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8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58" r:id="rId5"/>
    <p:sldId id="287" r:id="rId6"/>
    <p:sldId id="274" r:id="rId7"/>
    <p:sldId id="286" r:id="rId8"/>
    <p:sldId id="283" r:id="rId9"/>
    <p:sldId id="288" r:id="rId10"/>
    <p:sldId id="284" r:id="rId11"/>
    <p:sldId id="285" r:id="rId12"/>
    <p:sldId id="260" r:id="rId13"/>
    <p:sldId id="279" r:id="rId14"/>
    <p:sldId id="280" r:id="rId15"/>
    <p:sldId id="262" r:id="rId16"/>
    <p:sldId id="275" r:id="rId17"/>
    <p:sldId id="276" r:id="rId18"/>
    <p:sldId id="277" r:id="rId19"/>
    <p:sldId id="278" r:id="rId20"/>
    <p:sldId id="264" r:id="rId21"/>
    <p:sldId id="266" r:id="rId22"/>
    <p:sldId id="265" r:id="rId23"/>
    <p:sldId id="268" r:id="rId24"/>
    <p:sldId id="269" r:id="rId25"/>
    <p:sldId id="270" r:id="rId26"/>
    <p:sldId id="282" r:id="rId27"/>
    <p:sldId id="261" r:id="rId28"/>
    <p:sldId id="271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C36E-2077-314A-BEB0-6AC8EE9CF691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B6FBA-1B20-FB43-9FD2-C2BF2CA5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01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66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6FBA-1B20-FB43-9FD2-C2BF2CA531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more 2. more 3. most 4. more  5. most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questions orally. Alternate between each student.</a:t>
            </a: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his 2. hers 3. hers 4. his 5. his 6. its 7. 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 smtClean="0">
                <a:latin typeface="Century Gothic"/>
                <a:cs typeface="Century Gothic"/>
              </a:rPr>
              <a:t>Lesson 12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Remember this picture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3" y="799846"/>
            <a:ext cx="8571831" cy="55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95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800432"/>
            <a:ext cx="8504544" cy="57768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Was </a:t>
            </a:r>
            <a:r>
              <a:rPr lang="en-US" sz="3800" b="1" smtClean="0">
                <a:latin typeface="Century Gothic"/>
                <a:cs typeface="Century Gothic"/>
              </a:rPr>
              <a:t>or were?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473" y="1316050"/>
            <a:ext cx="6563895" cy="5016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entury Gothic"/>
                <a:cs typeface="Century Gothic"/>
              </a:rPr>
              <a:t>1-There _______ a duck.</a:t>
            </a:r>
          </a:p>
          <a:p>
            <a:r>
              <a:rPr lang="en-US" sz="3200" dirty="0">
                <a:latin typeface="Century Gothic"/>
                <a:cs typeface="Century Gothic"/>
              </a:rPr>
              <a:t>2-There _______ a chair.</a:t>
            </a:r>
          </a:p>
          <a:p>
            <a:r>
              <a:rPr lang="en-US" sz="3200" dirty="0">
                <a:latin typeface="Century Gothic"/>
                <a:cs typeface="Century Gothic"/>
              </a:rPr>
              <a:t>3-There_______ some towels.</a:t>
            </a:r>
          </a:p>
          <a:p>
            <a:r>
              <a:rPr lang="en-US" sz="3200" dirty="0">
                <a:latin typeface="Century Gothic"/>
                <a:cs typeface="Century Gothic"/>
              </a:rPr>
              <a:t>4-There_______ two </a:t>
            </a:r>
            <a:r>
              <a:rPr lang="en-US" sz="3200" dirty="0" smtClean="0">
                <a:latin typeface="Century Gothic"/>
                <a:cs typeface="Century Gothic"/>
              </a:rPr>
              <a:t>mats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>
                <a:latin typeface="Century Gothic"/>
                <a:cs typeface="Century Gothic"/>
              </a:rPr>
              <a:t>5-There_______ </a:t>
            </a:r>
            <a:r>
              <a:rPr lang="en-US" sz="3200">
                <a:latin typeface="Century Gothic"/>
                <a:cs typeface="Century Gothic"/>
              </a:rPr>
              <a:t>a </a:t>
            </a:r>
            <a:r>
              <a:rPr lang="en-US" sz="3200" smtClean="0">
                <a:latin typeface="Century Gothic"/>
                <a:cs typeface="Century Gothic"/>
              </a:rPr>
              <a:t>toothbrush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>
                <a:latin typeface="Century Gothic"/>
                <a:cs typeface="Century Gothic"/>
              </a:rPr>
              <a:t>6-There_______ two windows.</a:t>
            </a:r>
          </a:p>
          <a:p>
            <a:r>
              <a:rPr lang="en-US" sz="3200" dirty="0">
                <a:latin typeface="Century Gothic"/>
                <a:cs typeface="Century Gothic"/>
              </a:rPr>
              <a:t>7-There_______ some bottles.</a:t>
            </a:r>
          </a:p>
          <a:p>
            <a:r>
              <a:rPr lang="en-US" sz="3200" dirty="0">
                <a:latin typeface="Century Gothic"/>
                <a:cs typeface="Century Gothic"/>
              </a:rPr>
              <a:t>8-There_______ a basket.</a:t>
            </a:r>
          </a:p>
          <a:p>
            <a:r>
              <a:rPr lang="en-US" sz="3200" dirty="0">
                <a:latin typeface="Century Gothic"/>
                <a:cs typeface="Century Gothic"/>
              </a:rPr>
              <a:t>9-There_______ a sock</a:t>
            </a:r>
            <a:r>
              <a:rPr lang="en-US" sz="3200" dirty="0" smtClean="0">
                <a:latin typeface="Century Gothic"/>
                <a:cs typeface="Century Gothic"/>
              </a:rPr>
              <a:t>.</a:t>
            </a:r>
          </a:p>
          <a:p>
            <a:r>
              <a:rPr lang="en-US" sz="3200" dirty="0" smtClean="0">
                <a:latin typeface="Century Gothic"/>
                <a:cs typeface="Century Gothic"/>
              </a:rPr>
              <a:t>10-There_______a </a:t>
            </a:r>
            <a:r>
              <a:rPr lang="en-US" sz="3200" dirty="0">
                <a:latin typeface="Century Gothic"/>
                <a:cs typeface="Century Gothic"/>
              </a:rPr>
              <a:t>mirror.</a:t>
            </a:r>
          </a:p>
        </p:txBody>
      </p:sp>
      <p:pic>
        <p:nvPicPr>
          <p:cNvPr id="6" name="Picture 5" descr="ducks-452485_960_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63" y="4829176"/>
            <a:ext cx="2528266" cy="1614403"/>
          </a:xfrm>
          <a:prstGeom prst="rect">
            <a:avLst/>
          </a:prstGeom>
        </p:spPr>
      </p:pic>
      <p:pic>
        <p:nvPicPr>
          <p:cNvPr id="7" name="Picture 6" descr="mirror-1015497_960_7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18391"/>
          <a:stretch/>
        </p:blipFill>
        <p:spPr>
          <a:xfrm>
            <a:off x="6670842" y="1316050"/>
            <a:ext cx="1938421" cy="337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How many of these items can you find?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kitchen utensils esl picture dictionary worksheet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04" y="799847"/>
            <a:ext cx="4652031" cy="60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Compound Words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217"/>
            <a:ext cx="9054240" cy="41170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42782" y="651910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Century Gothic"/>
                <a:cs typeface="Century Gothic"/>
              </a:rPr>
              <a:t>Word bank: teacher, books, ground, cup, pack, fire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227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Compound Words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2782" y="502518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Century Gothic"/>
                <a:cs typeface="Century Gothic"/>
              </a:rPr>
              <a:t>Word bank: box, board, berries, day, ward, board, brush, corn, top</a:t>
            </a:r>
            <a:endParaRPr lang="en-US" sz="20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5" y="1193800"/>
            <a:ext cx="8096970" cy="54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7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Cat + ice cream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tory Picture Ice Cream C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9" y="779108"/>
            <a:ext cx="4834818" cy="60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4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3381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</a:t>
            </a:r>
            <a:r>
              <a:rPr lang="en-US" sz="4400" dirty="0">
                <a:latin typeface="Century Gothic"/>
                <a:cs typeface="Century Gothic"/>
              </a:rPr>
              <a:t>_ _ _ _ 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7" name="Picture 6" descr="star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" y="733638"/>
            <a:ext cx="2581698" cy="1721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839" y="3137473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_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9" name="Picture 8" descr="stam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08" y="2709517"/>
            <a:ext cx="2496544" cy="1625354"/>
          </a:xfrm>
          <a:prstGeom prst="rect">
            <a:avLst/>
          </a:prstGeom>
        </p:spPr>
      </p:pic>
      <p:pic>
        <p:nvPicPr>
          <p:cNvPr id="10" name="Picture 9" descr="sto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11" y="4623272"/>
            <a:ext cx="2119533" cy="2002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5839" y="5041961"/>
            <a:ext cx="20697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t _ _ _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0058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a r _ </a:t>
            </a:r>
            <a:endParaRPr lang="en-US" sz="44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5839" y="3137473"/>
            <a:ext cx="1351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a r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2" name="Picture 1" descr="ar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7" y="762001"/>
            <a:ext cx="2950732" cy="1967154"/>
          </a:xfrm>
          <a:prstGeom prst="rect">
            <a:avLst/>
          </a:prstGeom>
        </p:spPr>
      </p:pic>
      <p:pic>
        <p:nvPicPr>
          <p:cNvPr id="3" name="Picture 2" descr="j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53" y="2946331"/>
            <a:ext cx="2689276" cy="1792851"/>
          </a:xfrm>
          <a:prstGeom prst="rect">
            <a:avLst/>
          </a:prstGeom>
        </p:spPr>
      </p:pic>
      <p:pic>
        <p:nvPicPr>
          <p:cNvPr id="13" name="Picture 12" descr="ar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73" y="4739182"/>
            <a:ext cx="2514756" cy="18860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78663" y="5342131"/>
            <a:ext cx="13388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a r _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097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839" y="1296988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7" name="Picture 6" descr="s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3" y="762499"/>
            <a:ext cx="2177083" cy="1870525"/>
          </a:xfrm>
          <a:prstGeom prst="rect">
            <a:avLst/>
          </a:prstGeom>
        </p:spPr>
      </p:pic>
      <p:pic>
        <p:nvPicPr>
          <p:cNvPr id="9" name="Picture 8" descr="sna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25" y="2815611"/>
            <a:ext cx="2863337" cy="1908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4859" y="3316780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10" name="Picture 9" descr="sneez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88" y="4938338"/>
            <a:ext cx="2700945" cy="18090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21867" y="5355246"/>
            <a:ext cx="2659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s n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</a:t>
            </a:r>
            <a:r>
              <a:rPr lang="en-US" sz="4400" dirty="0">
                <a:latin typeface="Century Gothic"/>
                <a:cs typeface="Century Gothic"/>
              </a:rPr>
              <a:t> </a:t>
            </a:r>
            <a:r>
              <a:rPr lang="en-US" sz="4400" dirty="0" smtClean="0">
                <a:latin typeface="Century Gothic"/>
                <a:cs typeface="Century Gothic"/>
              </a:rPr>
              <a:t>_ _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2292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Century Gothic"/>
                <a:cs typeface="Century Gothic"/>
              </a:rPr>
              <a:t>Do you remember?</a:t>
            </a: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72351" y="601667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007" y="1091574"/>
            <a:ext cx="2185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</a:t>
            </a:r>
            <a:r>
              <a:rPr lang="en-US" sz="4400" dirty="0">
                <a:latin typeface="Century Gothic"/>
                <a:cs typeface="Century Gothic"/>
              </a:rPr>
              <a:t>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1027" y="3111366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_</a:t>
            </a:r>
            <a:r>
              <a:rPr lang="en-US" sz="4400" dirty="0">
                <a:latin typeface="Century Gothic"/>
                <a:cs typeface="Century Gothic"/>
              </a:rPr>
              <a:t> 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2" name="Picture 1" descr="nur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46" y="858999"/>
            <a:ext cx="2586725" cy="1716400"/>
          </a:xfrm>
          <a:prstGeom prst="rect">
            <a:avLst/>
          </a:prstGeom>
        </p:spPr>
      </p:pic>
      <p:pic>
        <p:nvPicPr>
          <p:cNvPr id="3" name="Picture 2" descr="pur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66" y="2748699"/>
            <a:ext cx="2745508" cy="1816039"/>
          </a:xfrm>
          <a:prstGeom prst="rect">
            <a:avLst/>
          </a:prstGeom>
        </p:spPr>
      </p:pic>
      <p:pic>
        <p:nvPicPr>
          <p:cNvPr id="8" name="Picture 7" descr="purs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42" y="4714130"/>
            <a:ext cx="2615804" cy="1863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4407" y="5202846"/>
            <a:ext cx="2185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_ u r _ </a:t>
            </a:r>
            <a:r>
              <a:rPr lang="en-US" sz="4400" dirty="0">
                <a:latin typeface="Century Gothic"/>
                <a:cs typeface="Century Gothic"/>
              </a:rPr>
              <a:t>_</a:t>
            </a:r>
            <a:r>
              <a:rPr lang="en-US" sz="4400" dirty="0" smtClean="0">
                <a:latin typeface="Century Gothic"/>
                <a:cs typeface="Century Gothic"/>
              </a:rPr>
              <a:t> 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68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entury Gothic"/>
                <a:cs typeface="Century Gothic"/>
              </a:rPr>
              <a:t>Review the ‘</a:t>
            </a:r>
            <a:r>
              <a:rPr lang="en-US" dirty="0" err="1">
                <a:latin typeface="Century Gothic"/>
                <a:cs typeface="Century Gothic"/>
              </a:rPr>
              <a:t>sn</a:t>
            </a:r>
            <a:r>
              <a:rPr lang="en-US" dirty="0">
                <a:latin typeface="Century Gothic"/>
                <a:cs typeface="Century Gothic"/>
              </a:rPr>
              <a:t>’, ‘</a:t>
            </a:r>
            <a:r>
              <a:rPr lang="en-US" dirty="0" err="1">
                <a:latin typeface="Century Gothic"/>
                <a:cs typeface="Century Gothic"/>
              </a:rPr>
              <a:t>ur</a:t>
            </a:r>
            <a:r>
              <a:rPr lang="en-US" dirty="0">
                <a:latin typeface="Century Gothic"/>
                <a:cs typeface="Century Gothic"/>
              </a:rPr>
              <a:t>’ ‘</a:t>
            </a:r>
            <a:r>
              <a:rPr lang="en-US" dirty="0" err="1">
                <a:latin typeface="Century Gothic"/>
                <a:cs typeface="Century Gothic"/>
              </a:rPr>
              <a:t>ar</a:t>
            </a:r>
            <a:r>
              <a:rPr lang="en-US" dirty="0">
                <a:latin typeface="Century Gothic"/>
                <a:cs typeface="Century Gothic"/>
              </a:rPr>
              <a:t>’ and ‘</a:t>
            </a:r>
            <a:r>
              <a:rPr lang="en-US" dirty="0" err="1">
                <a:latin typeface="Century Gothic"/>
                <a:cs typeface="Century Gothic"/>
              </a:rPr>
              <a:t>st</a:t>
            </a:r>
            <a:r>
              <a:rPr lang="en-US" dirty="0">
                <a:latin typeface="Century Gothic"/>
                <a:cs typeface="Century Gothic"/>
              </a:rPr>
              <a:t>’ words </a:t>
            </a:r>
          </a:p>
          <a:p>
            <a:r>
              <a:rPr lang="en-US" dirty="0">
                <a:latin typeface="Century Gothic"/>
                <a:cs typeface="Century Gothic"/>
              </a:rPr>
              <a:t>Perform our song/poem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Compound </a:t>
            </a:r>
            <a:r>
              <a:rPr lang="en-US" dirty="0" smtClean="0">
                <a:latin typeface="Century Gothic"/>
                <a:cs typeface="Century Gothic"/>
              </a:rPr>
              <a:t>words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“His”, “hers”, “its”, “more”, “most”, “and”, “or”, “but”, “because”, “there was” and “there were”</a:t>
            </a: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92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01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3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7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8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chicken</a:t>
            </a:r>
            <a:r>
              <a:rPr lang="pt-PT" sz="3200" dirty="0"/>
              <a:t> </a:t>
            </a:r>
            <a:r>
              <a:rPr lang="pt-PT" sz="3200" dirty="0" err="1"/>
              <a:t>with</a:t>
            </a:r>
            <a:r>
              <a:rPr lang="pt-PT" sz="3200" dirty="0"/>
              <a:t> some </a:t>
            </a:r>
            <a:r>
              <a:rPr lang="pt-PT" sz="3200" b="1" dirty="0" err="1"/>
              <a:t>carrots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10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92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93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4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5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6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7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8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99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0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01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2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3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4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6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7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8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chicken</a:t>
            </a:r>
            <a:r>
              <a:rPr lang="pt-PT" sz="3200" dirty="0"/>
              <a:t> </a:t>
            </a:r>
            <a:r>
              <a:rPr lang="pt-PT" sz="3200" dirty="0" err="1"/>
              <a:t>with</a:t>
            </a:r>
            <a:r>
              <a:rPr lang="pt-PT" sz="3200" dirty="0"/>
              <a:t> some </a:t>
            </a:r>
            <a:r>
              <a:rPr lang="pt-PT" sz="3200" b="1" dirty="0" err="1"/>
              <a:t>carrots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  <p:pic>
        <p:nvPicPr>
          <p:cNvPr id="6214" name="Picture 70" descr="Imagem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05263"/>
            <a:ext cx="19431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16" name="Group 72"/>
          <p:cNvGrpSpPr>
            <a:grpSpLocks/>
          </p:cNvGrpSpPr>
          <p:nvPr/>
        </p:nvGrpSpPr>
        <p:grpSpPr bwMode="auto">
          <a:xfrm>
            <a:off x="2557463" y="3068638"/>
            <a:ext cx="2166937" cy="1203325"/>
            <a:chOff x="1611" y="1933"/>
            <a:chExt cx="1365" cy="758"/>
          </a:xfrm>
        </p:grpSpPr>
        <p:pic>
          <p:nvPicPr>
            <p:cNvPr id="6213" name="Picture 69" descr="Imagem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" y="2025"/>
              <a:ext cx="822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15" name="Picture 71" descr="Imagem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933"/>
              <a:ext cx="822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576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216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25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2800" dirty="0"/>
              <a:t>I </a:t>
            </a:r>
            <a:r>
              <a:rPr lang="pt-PT" sz="2800" dirty="0" err="1"/>
              <a:t>want</a:t>
            </a:r>
            <a:r>
              <a:rPr lang="pt-PT" sz="2800" dirty="0"/>
              <a:t> a </a:t>
            </a:r>
            <a:r>
              <a:rPr lang="pt-PT" sz="2800" b="1" dirty="0" err="1"/>
              <a:t>hotdog</a:t>
            </a:r>
            <a:r>
              <a:rPr lang="pt-PT" sz="2800" dirty="0" smtClean="0"/>
              <a:t>, </a:t>
            </a:r>
            <a:r>
              <a:rPr lang="pt-PT" sz="2800" dirty="0"/>
              <a:t>some </a:t>
            </a:r>
            <a:r>
              <a:rPr lang="pt-PT" sz="2800" b="1" dirty="0" err="1"/>
              <a:t>mushrooms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a </a:t>
            </a:r>
            <a:r>
              <a:rPr lang="pt-PT" sz="2800" b="1" dirty="0" err="1"/>
              <a:t>tomato</a:t>
            </a:r>
            <a:r>
              <a:rPr lang="pt-P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95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216" name="Picture 48" descr="Imagem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9" descr="Image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8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25" name="Picture 57" descr="Imag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58" descr="Imag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59" descr="Imagem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1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2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3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2800" dirty="0"/>
              <a:t>I </a:t>
            </a:r>
            <a:r>
              <a:rPr lang="pt-PT" sz="2800" dirty="0" err="1"/>
              <a:t>want</a:t>
            </a:r>
            <a:r>
              <a:rPr lang="pt-PT" sz="2800" dirty="0"/>
              <a:t> a </a:t>
            </a:r>
            <a:r>
              <a:rPr lang="pt-PT" sz="2800" b="1" dirty="0" err="1"/>
              <a:t>hotdog</a:t>
            </a:r>
            <a:r>
              <a:rPr lang="pt-PT" sz="2800" dirty="0"/>
              <a:t>, some </a:t>
            </a:r>
            <a:r>
              <a:rPr lang="pt-PT" sz="2800" b="1" dirty="0" err="1"/>
              <a:t>mushrooms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a </a:t>
            </a:r>
            <a:r>
              <a:rPr lang="pt-PT" sz="2800" b="1" dirty="0" err="1"/>
              <a:t>tomato</a:t>
            </a:r>
            <a:r>
              <a:rPr lang="pt-PT" sz="2800" dirty="0"/>
              <a:t>.</a:t>
            </a:r>
          </a:p>
        </p:txBody>
      </p:sp>
      <p:pic>
        <p:nvPicPr>
          <p:cNvPr id="7237" name="Picture 69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>
            <a:fillRect/>
          </a:stretch>
        </p:blipFill>
        <p:spPr bwMode="auto">
          <a:xfrm>
            <a:off x="2555875" y="3798888"/>
            <a:ext cx="1366838" cy="12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8" name="Picture 70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97213"/>
            <a:ext cx="1576387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9" name="Picture 71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16375"/>
            <a:ext cx="1871662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6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rgbClr val="FFCC00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68" name="Picture 48" descr="Imagem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Imagem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77" name="Picture 57" descr="Image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Image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m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Imagem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m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Imagem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m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fish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some </a:t>
            </a:r>
            <a:r>
              <a:rPr lang="pt-PT" sz="3200" b="1" dirty="0" err="1"/>
              <a:t>mushrooms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52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solidFill>
            <a:schemeClr val="bg1"/>
          </a:solidFill>
          <a:ln w="3175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835150" y="2565400"/>
            <a:ext cx="4610100" cy="3600450"/>
            <a:chOff x="1338" y="935"/>
            <a:chExt cx="2904" cy="2540"/>
          </a:xfrm>
        </p:grpSpPr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1338" y="935"/>
              <a:ext cx="2903" cy="2540"/>
            </a:xfrm>
            <a:prstGeom prst="ellipse">
              <a:avLst/>
            </a:prstGeom>
            <a:solidFill>
              <a:srgbClr val="FFCC00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1474" y="1071"/>
              <a:ext cx="2631" cy="2268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2744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2925" y="93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Oval 9"/>
            <p:cNvSpPr>
              <a:spLocks noChangeArrowheads="1"/>
            </p:cNvSpPr>
            <p:nvPr/>
          </p:nvSpPr>
          <p:spPr bwMode="auto">
            <a:xfrm>
              <a:off x="3107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Oval 10"/>
            <p:cNvSpPr>
              <a:spLocks noChangeArrowheads="1"/>
            </p:cNvSpPr>
            <p:nvPr/>
          </p:nvSpPr>
          <p:spPr bwMode="auto">
            <a:xfrm>
              <a:off x="3288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Oval 11"/>
            <p:cNvSpPr>
              <a:spLocks noChangeArrowheads="1"/>
            </p:cNvSpPr>
            <p:nvPr/>
          </p:nvSpPr>
          <p:spPr bwMode="auto">
            <a:xfrm>
              <a:off x="3470" y="11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Oval 12"/>
            <p:cNvSpPr>
              <a:spLocks noChangeArrowheads="1"/>
            </p:cNvSpPr>
            <p:nvPr/>
          </p:nvSpPr>
          <p:spPr bwMode="auto">
            <a:xfrm>
              <a:off x="3606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Oval 13"/>
            <p:cNvSpPr>
              <a:spLocks noChangeArrowheads="1"/>
            </p:cNvSpPr>
            <p:nvPr/>
          </p:nvSpPr>
          <p:spPr bwMode="auto">
            <a:xfrm>
              <a:off x="3742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Oval 14"/>
            <p:cNvSpPr>
              <a:spLocks noChangeArrowheads="1"/>
            </p:cNvSpPr>
            <p:nvPr/>
          </p:nvSpPr>
          <p:spPr bwMode="auto">
            <a:xfrm>
              <a:off x="3878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Oval 15"/>
            <p:cNvSpPr>
              <a:spLocks noChangeArrowheads="1"/>
            </p:cNvSpPr>
            <p:nvPr/>
          </p:nvSpPr>
          <p:spPr bwMode="auto">
            <a:xfrm>
              <a:off x="3992" y="165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Oval 16"/>
            <p:cNvSpPr>
              <a:spLocks noChangeArrowheads="1"/>
            </p:cNvSpPr>
            <p:nvPr/>
          </p:nvSpPr>
          <p:spPr bwMode="auto">
            <a:xfrm>
              <a:off x="4059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Oval 17"/>
            <p:cNvSpPr>
              <a:spLocks noChangeArrowheads="1"/>
            </p:cNvSpPr>
            <p:nvPr/>
          </p:nvSpPr>
          <p:spPr bwMode="auto">
            <a:xfrm>
              <a:off x="4105" y="202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4105" y="220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4059" y="238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4014" y="256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3923" y="275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22"/>
            <p:cNvSpPr>
              <a:spLocks noChangeArrowheads="1"/>
            </p:cNvSpPr>
            <p:nvPr/>
          </p:nvSpPr>
          <p:spPr bwMode="auto">
            <a:xfrm>
              <a:off x="3787" y="288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3651" y="302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3470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3288" y="324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2381" y="98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2200" y="1026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2018" y="110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1837" y="120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1701" y="134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1565" y="1480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1452" y="164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1383" y="184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1338" y="206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1338" y="225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383" y="2432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1467" y="261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565" y="2795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701" y="2931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1837" y="306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1973" y="3158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2140" y="3217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336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2517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699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880" y="3339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3061" y="3294"/>
              <a:ext cx="137" cy="13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168" name="Picture 48" descr="Imagem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119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9" name="Picture 49" descr="Imagem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1717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6223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>
            <a:off x="1773238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Rectangle 52"/>
          <p:cNvSpPr>
            <a:spLocks noChangeArrowheads="1"/>
          </p:cNvSpPr>
          <p:nvPr/>
        </p:nvSpPr>
        <p:spPr bwMode="auto">
          <a:xfrm>
            <a:off x="299720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3" name="Rectangle 53"/>
          <p:cNvSpPr>
            <a:spLocks noChangeArrowheads="1"/>
          </p:cNvSpPr>
          <p:nvPr/>
        </p:nvSpPr>
        <p:spPr bwMode="auto">
          <a:xfrm>
            <a:off x="414972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5302250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5" name="Rectangle 55"/>
          <p:cNvSpPr>
            <a:spLocks noChangeArrowheads="1"/>
          </p:cNvSpPr>
          <p:nvPr/>
        </p:nvSpPr>
        <p:spPr bwMode="auto">
          <a:xfrm>
            <a:off x="6454775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6" name="Rectangle 56"/>
          <p:cNvSpPr>
            <a:spLocks noChangeArrowheads="1"/>
          </p:cNvSpPr>
          <p:nvPr/>
        </p:nvSpPr>
        <p:spPr bwMode="auto">
          <a:xfrm>
            <a:off x="7605713" y="549275"/>
            <a:ext cx="936625" cy="1008063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77" name="Picture 57" descr="Image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49275"/>
            <a:ext cx="79216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Imag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8636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9" name="Picture 59" descr="Imagem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86518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20713"/>
            <a:ext cx="9302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" name="Picture 61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>
            <a:fillRect/>
          </a:stretch>
        </p:blipFill>
        <p:spPr bwMode="auto">
          <a:xfrm>
            <a:off x="7596188" y="476250"/>
            <a:ext cx="9366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Imagem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898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3" name="Picture 63" descr="Imagem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6250"/>
            <a:ext cx="10080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4" name="Text Box 64"/>
          <p:cNvSpPr txBox="1">
            <a:spLocks noChangeArrowheads="1"/>
          </p:cNvSpPr>
          <p:nvPr/>
        </p:nvSpPr>
        <p:spPr bwMode="auto">
          <a:xfrm>
            <a:off x="611188" y="1700213"/>
            <a:ext cx="7993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3200" dirty="0"/>
              <a:t>I </a:t>
            </a:r>
            <a:r>
              <a:rPr lang="pt-PT" sz="3200" dirty="0" err="1"/>
              <a:t>want</a:t>
            </a:r>
            <a:r>
              <a:rPr lang="pt-PT" sz="3200" dirty="0"/>
              <a:t> </a:t>
            </a:r>
            <a:r>
              <a:rPr lang="pt-PT" sz="3200" b="1" dirty="0" err="1"/>
              <a:t>fish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some </a:t>
            </a:r>
            <a:r>
              <a:rPr lang="pt-PT" sz="3200" b="1" dirty="0" err="1"/>
              <a:t>mushrooms</a:t>
            </a:r>
            <a:r>
              <a:rPr lang="pt-PT" sz="3200" dirty="0"/>
              <a:t>, </a:t>
            </a:r>
            <a:r>
              <a:rPr lang="pt-PT" sz="3200" dirty="0" err="1"/>
              <a:t>please</a:t>
            </a:r>
            <a:r>
              <a:rPr lang="pt-PT" sz="3200" dirty="0"/>
              <a:t>.</a:t>
            </a:r>
          </a:p>
        </p:txBody>
      </p:sp>
      <p:pic>
        <p:nvPicPr>
          <p:cNvPr id="5189" name="Picture 69" descr="Imagem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/>
          <a:stretch>
            <a:fillRect/>
          </a:stretch>
        </p:blipFill>
        <p:spPr bwMode="auto">
          <a:xfrm>
            <a:off x="4572000" y="3644900"/>
            <a:ext cx="12223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0" name="Picture 70" descr="Image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357563"/>
            <a:ext cx="1727200" cy="153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52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ychou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16140" b="9109"/>
          <a:stretch/>
        </p:blipFill>
        <p:spPr>
          <a:xfrm>
            <a:off x="3168316" y="2192421"/>
            <a:ext cx="5761789" cy="43594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Time to perform!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2379579"/>
            <a:ext cx="3690380" cy="4172307"/>
          </a:xfrm>
          <a:prstGeom prst="rect">
            <a:avLst/>
          </a:prstGeom>
        </p:spPr>
      </p:pic>
      <p:pic>
        <p:nvPicPr>
          <p:cNvPr id="9" name="Picture 8" descr="music-notes-1275621_960_7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57" y="160424"/>
            <a:ext cx="6456947" cy="2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8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257" y="1621692"/>
            <a:ext cx="8934285" cy="42019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Peter Piper picked a peck of pickled peppers.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Did Peter Piper pick a peck of pickled peppers?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If Peter Piper Picked a peck of pickled peppers,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Where's the peck of pickled peppers Peter Piper picked?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But if Peter Piper picked a peck of pickled peppers,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Were they pickled when he picked them from the vine?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Or was Peter Piper pickled when he picked the pickled peppers</a:t>
            </a:r>
          </a:p>
          <a:p>
            <a:r>
              <a:rPr lang="en-US" sz="2400" dirty="0">
                <a:solidFill>
                  <a:schemeClr val="tx1"/>
                </a:solidFill>
                <a:latin typeface="Century Gothic"/>
                <a:cs typeface="Century Gothic"/>
              </a:rPr>
              <a:t>Peppers picked from the pickled pepper vine?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Tongue Twister!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epp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84" y="301936"/>
            <a:ext cx="2291716" cy="1751630"/>
          </a:xfrm>
          <a:prstGeom prst="rect">
            <a:avLst/>
          </a:prstGeom>
        </p:spPr>
      </p:pic>
      <p:pic>
        <p:nvPicPr>
          <p:cNvPr id="5" name="Picture 4" descr="pep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0000">
            <a:off x="7895315" y="4793754"/>
            <a:ext cx="707231" cy="10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5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 ingredients br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38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8475134" cy="299276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did we learn?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7974595" cy="257977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Review the ‘</a:t>
            </a:r>
            <a:r>
              <a:rPr lang="en-US" sz="2800" dirty="0" err="1">
                <a:latin typeface="Century Gothic"/>
                <a:cs typeface="Century Gothic"/>
              </a:rPr>
              <a:t>sn</a:t>
            </a:r>
            <a:r>
              <a:rPr lang="en-US" sz="2800" dirty="0">
                <a:latin typeface="Century Gothic"/>
                <a:cs typeface="Century Gothic"/>
              </a:rPr>
              <a:t>’, ‘</a:t>
            </a:r>
            <a:r>
              <a:rPr lang="en-US" sz="2800" dirty="0" err="1">
                <a:latin typeface="Century Gothic"/>
                <a:cs typeface="Century Gothic"/>
              </a:rPr>
              <a:t>ur</a:t>
            </a:r>
            <a:r>
              <a:rPr lang="en-US" sz="2800" dirty="0">
                <a:latin typeface="Century Gothic"/>
                <a:cs typeface="Century Gothic"/>
              </a:rPr>
              <a:t>’ ‘</a:t>
            </a:r>
            <a:r>
              <a:rPr lang="en-US" sz="2800" dirty="0" err="1">
                <a:latin typeface="Century Gothic"/>
                <a:cs typeface="Century Gothic"/>
              </a:rPr>
              <a:t>ar</a:t>
            </a:r>
            <a:r>
              <a:rPr lang="en-US" sz="2800" dirty="0">
                <a:latin typeface="Century Gothic"/>
                <a:cs typeface="Century Gothic"/>
              </a:rPr>
              <a:t>’ and ‘</a:t>
            </a:r>
            <a:r>
              <a:rPr lang="en-US" sz="2800" dirty="0" err="1">
                <a:latin typeface="Century Gothic"/>
                <a:cs typeface="Century Gothic"/>
              </a:rPr>
              <a:t>st</a:t>
            </a:r>
            <a:r>
              <a:rPr lang="en-US" sz="2800" dirty="0">
                <a:latin typeface="Century Gothic"/>
                <a:cs typeface="Century Gothic"/>
              </a:rPr>
              <a:t>’ words </a:t>
            </a:r>
          </a:p>
          <a:p>
            <a:r>
              <a:rPr lang="en-US" sz="2800" dirty="0">
                <a:latin typeface="Century Gothic"/>
                <a:cs typeface="Century Gothic"/>
              </a:rPr>
              <a:t>Practiced “his”, “hers”, “its”, “there was”, “there were”, “more” and “most”</a:t>
            </a:r>
          </a:p>
          <a:p>
            <a:r>
              <a:rPr lang="en-US" sz="2800" dirty="0">
                <a:latin typeface="Century Gothic"/>
                <a:cs typeface="Century Gothic"/>
              </a:rPr>
              <a:t>Compound words </a:t>
            </a:r>
            <a:endParaRPr lang="en-US" sz="2800" dirty="0" smtClean="0">
              <a:latin typeface="Century Gothic"/>
              <a:cs typeface="Century Gothic"/>
            </a:endParaRPr>
          </a:p>
          <a:p>
            <a:r>
              <a:rPr lang="en-US" sz="2800" dirty="0" smtClean="0">
                <a:latin typeface="Century Gothic"/>
                <a:cs typeface="Century Gothic"/>
              </a:rPr>
              <a:t>How to perform</a:t>
            </a:r>
            <a:endParaRPr lang="en-US" sz="28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  <a:p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6" name="Picture 5" descr="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54" y="4571755"/>
            <a:ext cx="2780632" cy="21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5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Crossword answers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omework Food Crossword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5" y="711183"/>
            <a:ext cx="5029214" cy="61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30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1029665"/>
            <a:ext cx="8748309" cy="37194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Use the word </a:t>
            </a:r>
            <a:r>
              <a:rPr lang="en-US" sz="3600" b="1" i="1" dirty="0">
                <a:solidFill>
                  <a:srgbClr val="000000"/>
                </a:solidFill>
                <a:latin typeface="Century Gothic"/>
                <a:cs typeface="Century Gothic"/>
              </a:rPr>
              <a:t>more </a:t>
            </a: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with adjectives that compare two things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Use the word </a:t>
            </a:r>
            <a:r>
              <a:rPr lang="en-US" sz="3600" b="1" i="1" dirty="0">
                <a:solidFill>
                  <a:srgbClr val="000000"/>
                </a:solidFill>
                <a:latin typeface="Century Gothic"/>
                <a:cs typeface="Century Gothic"/>
              </a:rPr>
              <a:t>most </a:t>
            </a:r>
            <a:r>
              <a:rPr lang="en-US" sz="3600" dirty="0">
                <a:solidFill>
                  <a:srgbClr val="000000"/>
                </a:solidFill>
                <a:latin typeface="Century Gothic"/>
                <a:cs typeface="Century Gothic"/>
              </a:rPr>
              <a:t>with adjectives that compare three or more things.</a:t>
            </a:r>
          </a:p>
          <a:p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berr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671454"/>
            <a:ext cx="2926080" cy="1645920"/>
          </a:xfrm>
          <a:prstGeom prst="rect">
            <a:avLst/>
          </a:prstGeom>
        </p:spPr>
      </p:pic>
      <p:pic>
        <p:nvPicPr>
          <p:cNvPr id="5" name="Picture 4" descr="gumm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25" y="4684822"/>
            <a:ext cx="2480507" cy="1680143"/>
          </a:xfrm>
          <a:prstGeom prst="rect">
            <a:avLst/>
          </a:prstGeom>
        </p:spPr>
      </p:pic>
      <p:pic>
        <p:nvPicPr>
          <p:cNvPr id="6" name="Picture 5" descr="cup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62" y="4672189"/>
            <a:ext cx="2687053" cy="16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6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Cats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are ______________ interesting than dogs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think that they are the ______________interesting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 animal.</a:t>
            </a: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FontTx/>
              <a:buAutoNum type="arabicPeriod"/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Cherry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blossoms are </a:t>
            </a:r>
            <a:r>
              <a:rPr lang="en-US" sz="2400" dirty="0" err="1">
                <a:solidFill>
                  <a:srgbClr val="000000"/>
                </a:solidFill>
                <a:latin typeface="Century Gothic"/>
                <a:cs typeface="Century Gothic"/>
              </a:rPr>
              <a:t>the___________beautiful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 flower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33338" indent="-33338">
              <a:tabLst>
                <a:tab pos="447675" algn="l"/>
              </a:tabLst>
            </a:pPr>
            <a:endParaRPr lang="en-US" sz="24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4. The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princess is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___________ beautiful than the monster.</a:t>
            </a:r>
          </a:p>
          <a:p>
            <a:pPr marL="33338" indent="-33338">
              <a:tabLst>
                <a:tab pos="447675" algn="l"/>
              </a:tabLst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 </a:t>
            </a:r>
          </a:p>
          <a:p>
            <a:pPr marL="33338" indent="-33338">
              <a:tabLst>
                <a:tab pos="44767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5.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That chocolate cake was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_________  delicious thing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have tasted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FontTx/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33338" indent="-33338">
              <a:buAutoNum type="arabicPeriod"/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 descr="cake-486874_960_7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36" y="4915363"/>
            <a:ext cx="1893023" cy="1419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More and most</a:t>
            </a:r>
            <a:endParaRPr lang="en-US" sz="4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8598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44438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There was/there were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2400" dirty="0" smtClean="0">
                <a:latin typeface="Century Gothic"/>
                <a:cs typeface="Century Gothic"/>
              </a:rPr>
              <a:t>was=is (singular) were=are (plural)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4904" y="1479131"/>
            <a:ext cx="86805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1. </a:t>
            </a:r>
            <a:r>
              <a:rPr lang="en-US" sz="2800" dirty="0" smtClean="0">
                <a:latin typeface="Century Gothic"/>
                <a:cs typeface="Century Gothic"/>
              </a:rPr>
              <a:t>__________________ many </a:t>
            </a:r>
            <a:r>
              <a:rPr lang="en-US" sz="2800" dirty="0">
                <a:latin typeface="Century Gothic"/>
                <a:cs typeface="Century Gothic"/>
              </a:rPr>
              <a:t>friends at </a:t>
            </a:r>
            <a:r>
              <a:rPr lang="en-US" sz="2800" dirty="0" smtClean="0">
                <a:latin typeface="Century Gothic"/>
                <a:cs typeface="Century Gothic"/>
              </a:rPr>
              <a:t>her </a:t>
            </a:r>
            <a:r>
              <a:rPr lang="en-US" sz="2800" dirty="0">
                <a:latin typeface="Century Gothic"/>
                <a:cs typeface="Century Gothic"/>
              </a:rPr>
              <a:t>house yesterday.</a:t>
            </a:r>
          </a:p>
          <a:p>
            <a:r>
              <a:rPr lang="en-US" sz="2800" dirty="0">
                <a:latin typeface="Century Gothic"/>
                <a:cs typeface="Century Gothic"/>
              </a:rPr>
              <a:t>2. __________________ </a:t>
            </a:r>
            <a:r>
              <a:rPr lang="en-US" sz="2800" dirty="0" smtClean="0">
                <a:latin typeface="Century Gothic"/>
                <a:cs typeface="Century Gothic"/>
              </a:rPr>
              <a:t>also </a:t>
            </a:r>
            <a:r>
              <a:rPr lang="en-US" sz="2800" dirty="0">
                <a:latin typeface="Century Gothic"/>
                <a:cs typeface="Century Gothic"/>
              </a:rPr>
              <a:t>a big birthday cake.</a:t>
            </a:r>
          </a:p>
          <a:p>
            <a:r>
              <a:rPr lang="en-US" sz="2800" dirty="0">
                <a:latin typeface="Century Gothic"/>
                <a:cs typeface="Century Gothic"/>
              </a:rPr>
              <a:t>3. In the fridge __________________ </a:t>
            </a:r>
            <a:r>
              <a:rPr lang="en-US" sz="2800" dirty="0" smtClean="0">
                <a:latin typeface="Century Gothic"/>
                <a:cs typeface="Century Gothic"/>
              </a:rPr>
              <a:t>many </a:t>
            </a:r>
            <a:r>
              <a:rPr lang="en-US" sz="2800" dirty="0">
                <a:latin typeface="Century Gothic"/>
                <a:cs typeface="Century Gothic"/>
              </a:rPr>
              <a:t>orange juice bottles.</a:t>
            </a:r>
          </a:p>
          <a:p>
            <a:r>
              <a:rPr lang="en-US" sz="2800" dirty="0">
                <a:latin typeface="Century Gothic"/>
                <a:cs typeface="Century Gothic"/>
              </a:rPr>
              <a:t>4. But __________________ </a:t>
            </a:r>
            <a:r>
              <a:rPr lang="en-US" sz="2800" dirty="0" smtClean="0">
                <a:latin typeface="Century Gothic"/>
                <a:cs typeface="Century Gothic"/>
              </a:rPr>
              <a:t>no </a:t>
            </a:r>
            <a:r>
              <a:rPr lang="en-US" sz="2800" dirty="0">
                <a:latin typeface="Century Gothic"/>
                <a:cs typeface="Century Gothic"/>
              </a:rPr>
              <a:t>eggs in the fridge.</a:t>
            </a:r>
          </a:p>
          <a:p>
            <a:r>
              <a:rPr lang="en-US" sz="2800" dirty="0">
                <a:latin typeface="Century Gothic"/>
                <a:cs typeface="Century Gothic"/>
              </a:rPr>
              <a:t>5. __________________ </a:t>
            </a:r>
            <a:r>
              <a:rPr lang="en-US" sz="2800" dirty="0" smtClean="0">
                <a:latin typeface="Century Gothic"/>
                <a:cs typeface="Century Gothic"/>
              </a:rPr>
              <a:t> </a:t>
            </a:r>
            <a:r>
              <a:rPr lang="en-US" sz="2800" dirty="0">
                <a:latin typeface="Century Gothic"/>
                <a:cs typeface="Century Gothic"/>
              </a:rPr>
              <a:t>lots of chocolate cupcakes too.</a:t>
            </a:r>
          </a:p>
          <a:p>
            <a:r>
              <a:rPr lang="en-US" sz="2800" dirty="0">
                <a:latin typeface="Century Gothic"/>
                <a:cs typeface="Century Gothic"/>
              </a:rPr>
              <a:t>6. When he was younger, __________________ </a:t>
            </a:r>
            <a:r>
              <a:rPr lang="en-US" sz="2800" dirty="0" smtClean="0">
                <a:latin typeface="Century Gothic"/>
                <a:cs typeface="Century Gothic"/>
              </a:rPr>
              <a:t> </a:t>
            </a:r>
            <a:r>
              <a:rPr lang="en-US" sz="2800" dirty="0">
                <a:latin typeface="Century Gothic"/>
                <a:cs typeface="Century Gothic"/>
              </a:rPr>
              <a:t>many </a:t>
            </a:r>
            <a:r>
              <a:rPr lang="en-US" sz="2800" dirty="0" smtClean="0">
                <a:latin typeface="Century Gothic"/>
                <a:cs typeface="Century Gothic"/>
              </a:rPr>
              <a:t>apple trees </a:t>
            </a:r>
            <a:r>
              <a:rPr lang="en-US" sz="2800" dirty="0">
                <a:latin typeface="Century Gothic"/>
                <a:cs typeface="Century Gothic"/>
              </a:rPr>
              <a:t>near his </a:t>
            </a:r>
            <a:r>
              <a:rPr lang="en-US" sz="2800" dirty="0" smtClean="0">
                <a:latin typeface="Century Gothic"/>
                <a:cs typeface="Century Gothic"/>
              </a:rPr>
              <a:t>house.</a:t>
            </a:r>
            <a:endParaRPr lang="en-US" sz="2800" dirty="0">
              <a:latin typeface="Century Gothic"/>
              <a:cs typeface="Century Gothic"/>
            </a:endParaRPr>
          </a:p>
        </p:txBody>
      </p:sp>
      <p:pic>
        <p:nvPicPr>
          <p:cNvPr id="7" name="Picture 6" descr="orangeju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58" y="4948082"/>
            <a:ext cx="910408" cy="157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What fruit would you add to the pie?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http://j.b5z.net/i/u/2026897/i/LGbasket_FestivalofFruit_113000_ezr2xxxx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362502"/>
            <a:ext cx="5207000" cy="44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ie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" y="4886245"/>
            <a:ext cx="2845755" cy="1791885"/>
          </a:xfrm>
          <a:prstGeom prst="rect">
            <a:avLst/>
          </a:prstGeom>
        </p:spPr>
      </p:pic>
      <p:pic>
        <p:nvPicPr>
          <p:cNvPr id="7" name="Picture 6" descr="pie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" y="3116256"/>
            <a:ext cx="2845755" cy="1596399"/>
          </a:xfrm>
          <a:prstGeom prst="rect">
            <a:avLst/>
          </a:prstGeom>
        </p:spPr>
      </p:pic>
      <p:pic>
        <p:nvPicPr>
          <p:cNvPr id="8" name="Picture 7" descr="pie4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" y="681925"/>
            <a:ext cx="2845755" cy="24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9333" y="996985"/>
            <a:ext cx="8748309" cy="5526803"/>
          </a:xfrm>
          <a:prstGeom prst="roundRect">
            <a:avLst>
              <a:gd name="adj" fmla="val 1911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7675" algn="l"/>
              </a:tabLst>
            </a:pP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01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And, or, but, because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264" y="1408046"/>
            <a:ext cx="812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Tim </a:t>
            </a:r>
            <a:r>
              <a:rPr lang="tr-TR" sz="2400" dirty="0">
                <a:latin typeface="Century Gothic"/>
                <a:cs typeface="Century Gothic"/>
              </a:rPr>
              <a:t>is  </a:t>
            </a:r>
            <a:r>
              <a:rPr lang="tr-TR" sz="2400" dirty="0" smtClean="0">
                <a:latin typeface="Century Gothic"/>
                <a:cs typeface="Century Gothic"/>
              </a:rPr>
              <a:t>fit</a:t>
            </a:r>
            <a:r>
              <a:rPr lang="tr-TR" sz="2400" dirty="0">
                <a:latin typeface="Century Gothic"/>
                <a:cs typeface="Century Gothic"/>
              </a:rPr>
              <a:t>______ </a:t>
            </a:r>
            <a:r>
              <a:rPr lang="tr-TR" sz="2400" dirty="0" smtClean="0">
                <a:latin typeface="Century Gothic"/>
                <a:cs typeface="Century Gothic"/>
              </a:rPr>
              <a:t>he </a:t>
            </a:r>
            <a:r>
              <a:rPr lang="tr-TR" sz="2400" dirty="0" err="1">
                <a:latin typeface="Century Gothic"/>
                <a:cs typeface="Century Gothic"/>
              </a:rPr>
              <a:t>runs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everyday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I’m </a:t>
            </a:r>
            <a:r>
              <a:rPr lang="tr-TR" sz="2400" dirty="0" err="1">
                <a:latin typeface="Century Gothic"/>
                <a:cs typeface="Century Gothic"/>
              </a:rPr>
              <a:t>from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 smtClean="0">
                <a:latin typeface="Century Gothic"/>
                <a:cs typeface="Century Gothic"/>
              </a:rPr>
              <a:t>China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______ </a:t>
            </a:r>
            <a:r>
              <a:rPr lang="tr-TR" sz="2400" dirty="0" smtClean="0">
                <a:latin typeface="Century Gothic"/>
                <a:cs typeface="Century Gothic"/>
              </a:rPr>
              <a:t>I </a:t>
            </a:r>
            <a:r>
              <a:rPr lang="tr-TR" sz="2400" dirty="0" err="1">
                <a:latin typeface="Century Gothic"/>
                <a:cs typeface="Century Gothic"/>
              </a:rPr>
              <a:t>live</a:t>
            </a:r>
            <a:r>
              <a:rPr lang="tr-TR" sz="2400" dirty="0">
                <a:latin typeface="Century Gothic"/>
                <a:cs typeface="Century Gothic"/>
              </a:rPr>
              <a:t> in </a:t>
            </a:r>
            <a:r>
              <a:rPr lang="tr-TR" sz="2400" dirty="0" err="1">
                <a:latin typeface="Century Gothic"/>
                <a:cs typeface="Century Gothic"/>
              </a:rPr>
              <a:t>the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 smtClean="0">
                <a:latin typeface="Century Gothic"/>
                <a:cs typeface="Century Gothic"/>
              </a:rPr>
              <a:t>Canada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err="1" smtClean="0">
                <a:latin typeface="Century Gothic"/>
                <a:cs typeface="Century Gothic"/>
              </a:rPr>
              <a:t>Tina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is </a:t>
            </a:r>
            <a:r>
              <a:rPr lang="tr-TR" sz="2400" dirty="0" err="1">
                <a:latin typeface="Century Gothic"/>
                <a:cs typeface="Century Gothic"/>
              </a:rPr>
              <a:t>happy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err="1" smtClean="0">
                <a:latin typeface="Century Gothic"/>
                <a:cs typeface="Century Gothic"/>
              </a:rPr>
              <a:t>she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has </a:t>
            </a:r>
            <a:r>
              <a:rPr lang="tr-TR" sz="2400" dirty="0" err="1" smtClean="0">
                <a:latin typeface="Century Gothic"/>
                <a:cs typeface="Century Gothic"/>
              </a:rPr>
              <a:t>passed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>
                <a:latin typeface="Century Gothic"/>
                <a:cs typeface="Century Gothic"/>
              </a:rPr>
              <a:t>her </a:t>
            </a:r>
            <a:r>
              <a:rPr lang="tr-TR" sz="2400" dirty="0" smtClean="0">
                <a:latin typeface="Century Gothic"/>
                <a:cs typeface="Century Gothic"/>
              </a:rPr>
              <a:t>test.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smtClean="0">
                <a:latin typeface="Century Gothic"/>
                <a:cs typeface="Century Gothic"/>
              </a:rPr>
              <a:t>I  </a:t>
            </a:r>
            <a:r>
              <a:rPr lang="tr-TR" sz="2400" dirty="0" err="1">
                <a:latin typeface="Century Gothic"/>
                <a:cs typeface="Century Gothic"/>
              </a:rPr>
              <a:t>must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drive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slowly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smtClean="0">
                <a:latin typeface="Century Gothic"/>
                <a:cs typeface="Century Gothic"/>
              </a:rPr>
              <a:t>it </a:t>
            </a:r>
            <a:r>
              <a:rPr lang="tr-TR" sz="2400" dirty="0">
                <a:latin typeface="Century Gothic"/>
                <a:cs typeface="Century Gothic"/>
              </a:rPr>
              <a:t>is </a:t>
            </a:r>
            <a:r>
              <a:rPr lang="tr-TR" sz="2400" dirty="0" err="1" smtClean="0">
                <a:latin typeface="Century Gothic"/>
                <a:cs typeface="Century Gothic"/>
              </a:rPr>
              <a:t>raining</a:t>
            </a:r>
            <a:r>
              <a:rPr lang="tr-TR" sz="2400" dirty="0" smtClean="0">
                <a:latin typeface="Century Gothic"/>
                <a:cs typeface="Century Gothic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tr-TR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 err="1">
                <a:latin typeface="Century Gothic"/>
                <a:cs typeface="Century Gothic"/>
              </a:rPr>
              <a:t>Would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you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to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drink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coffee</a:t>
            </a:r>
            <a:r>
              <a:rPr lang="tr-TR" sz="2400" dirty="0">
                <a:latin typeface="Century Gothic"/>
                <a:cs typeface="Century Gothic"/>
              </a:rPr>
              <a:t> ______ </a:t>
            </a:r>
            <a:r>
              <a:rPr lang="tr-TR" sz="2400" dirty="0" err="1" smtClean="0">
                <a:latin typeface="Century Gothic"/>
                <a:cs typeface="Century Gothic"/>
              </a:rPr>
              <a:t>tea</a:t>
            </a:r>
            <a:r>
              <a:rPr lang="tr-TR" sz="2400" dirty="0">
                <a:latin typeface="Century Gothic"/>
                <a:cs typeface="Century Gothic"/>
              </a:rPr>
              <a:t>?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latin typeface="Century Gothic"/>
                <a:cs typeface="Century Gothic"/>
              </a:rPr>
              <a:t>I can </a:t>
            </a:r>
            <a:r>
              <a:rPr lang="tr-TR" sz="2400" dirty="0" err="1">
                <a:latin typeface="Century Gothic"/>
                <a:cs typeface="Century Gothic"/>
              </a:rPr>
              <a:t>speak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smtClean="0">
                <a:latin typeface="Century Gothic"/>
                <a:cs typeface="Century Gothic"/>
              </a:rPr>
              <a:t>English ______ </a:t>
            </a:r>
            <a:r>
              <a:rPr lang="tr-TR" sz="2400" dirty="0" err="1" smtClean="0">
                <a:latin typeface="Century Gothic"/>
                <a:cs typeface="Century Gothic"/>
              </a:rPr>
              <a:t>Chinese</a:t>
            </a:r>
            <a:r>
              <a:rPr lang="tr-TR" sz="2400" dirty="0" smtClean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fluently</a:t>
            </a:r>
            <a:r>
              <a:rPr lang="tr-TR" sz="2400" dirty="0">
                <a:latin typeface="Century Gothic"/>
                <a:cs typeface="Century Gothic"/>
              </a:rPr>
              <a:t>.</a:t>
            </a: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tr-TR" sz="2400" dirty="0">
                <a:latin typeface="Century Gothic"/>
                <a:cs typeface="Century Gothic"/>
              </a:rPr>
              <a:t>I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Bill </a:t>
            </a:r>
            <a:r>
              <a:rPr lang="tr-TR" sz="2400" dirty="0" smtClean="0">
                <a:latin typeface="Century Gothic"/>
                <a:cs typeface="Century Gothic"/>
              </a:rPr>
              <a:t>______ I </a:t>
            </a:r>
            <a:r>
              <a:rPr lang="tr-TR" sz="2400" dirty="0" err="1">
                <a:latin typeface="Century Gothic"/>
                <a:cs typeface="Century Gothic"/>
              </a:rPr>
              <a:t>don’t</a:t>
            </a:r>
            <a:r>
              <a:rPr lang="tr-TR" sz="2400" dirty="0">
                <a:latin typeface="Century Gothic"/>
                <a:cs typeface="Century Gothic"/>
              </a:rPr>
              <a:t> </a:t>
            </a:r>
            <a:r>
              <a:rPr lang="tr-TR" sz="2400" dirty="0" err="1">
                <a:latin typeface="Century Gothic"/>
                <a:cs typeface="Century Gothic"/>
              </a:rPr>
              <a:t>like</a:t>
            </a:r>
            <a:r>
              <a:rPr lang="tr-TR" sz="2400" dirty="0">
                <a:latin typeface="Century Gothic"/>
                <a:cs typeface="Century Gothic"/>
              </a:rPr>
              <a:t> his </a:t>
            </a:r>
            <a:r>
              <a:rPr lang="tr-TR" sz="2400" dirty="0" err="1" smtClean="0">
                <a:latin typeface="Century Gothic"/>
                <a:cs typeface="Century Gothic"/>
              </a:rPr>
              <a:t>brother</a:t>
            </a:r>
            <a:r>
              <a:rPr lang="tr-TR" sz="2400" dirty="0" smtClean="0">
                <a:latin typeface="Century Gothic"/>
                <a:cs typeface="Century Gothic"/>
              </a:rPr>
              <a:t>. 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6" name="Picture 5" descr="Great Wall of Chi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230590" y="879951"/>
            <a:ext cx="2486526" cy="1323557"/>
          </a:xfrm>
          <a:prstGeom prst="rect">
            <a:avLst/>
          </a:prstGeom>
        </p:spPr>
      </p:pic>
      <p:pic>
        <p:nvPicPr>
          <p:cNvPr id="8" name="Picture 7" descr="cana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50" y="5559592"/>
            <a:ext cx="2406316" cy="12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3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953" y="690936"/>
            <a:ext cx="8748309" cy="51057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he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juice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my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father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  <a:endParaRPr lang="en-US" sz="28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cookies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belong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Jane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They’re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my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mother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It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belongs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to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him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It's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John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forgot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>
                <a:solidFill>
                  <a:srgbClr val="000000"/>
                </a:solidFill>
                <a:latin typeface="Century Gothic"/>
                <a:cs typeface="Century Gothic"/>
              </a:rPr>
              <a:t>___ </a:t>
            </a:r>
            <a:r>
              <a:rPr lang="tr-TR" sz="2800" dirty="0" err="1">
                <a:solidFill>
                  <a:srgbClr val="000000"/>
                </a:solidFill>
                <a:latin typeface="Century Gothic"/>
                <a:cs typeface="Century Gothic"/>
              </a:rPr>
              <a:t>book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The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dog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ate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 meal.</a:t>
            </a:r>
          </a:p>
          <a:p>
            <a:pPr marL="514350" lvl="0" indent="-514350">
              <a:buFont typeface="+mj-lt"/>
              <a:buAutoNum type="arabicPeriod"/>
            </a:pP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Princess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Caroline is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wearing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___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new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tr-TR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dress</a:t>
            </a:r>
            <a:r>
              <a:rPr lang="tr-TR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514350" lvl="0" indent="-514350"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55222" y="-27102"/>
            <a:ext cx="955322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Century Gothic"/>
                <a:cs typeface="Century Gothic"/>
              </a:rPr>
              <a:t>His, Hers, Its</a:t>
            </a:r>
          </a:p>
          <a:p>
            <a:r>
              <a:rPr lang="en-US" sz="2400" dirty="0" smtClean="0">
                <a:latin typeface="Century Gothic"/>
                <a:cs typeface="Century Gothic"/>
              </a:rPr>
              <a:t>his=males, hers=females, its=animals/objects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 descr="Girl eating ice cream cone in park round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7104"/>
          <a:stretch/>
        </p:blipFill>
        <p:spPr>
          <a:xfrm>
            <a:off x="6284814" y="4809924"/>
            <a:ext cx="2075457" cy="1861541"/>
          </a:xfrm>
          <a:prstGeom prst="rect">
            <a:avLst/>
          </a:prstGeom>
        </p:spPr>
      </p:pic>
      <p:pic>
        <p:nvPicPr>
          <p:cNvPr id="6" name="Picture 5" descr="Child messy eat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22" y="4809924"/>
            <a:ext cx="2629204" cy="18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829</Words>
  <Application>Microsoft Macintosh PowerPoint</Application>
  <PresentationFormat>On-screen Show (4:3)</PresentationFormat>
  <Paragraphs>144</Paragraphs>
  <Slides>29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Lesson 12 FOOD  </vt:lpstr>
      <vt:lpstr>What we will learn today</vt:lpstr>
      <vt:lpstr>Crossword answers</vt:lpstr>
      <vt:lpstr>More and most</vt:lpstr>
      <vt:lpstr>More and most</vt:lpstr>
      <vt:lpstr>There was/there were was=is (singular) were=are (plural)</vt:lpstr>
      <vt:lpstr>PowerPoint Presentation</vt:lpstr>
      <vt:lpstr>And, or, but, because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perform!</vt:lpstr>
      <vt:lpstr>Tongue Twister!</vt:lpstr>
      <vt:lpstr>PowerPoint Presentation</vt:lpstr>
      <vt:lpstr>What did we learn?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162</cp:revision>
  <dcterms:created xsi:type="dcterms:W3CDTF">2016-07-01T14:02:12Z</dcterms:created>
  <dcterms:modified xsi:type="dcterms:W3CDTF">2016-07-29T17:50:20Z</dcterms:modified>
</cp:coreProperties>
</file>