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0" r:id="rId21"/>
    <p:sldId id="271" r:id="rId22"/>
    <p:sldId id="277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to play your recording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12: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65" y="0"/>
            <a:ext cx="38525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797" y="0"/>
            <a:ext cx="375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17" y="0"/>
            <a:ext cx="38615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404" y="0"/>
            <a:ext cx="3843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8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65" y="0"/>
            <a:ext cx="37882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468" y="0"/>
            <a:ext cx="3766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5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50" y="0"/>
            <a:ext cx="38009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896" y="0"/>
            <a:ext cx="399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84" y="0"/>
            <a:ext cx="38298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769" y="0"/>
            <a:ext cx="3786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7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-word-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0" y="760290"/>
            <a:ext cx="4739152" cy="60977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err="1" smtClean="0">
                <a:latin typeface="Century Gothic"/>
                <a:cs typeface="Century Gothic"/>
              </a:rPr>
              <a:t>Ar</a:t>
            </a:r>
            <a:r>
              <a:rPr lang="en-US" sz="3800" b="1" dirty="0" smtClean="0">
                <a:latin typeface="Century Gothic"/>
                <a:cs typeface="Century Gothic"/>
              </a:rPr>
              <a:t>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6102" y="1769334"/>
            <a:ext cx="2628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Practice reading the </a:t>
            </a:r>
            <a:r>
              <a:rPr lang="en-US" sz="4400" dirty="0" err="1" smtClean="0">
                <a:latin typeface="Century Gothic"/>
                <a:cs typeface="Century Gothic"/>
              </a:rPr>
              <a:t>ar</a:t>
            </a:r>
            <a:r>
              <a:rPr lang="en-US" sz="4400" dirty="0" smtClean="0">
                <a:latin typeface="Century Gothic"/>
                <a:cs typeface="Century Gothic"/>
              </a:rPr>
              <a:t> words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8459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initial st wor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r="6051"/>
          <a:stretch/>
        </p:blipFill>
        <p:spPr>
          <a:xfrm>
            <a:off x="1167246" y="643539"/>
            <a:ext cx="7047728" cy="62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Century Gothic"/>
                <a:cs typeface="Century Gothic"/>
              </a:rPr>
              <a:t>St words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0308" y="4220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0462" y="4181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63" y="1014770"/>
            <a:ext cx="3401391" cy="55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8769" y="1660769"/>
            <a:ext cx="37318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Look up the definition of the following words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126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Century Gothic"/>
                <a:cs typeface="Century Gothic"/>
              </a:rPr>
              <a:t>Ur activity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0308" y="4220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0462" y="4181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0" y="799847"/>
            <a:ext cx="5839682" cy="5882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5128" y="1660769"/>
            <a:ext cx="262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Define the 1</a:t>
            </a:r>
            <a:r>
              <a:rPr lang="en-US" sz="3200" baseline="30000" dirty="0" smtClean="0">
                <a:latin typeface="Century Gothic"/>
                <a:cs typeface="Century Gothic"/>
              </a:rPr>
              <a:t>st</a:t>
            </a:r>
            <a:r>
              <a:rPr lang="en-US" sz="3200" dirty="0" smtClean="0">
                <a:latin typeface="Century Gothic"/>
                <a:cs typeface="Century Gothic"/>
              </a:rPr>
              <a:t> section and fill in the </a:t>
            </a:r>
            <a:r>
              <a:rPr lang="en-US" sz="3200" dirty="0" err="1" smtClean="0">
                <a:latin typeface="Century Gothic"/>
                <a:cs typeface="Century Gothic"/>
              </a:rPr>
              <a:t>blanksfor</a:t>
            </a:r>
            <a:r>
              <a:rPr lang="en-US" sz="3200" dirty="0" smtClean="0">
                <a:latin typeface="Century Gothic"/>
                <a:cs typeface="Century Gothic"/>
              </a:rPr>
              <a:t> the 2</a:t>
            </a:r>
            <a:r>
              <a:rPr lang="en-US" sz="3200" baseline="30000" dirty="0" smtClean="0">
                <a:latin typeface="Century Gothic"/>
                <a:cs typeface="Century Gothic"/>
              </a:rPr>
              <a:t>nd</a:t>
            </a:r>
            <a:r>
              <a:rPr lang="en-US" sz="3200" dirty="0" smtClean="0">
                <a:latin typeface="Century Gothic"/>
                <a:cs typeface="Century Gothic"/>
              </a:rPr>
              <a:t> and 3</a:t>
            </a:r>
            <a:r>
              <a:rPr lang="en-US" sz="3200" baseline="30000" dirty="0" smtClean="0">
                <a:latin typeface="Century Gothic"/>
                <a:cs typeface="Century Gothic"/>
              </a:rPr>
              <a:t>rd</a:t>
            </a:r>
            <a:r>
              <a:rPr lang="en-US" sz="3200" dirty="0" smtClean="0">
                <a:latin typeface="Century Gothic"/>
                <a:cs typeface="Century Gothic"/>
              </a:rPr>
              <a:t> section</a:t>
            </a:r>
            <a:endParaRPr lang="en-US"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4023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Century Gothic"/>
                <a:cs typeface="Century Gothic"/>
              </a:rPr>
              <a:t>Sn</a:t>
            </a:r>
            <a:r>
              <a:rPr lang="en-US" sz="5400" b="1" dirty="0" smtClean="0">
                <a:latin typeface="Century Gothic"/>
                <a:cs typeface="Century Gothic"/>
              </a:rPr>
              <a:t> words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0308" y="4220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0462" y="4181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0" y="1055077"/>
            <a:ext cx="4122903" cy="5203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6102" y="1769334"/>
            <a:ext cx="2628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Practice reading the </a:t>
            </a:r>
            <a:r>
              <a:rPr lang="en-US" sz="4400" dirty="0" err="1" smtClean="0">
                <a:latin typeface="Century Gothic"/>
                <a:cs typeface="Century Gothic"/>
              </a:rPr>
              <a:t>sn</a:t>
            </a:r>
            <a:r>
              <a:rPr lang="en-US" sz="4400" dirty="0" smtClean="0">
                <a:latin typeface="Century Gothic"/>
                <a:cs typeface="Century Gothic"/>
              </a:rPr>
              <a:t> words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926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10959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‘</a:t>
            </a:r>
            <a:r>
              <a:rPr lang="en-US" sz="4000" dirty="0" err="1">
                <a:latin typeface="Century Gothic"/>
                <a:cs typeface="Century Gothic"/>
              </a:rPr>
              <a:t>sn</a:t>
            </a:r>
            <a:r>
              <a:rPr lang="en-US" sz="4000" dirty="0">
                <a:latin typeface="Century Gothic"/>
                <a:cs typeface="Century Gothic"/>
              </a:rPr>
              <a:t>’, ‘</a:t>
            </a:r>
            <a:r>
              <a:rPr lang="en-US" sz="4000" dirty="0" err="1">
                <a:latin typeface="Century Gothic"/>
                <a:cs typeface="Century Gothic"/>
              </a:rPr>
              <a:t>ur</a:t>
            </a:r>
            <a:r>
              <a:rPr lang="en-US" sz="4000" dirty="0">
                <a:latin typeface="Century Gothic"/>
                <a:cs typeface="Century Gothic"/>
              </a:rPr>
              <a:t>’ ‘</a:t>
            </a:r>
            <a:r>
              <a:rPr lang="en-US" sz="4000" dirty="0" err="1">
                <a:latin typeface="Century Gothic"/>
                <a:cs typeface="Century Gothic"/>
              </a:rPr>
              <a:t>ar</a:t>
            </a:r>
            <a:r>
              <a:rPr lang="en-US" sz="4000" dirty="0">
                <a:latin typeface="Century Gothic"/>
                <a:cs typeface="Century Gothic"/>
              </a:rPr>
              <a:t>’ and ‘</a:t>
            </a:r>
            <a:r>
              <a:rPr lang="en-US" sz="4000" dirty="0" err="1">
                <a:latin typeface="Century Gothic"/>
                <a:cs typeface="Century Gothic"/>
              </a:rPr>
              <a:t>st</a:t>
            </a:r>
            <a:r>
              <a:rPr lang="en-US" sz="4000" dirty="0">
                <a:latin typeface="Century Gothic"/>
                <a:cs typeface="Century Gothic"/>
              </a:rPr>
              <a:t>’ </a:t>
            </a:r>
            <a:r>
              <a:rPr lang="en-US" sz="4000" dirty="0" smtClean="0">
                <a:latin typeface="Century Gothic"/>
                <a:cs typeface="Century Gothic"/>
              </a:rPr>
              <a:t>activities </a:t>
            </a:r>
            <a:endParaRPr lang="en-US" sz="4000" dirty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Reading </a:t>
            </a:r>
            <a:endParaRPr lang="en-US" sz="4000" dirty="0" smtClean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Pronouns, “there was/were” and “more/most”</a:t>
            </a:r>
            <a:endParaRPr lang="en-US" sz="4000" dirty="0" smtClean="0">
              <a:latin typeface="Century Gothic"/>
              <a:cs typeface="Century Gothic"/>
            </a:endParaRPr>
          </a:p>
          <a:p>
            <a:endParaRPr lang="en-US" sz="4000" dirty="0" smtClean="0">
              <a:latin typeface="Century Gothic"/>
              <a:cs typeface="Century Gothic"/>
            </a:endParaRPr>
          </a:p>
          <a:p>
            <a:endParaRPr lang="en-US" sz="40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46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1260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   Choose the correct option. Write it in the gaps.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1. Last Christmas --------------- many presents under the Christmas tree.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          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a) there was             b) there were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2. --------------- a present for me, too!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          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a) There was             b) There were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3. --------------- many flowers in the garden last Spring.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          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a) There was             b) There were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4. --------------- a carpet under the table in the dining room.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          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a) There was             b) There were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82880">
              <a:lnSpc>
                <a:spcPct val="150000"/>
              </a:lnSpc>
              <a:defRPr/>
            </a:pPr>
            <a:endParaRPr lang="es-ES" sz="2400" dirty="0">
              <a:solidFill>
                <a:srgbClr val="000000"/>
              </a:solidFill>
              <a:latin typeface="Century Gothic"/>
              <a:ea typeface="+mn-lt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07230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Let’s </a:t>
            </a:r>
            <a:r>
              <a:rPr lang="en-US" b="1" dirty="0" smtClean="0">
                <a:latin typeface="Century Gothic"/>
                <a:cs typeface="Century Gothic"/>
              </a:rPr>
              <a:t>practice there was/were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6029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1260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>
              <a:lnSpc>
                <a:spcPct val="150000"/>
              </a:lnSpc>
              <a:defRPr/>
            </a:pPr>
            <a:endParaRPr lang="es-ES" sz="2400" dirty="0">
              <a:solidFill>
                <a:srgbClr val="000000"/>
              </a:solidFill>
              <a:latin typeface="Century Gothic"/>
              <a:ea typeface="+mn-lt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07230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Let’s practice there was/were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691" y="1582341"/>
            <a:ext cx="84210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There </a:t>
            </a:r>
            <a:r>
              <a:rPr lang="en-US" sz="2400" dirty="0">
                <a:latin typeface="Century Gothic"/>
                <a:cs typeface="Century Gothic"/>
              </a:rPr>
              <a:t>was / There were a great match on TV last night.</a:t>
            </a:r>
          </a:p>
          <a:p>
            <a:pPr marL="625475"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There </a:t>
            </a:r>
            <a:r>
              <a:rPr lang="en-US" sz="2400" dirty="0">
                <a:latin typeface="Century Gothic"/>
                <a:cs typeface="Century Gothic"/>
              </a:rPr>
              <a:t>was / There were many pictures in my bedroom.</a:t>
            </a:r>
          </a:p>
          <a:p>
            <a:pPr marL="625475">
              <a:tabLst>
                <a:tab pos="1171575" algn="l"/>
              </a:tabLst>
            </a:pPr>
            <a:r>
              <a:rPr lang="en-US" sz="2400" dirty="0" smtClean="0">
                <a:latin typeface="Century Gothic"/>
                <a:cs typeface="Century Gothic"/>
              </a:rPr>
              <a:t>3</a:t>
            </a:r>
            <a:r>
              <a:rPr lang="en-US" sz="2400" dirty="0">
                <a:latin typeface="Century Gothic"/>
                <a:cs typeface="Century Gothic"/>
              </a:rPr>
              <a:t>. </a:t>
            </a:r>
            <a:r>
              <a:rPr lang="en-US" sz="2400" dirty="0" smtClean="0">
                <a:latin typeface="Century Gothic"/>
                <a:cs typeface="Century Gothic"/>
              </a:rPr>
              <a:t>  There </a:t>
            </a:r>
            <a:r>
              <a:rPr lang="en-US" sz="2400" dirty="0">
                <a:latin typeface="Century Gothic"/>
                <a:cs typeface="Century Gothic"/>
              </a:rPr>
              <a:t>was / There were a beautiful baby in </a:t>
            </a:r>
            <a:r>
              <a:rPr lang="en-US" sz="2400" dirty="0" smtClean="0">
                <a:latin typeface="Century Gothic"/>
                <a:cs typeface="Century Gothic"/>
              </a:rPr>
              <a:t>the    park</a:t>
            </a:r>
            <a:r>
              <a:rPr lang="en-US" sz="2400" dirty="0">
                <a:latin typeface="Century Gothic"/>
                <a:cs typeface="Century Gothic"/>
              </a:rPr>
              <a:t>.</a:t>
            </a:r>
          </a:p>
          <a:p>
            <a:pPr marL="625475">
              <a:tabLst>
                <a:tab pos="1171575" algn="l"/>
              </a:tabLst>
            </a:pPr>
            <a:r>
              <a:rPr lang="en-US" sz="2400" dirty="0" smtClean="0">
                <a:latin typeface="Century Gothic"/>
                <a:cs typeface="Century Gothic"/>
              </a:rPr>
              <a:t>4</a:t>
            </a:r>
            <a:r>
              <a:rPr lang="en-US" sz="2400" dirty="0">
                <a:latin typeface="Century Gothic"/>
                <a:cs typeface="Century Gothic"/>
              </a:rPr>
              <a:t>. Mum, there was / there were a bee in my room </a:t>
            </a:r>
            <a:r>
              <a:rPr lang="en-US" sz="2400" dirty="0" smtClean="0">
                <a:latin typeface="Century Gothic"/>
                <a:cs typeface="Century Gothic"/>
              </a:rPr>
              <a:t>   just </a:t>
            </a:r>
            <a:r>
              <a:rPr lang="en-US" sz="2400" dirty="0">
                <a:latin typeface="Century Gothic"/>
                <a:cs typeface="Century Gothic"/>
              </a:rPr>
              <a:t>now</a:t>
            </a:r>
            <a:r>
              <a:rPr lang="en-US" sz="2400" dirty="0" smtClean="0">
                <a:latin typeface="Century Gothic"/>
                <a:cs typeface="Century Gothic"/>
              </a:rPr>
              <a:t>!</a:t>
            </a:r>
          </a:p>
          <a:p>
            <a:pPr marL="625475">
              <a:tabLst>
                <a:tab pos="1171575" algn="l"/>
              </a:tabLst>
            </a:pPr>
            <a:r>
              <a:rPr lang="en-US" sz="2400" dirty="0" smtClean="0">
                <a:latin typeface="Century Gothic"/>
                <a:cs typeface="Century Gothic"/>
              </a:rPr>
              <a:t>5</a:t>
            </a:r>
            <a:r>
              <a:rPr lang="en-US" sz="2400" dirty="0">
                <a:latin typeface="Century Gothic"/>
                <a:cs typeface="Century Gothic"/>
              </a:rPr>
              <a:t>. There was/there were two birds on my window </a:t>
            </a:r>
            <a:r>
              <a:rPr lang="en-US" sz="2400" dirty="0" smtClean="0">
                <a:latin typeface="Century Gothic"/>
                <a:cs typeface="Century Gothic"/>
              </a:rPr>
              <a:t>  this </a:t>
            </a:r>
            <a:r>
              <a:rPr lang="en-US" sz="2400" dirty="0">
                <a:latin typeface="Century Gothic"/>
                <a:cs typeface="Century Gothic"/>
              </a:rPr>
              <a:t>morning.</a:t>
            </a:r>
          </a:p>
          <a:p>
            <a:pPr marL="625475">
              <a:tabLst>
                <a:tab pos="1171575" algn="l"/>
              </a:tabLst>
            </a:pPr>
            <a:r>
              <a:rPr lang="en-US" sz="2400" dirty="0" smtClean="0">
                <a:latin typeface="Century Gothic"/>
                <a:cs typeface="Century Gothic"/>
              </a:rPr>
              <a:t>6</a:t>
            </a:r>
            <a:r>
              <a:rPr lang="en-US" sz="2400" dirty="0">
                <a:latin typeface="Century Gothic"/>
                <a:cs typeface="Century Gothic"/>
              </a:rPr>
              <a:t>. There was /There were a big show on TV last night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094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8" y="-163992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Pronouns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077" y="712676"/>
            <a:ext cx="5577879" cy="60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3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8" y="-163992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Answers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92874"/>
            <a:ext cx="6089904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8" y="-163992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More and most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858" y="840154"/>
            <a:ext cx="4561915" cy="60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6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8" y="-163992"/>
            <a:ext cx="88561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Answers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354"/>
          <a:stretch/>
        </p:blipFill>
        <p:spPr>
          <a:xfrm>
            <a:off x="1681666" y="840154"/>
            <a:ext cx="5946775" cy="59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8475134" cy="299276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2579778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New </a:t>
            </a:r>
            <a:r>
              <a:rPr lang="en-US" sz="3600" dirty="0">
                <a:latin typeface="Century Gothic"/>
                <a:cs typeface="Century Gothic"/>
              </a:rPr>
              <a:t>‘</a:t>
            </a:r>
            <a:r>
              <a:rPr lang="en-US" sz="3600" dirty="0" err="1">
                <a:latin typeface="Century Gothic"/>
                <a:cs typeface="Century Gothic"/>
              </a:rPr>
              <a:t>sn</a:t>
            </a:r>
            <a:r>
              <a:rPr lang="en-US" sz="3600" dirty="0">
                <a:latin typeface="Century Gothic"/>
                <a:cs typeface="Century Gothic"/>
              </a:rPr>
              <a:t>’, ‘</a:t>
            </a:r>
            <a:r>
              <a:rPr lang="en-US" sz="3600" dirty="0" err="1">
                <a:latin typeface="Century Gothic"/>
                <a:cs typeface="Century Gothic"/>
              </a:rPr>
              <a:t>ur</a:t>
            </a:r>
            <a:r>
              <a:rPr lang="en-US" sz="3600" dirty="0">
                <a:latin typeface="Century Gothic"/>
                <a:cs typeface="Century Gothic"/>
              </a:rPr>
              <a:t>’ ‘</a:t>
            </a:r>
            <a:r>
              <a:rPr lang="en-US" sz="3600" dirty="0" err="1">
                <a:latin typeface="Century Gothic"/>
                <a:cs typeface="Century Gothic"/>
              </a:rPr>
              <a:t>ar</a:t>
            </a:r>
            <a:r>
              <a:rPr lang="en-US" sz="3600" dirty="0">
                <a:latin typeface="Century Gothic"/>
                <a:cs typeface="Century Gothic"/>
              </a:rPr>
              <a:t>’ and ‘</a:t>
            </a:r>
            <a:r>
              <a:rPr lang="en-US" sz="3600" dirty="0" err="1">
                <a:latin typeface="Century Gothic"/>
                <a:cs typeface="Century Gothic"/>
              </a:rPr>
              <a:t>st</a:t>
            </a:r>
            <a:r>
              <a:rPr lang="en-US" sz="3600" dirty="0">
                <a:latin typeface="Century Gothic"/>
                <a:cs typeface="Century Gothic"/>
              </a:rPr>
              <a:t>’ words 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Practiced pronouns</a:t>
            </a:r>
            <a:endParaRPr lang="en-US" sz="3600" dirty="0">
              <a:latin typeface="Century Gothic"/>
              <a:cs typeface="Century Gothic"/>
            </a:endParaRPr>
          </a:p>
          <a:p>
            <a:r>
              <a:rPr lang="en-US" sz="3600" dirty="0" smtClean="0">
                <a:latin typeface="Century Gothic"/>
                <a:cs typeface="Century Gothic"/>
              </a:rPr>
              <a:t>Practiced “there was/were” and “more/most” </a:t>
            </a:r>
            <a:endParaRPr lang="en-US" sz="3600" dirty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6" name="Picture 5" descr="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54" y="4571755"/>
            <a:ext cx="2780632" cy="21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0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Story Time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6" y="666387"/>
            <a:ext cx="3586968" cy="6191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561" y="799847"/>
            <a:ext cx="3852672" cy="60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4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1" y="0"/>
            <a:ext cx="378267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038" y="0"/>
            <a:ext cx="37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7" y="0"/>
            <a:ext cx="38321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64" y="0"/>
            <a:ext cx="3762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18" y="0"/>
            <a:ext cx="37657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81" y="0"/>
            <a:ext cx="3740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25" y="0"/>
            <a:ext cx="378684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792" y="0"/>
            <a:ext cx="370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7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3" y="0"/>
            <a:ext cx="384048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432" y="0"/>
            <a:ext cx="374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8" y="0"/>
            <a:ext cx="376210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751" y="0"/>
            <a:ext cx="374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30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253</Words>
  <Application>Microsoft Macintosh PowerPoint</Application>
  <PresentationFormat>On-screen Show (4:3)</PresentationFormat>
  <Paragraphs>68</Paragraphs>
  <Slides>26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 Lesson 12: Tutoring FOOD  </vt:lpstr>
      <vt:lpstr>What we will learn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practice there was/were</vt:lpstr>
      <vt:lpstr>Let’s practice there was/were</vt:lpstr>
      <vt:lpstr>Pronouns</vt:lpstr>
      <vt:lpstr>Answers</vt:lpstr>
      <vt:lpstr>More and most</vt:lpstr>
      <vt:lpstr>Answers</vt:lpstr>
      <vt:lpstr>What did we learn?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42</cp:revision>
  <dcterms:created xsi:type="dcterms:W3CDTF">2016-07-01T14:02:12Z</dcterms:created>
  <dcterms:modified xsi:type="dcterms:W3CDTF">2016-07-29T15:36:42Z</dcterms:modified>
</cp:coreProperties>
</file>