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2.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4" r:id="rId4"/>
    <p:sldId id="258" r:id="rId5"/>
    <p:sldId id="259" r:id="rId6"/>
    <p:sldId id="260" r:id="rId7"/>
    <p:sldId id="262" r:id="rId8"/>
    <p:sldId id="263" r:id="rId9"/>
    <p:sldId id="279" r:id="rId10"/>
    <p:sldId id="265" r:id="rId11"/>
    <p:sldId id="278" r:id="rId12"/>
    <p:sldId id="266" r:id="rId13"/>
    <p:sldId id="267" r:id="rId14"/>
    <p:sldId id="268" r:id="rId15"/>
    <p:sldId id="269" r:id="rId16"/>
    <p:sldId id="270" r:id="rId17"/>
    <p:sldId id="271" r:id="rId18"/>
    <p:sldId id="272" r:id="rId19"/>
    <p:sldId id="276" r:id="rId20"/>
    <p:sldId id="277" r:id="rId21"/>
    <p:sldId id="274"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79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0B5FE-17F4-4C42-915E-39CF324B249F}" type="datetimeFigureOut">
              <a:rPr lang="en-US" smtClean="0"/>
              <a:t>16-07-29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2717B2-19F8-764F-8293-BE6E1307E760}" type="slidenum">
              <a:rPr lang="en-US" smtClean="0"/>
              <a:t>‹#›</a:t>
            </a:fld>
            <a:endParaRPr lang="en-US"/>
          </a:p>
        </p:txBody>
      </p:sp>
    </p:spTree>
    <p:extLst>
      <p:ext uri="{BB962C8B-B14F-4D97-AF65-F5344CB8AC3E}">
        <p14:creationId xmlns:p14="http://schemas.microsoft.com/office/powerpoint/2010/main" val="4169482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a:t>
            </a:fld>
            <a:endParaRPr lang="en-US"/>
          </a:p>
        </p:txBody>
      </p:sp>
    </p:spTree>
    <p:extLst>
      <p:ext uri="{BB962C8B-B14F-4D97-AF65-F5344CB8AC3E}">
        <p14:creationId xmlns:p14="http://schemas.microsoft.com/office/powerpoint/2010/main" val="948767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punctuation mark. Get them to read “Do you like green eggs and ham?” with the proper intonation using a rising intonation question. Demonstrate this rising pitch first. Have students repeat.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12</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punctuation marks. Get them to read “Sam!” with emphasis.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13</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slide and elaborate on proper nouns, different languages and movie/book/song titles.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capital letters. Ask why a capital is used in each instance (name/I/first letter of a sentence).</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15</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should have downloaded the file before class started. Explain the worksheet.</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16</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worksheet. Do the first statement together. Add the corrections. Give students time to finish the worksheet. Take up the corrections. Ask students to explain why they made the necessary grammar changes. </a:t>
            </a:r>
          </a:p>
        </p:txBody>
      </p:sp>
      <p:sp>
        <p:nvSpPr>
          <p:cNvPr id="4" name="Slide Number Placeholder 3"/>
          <p:cNvSpPr>
            <a:spLocks noGrp="1"/>
          </p:cNvSpPr>
          <p:nvPr>
            <p:ph type="sldNum" sz="quarter" idx="10"/>
          </p:nvPr>
        </p:nvSpPr>
        <p:spPr/>
        <p:txBody>
          <a:bodyPr/>
          <a:lstStyle/>
          <a:p>
            <a:fld id="{E82717B2-19F8-764F-8293-BE6E1307E760}" type="slidenum">
              <a:rPr lang="en-US" smtClean="0"/>
              <a:t>17</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Continue to take up the corrections. Ask students to explain why they made the necessary grammar changes. </a:t>
            </a:r>
          </a:p>
        </p:txBody>
      </p:sp>
      <p:sp>
        <p:nvSpPr>
          <p:cNvPr id="4" name="Slide Number Placeholder 3"/>
          <p:cNvSpPr>
            <a:spLocks noGrp="1"/>
          </p:cNvSpPr>
          <p:nvPr>
            <p:ph type="sldNum" sz="quarter" idx="10"/>
          </p:nvPr>
        </p:nvSpPr>
        <p:spPr/>
        <p:txBody>
          <a:bodyPr/>
          <a:lstStyle/>
          <a:p>
            <a:fld id="{E82717B2-19F8-764F-8293-BE6E1307E760}" type="slidenum">
              <a:rPr lang="en-US" smtClean="0"/>
              <a:t>18</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slide. Emphasize how you should take a pause when reading “but”.</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the activity verbally. Get the students to read the sentence and fill in the blank.</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each student to answer</a:t>
            </a:r>
            <a:r>
              <a:rPr lang="en-US" baseline="0" dirty="0" smtClean="0"/>
              <a:t> questions #1-3 aloud.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3</a:t>
            </a:fld>
            <a:endParaRPr lang="en-US"/>
          </a:p>
        </p:txBody>
      </p:sp>
    </p:spTree>
    <p:extLst>
      <p:ext uri="{BB962C8B-B14F-4D97-AF65-F5344CB8AC3E}">
        <p14:creationId xmlns:p14="http://schemas.microsoft.com/office/powerpoint/2010/main" val="118706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slide.</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21</a:t>
            </a:fld>
            <a:endParaRPr lang="en-US"/>
          </a:p>
        </p:txBody>
      </p:sp>
    </p:spTree>
    <p:extLst>
      <p:ext uri="{BB962C8B-B14F-4D97-AF65-F5344CB8AC3E}">
        <p14:creationId xmlns:p14="http://schemas.microsoft.com/office/powerpoint/2010/main" val="211623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individual</a:t>
            </a:r>
            <a:r>
              <a:rPr lang="en-US" baseline="0" dirty="0" smtClean="0"/>
              <a:t> questions, and answer each to model answers for the students. Pose the question to each student. Remind students that adjectives are describing words for nouns for question. Ask students to write down the answers before the next class.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students “</a:t>
            </a:r>
            <a:r>
              <a:rPr lang="en-US" dirty="0" err="1" smtClean="0"/>
              <a:t>kn</a:t>
            </a:r>
            <a:r>
              <a:rPr lang="en-US" dirty="0" smtClean="0"/>
              <a:t>” sounds like the “n” sound. Emphasize the “k” is silent when it is in front of an “n” in English. Tell students</a:t>
            </a:r>
            <a:r>
              <a:rPr lang="en-US" baseline="0" dirty="0" smtClean="0"/>
              <a:t> they have to put their tongue at the top of their mouth, and it has to be spread across their mouth and hitting the back of their teeth. Their whole tongue is going to cover the entire top of their mouth, and they are going to press their tongue upward. Demonstrate this to the students in the video feed. </a:t>
            </a:r>
          </a:p>
          <a:p>
            <a:endParaRPr lang="en-US" baseline="0" dirty="0" smtClean="0"/>
          </a:p>
          <a:p>
            <a:r>
              <a:rPr lang="en-US" baseline="0" dirty="0" smtClean="0"/>
              <a:t>Play the “Silent K Song.mp4”</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a:t>
            </a:fld>
            <a:endParaRPr lang="en-US"/>
          </a:p>
        </p:txBody>
      </p:sp>
    </p:spTree>
    <p:extLst>
      <p:ext uri="{BB962C8B-B14F-4D97-AF65-F5344CB8AC3E}">
        <p14:creationId xmlns:p14="http://schemas.microsoft.com/office/powerpoint/2010/main" val="314106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go over slide. Think of other words that use “</a:t>
            </a:r>
            <a:r>
              <a:rPr lang="en-US" baseline="0" dirty="0" err="1" smtClean="0"/>
              <a:t>kn</a:t>
            </a:r>
            <a:r>
              <a:rPr lang="en-US" baseline="0" dirty="0" smtClean="0"/>
              <a:t>” or are homophones.</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7</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“Green Eggs and Ham No Audio.mp4” file, and read along with the video as it’s played for the students.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8</a:t>
            </a:fld>
            <a:endParaRPr lang="en-US"/>
          </a:p>
        </p:txBody>
      </p:sp>
    </p:spTree>
    <p:extLst>
      <p:ext uri="{BB962C8B-B14F-4D97-AF65-F5344CB8AC3E}">
        <p14:creationId xmlns:p14="http://schemas.microsoft.com/office/powerpoint/2010/main" val="320729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2</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5"/>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Century Gothic"/>
                <a:cs typeface="Century Gothic"/>
              </a:rPr>
              <a:t>Using question marks ???</a:t>
            </a:r>
            <a:endParaRPr lang="en-US" sz="4800" b="1" dirty="0">
              <a:latin typeface="Century Gothic"/>
              <a:cs typeface="Century Gothic"/>
            </a:endParaRPr>
          </a:p>
        </p:txBody>
      </p:sp>
      <p:sp>
        <p:nvSpPr>
          <p:cNvPr id="6" name="Content Placeholder 2"/>
          <p:cNvSpPr txBox="1">
            <a:spLocks/>
          </p:cNvSpPr>
          <p:nvPr/>
        </p:nvSpPr>
        <p:spPr>
          <a:xfrm>
            <a:off x="774334" y="876856"/>
            <a:ext cx="7783051" cy="56721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smtClean="0">
              <a:latin typeface="Century Gothic"/>
              <a:cs typeface="Century Gothic"/>
            </a:endParaRPr>
          </a:p>
          <a:p>
            <a:pPr marL="0" indent="0">
              <a:buNone/>
            </a:pPr>
            <a:r>
              <a:rPr lang="en-US" sz="2200" dirty="0" smtClean="0">
                <a:latin typeface="Century Gothic"/>
                <a:cs typeface="Century Gothic"/>
              </a:rPr>
              <a:t>We use question marks when we are asking a question, like how are you</a:t>
            </a:r>
            <a:r>
              <a:rPr lang="en-US" sz="2200" b="1" u="sng" dirty="0" smtClean="0">
                <a:latin typeface="Century Gothic"/>
                <a:cs typeface="Century Gothic"/>
              </a:rPr>
              <a:t>?</a:t>
            </a:r>
            <a:r>
              <a:rPr lang="en-US" sz="2200" dirty="0" smtClean="0">
                <a:latin typeface="Century Gothic"/>
                <a:cs typeface="Century Gothic"/>
              </a:rPr>
              <a:t> or why </a:t>
            </a:r>
            <a:r>
              <a:rPr lang="en-US" sz="2200" dirty="0">
                <a:latin typeface="Century Gothic"/>
                <a:cs typeface="Century Gothic"/>
              </a:rPr>
              <a:t>are you crying</a:t>
            </a:r>
            <a:r>
              <a:rPr lang="en-US" sz="2200" b="1" u="sng" dirty="0">
                <a:latin typeface="Century Gothic"/>
                <a:cs typeface="Century Gothic"/>
              </a:rPr>
              <a:t>?</a:t>
            </a:r>
            <a:r>
              <a:rPr lang="en-US" sz="2200" dirty="0">
                <a:latin typeface="Century Gothic"/>
                <a:cs typeface="Century Gothic"/>
              </a:rPr>
              <a:t> </a:t>
            </a:r>
          </a:p>
          <a:p>
            <a:pPr marL="0" indent="0">
              <a:buNone/>
            </a:pPr>
            <a:endParaRPr lang="en-US" sz="2200" dirty="0" smtClean="0">
              <a:latin typeface="Century Gothic"/>
              <a:cs typeface="Century Gothic"/>
            </a:endParaRPr>
          </a:p>
          <a:p>
            <a:pPr marL="0" indent="0">
              <a:buNone/>
            </a:pPr>
            <a:r>
              <a:rPr lang="en-US" sz="2200" dirty="0" smtClean="0">
                <a:latin typeface="Century Gothic"/>
                <a:cs typeface="Century Gothic"/>
              </a:rPr>
              <a:t>		</a:t>
            </a:r>
            <a:endParaRPr lang="en-US" sz="2200" dirty="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3" name="Picture 2" descr="easter 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001" y="2524742"/>
            <a:ext cx="5873393" cy="3903359"/>
          </a:xfrm>
          <a:prstGeom prst="rect">
            <a:avLst/>
          </a:prstGeom>
        </p:spPr>
      </p:pic>
    </p:spTree>
    <p:extLst>
      <p:ext uri="{BB962C8B-B14F-4D97-AF65-F5344CB8AC3E}">
        <p14:creationId xmlns:p14="http://schemas.microsoft.com/office/powerpoint/2010/main" val="328722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exclamation points !!!</a:t>
            </a:r>
            <a:endParaRPr lang="en-US" b="1" dirty="0">
              <a:latin typeface="Century Gothic"/>
              <a:cs typeface="Century Gothic"/>
            </a:endParaRPr>
          </a:p>
        </p:txBody>
      </p:sp>
      <p:sp>
        <p:nvSpPr>
          <p:cNvPr id="6" name="Content Placeholder 2"/>
          <p:cNvSpPr txBox="1">
            <a:spLocks/>
          </p:cNvSpPr>
          <p:nvPr/>
        </p:nvSpPr>
        <p:spPr>
          <a:xfrm>
            <a:off x="774334" y="1252412"/>
            <a:ext cx="7783051"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latin typeface="Century Gothic"/>
                <a:cs typeface="Century Gothic"/>
              </a:rPr>
              <a:t>We use exclamation marks when we have a strong feeling or want to be loud. </a:t>
            </a:r>
          </a:p>
          <a:p>
            <a:pPr marL="0" indent="0">
              <a:buNone/>
            </a:pPr>
            <a:r>
              <a:rPr lang="en-US" sz="1800" dirty="0" smtClean="0">
                <a:latin typeface="Century Gothic"/>
                <a:cs typeface="Century Gothic"/>
              </a:rPr>
              <a:t>		I am so angry</a:t>
            </a:r>
            <a:r>
              <a:rPr lang="en-US" sz="1800" b="1" u="sng" dirty="0" smtClean="0">
                <a:latin typeface="Century Gothic"/>
                <a:cs typeface="Century Gothic"/>
              </a:rPr>
              <a:t>!</a:t>
            </a:r>
            <a:r>
              <a:rPr lang="en-US" sz="1800" dirty="0" smtClean="0">
                <a:latin typeface="Century Gothic"/>
                <a:cs typeface="Century Gothic"/>
              </a:rPr>
              <a:t> Look at me</a:t>
            </a:r>
            <a:r>
              <a:rPr lang="en-US" sz="1800" b="1" u="sng" dirty="0" smtClean="0">
                <a:latin typeface="Century Gothic"/>
                <a:cs typeface="Century Gothic"/>
              </a:rPr>
              <a:t>!</a:t>
            </a: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A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082" y="2476073"/>
            <a:ext cx="5802411" cy="4032184"/>
          </a:xfrm>
          <a:prstGeom prst="rect">
            <a:avLst/>
          </a:prstGeom>
        </p:spPr>
      </p:pic>
    </p:spTree>
    <p:extLst>
      <p:ext uri="{BB962C8B-B14F-4D97-AF65-F5344CB8AC3E}">
        <p14:creationId xmlns:p14="http://schemas.microsoft.com/office/powerpoint/2010/main" val="230872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Question mark, period or exclamation point</a:t>
            </a:r>
            <a:endParaRPr lang="en-US" sz="3200" b="1" dirty="0">
              <a:latin typeface="Century Gothic"/>
              <a:cs typeface="Century Gothic"/>
            </a:endParaRPr>
          </a:p>
        </p:txBody>
      </p:sp>
      <p:pic>
        <p:nvPicPr>
          <p:cNvPr id="5" name="Picture 4" descr="dr. seuss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8" y="862334"/>
            <a:ext cx="8491784" cy="5995665"/>
          </a:xfrm>
          <a:prstGeom prst="rect">
            <a:avLst/>
          </a:prstGeom>
        </p:spPr>
      </p:pic>
    </p:spTree>
    <p:extLst>
      <p:ext uri="{BB962C8B-B14F-4D97-AF65-F5344CB8AC3E}">
        <p14:creationId xmlns:p14="http://schemas.microsoft.com/office/powerpoint/2010/main" val="79663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Let’s identify</a:t>
            </a:r>
            <a:endParaRPr lang="en-US" sz="4800" b="1" dirty="0">
              <a:latin typeface="Century Gothic"/>
              <a:cs typeface="Century Gothic"/>
            </a:endParaRPr>
          </a:p>
        </p:txBody>
      </p:sp>
      <p:pic>
        <p:nvPicPr>
          <p:cNvPr id="2" name="Picture 1" descr="dr. seuss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6" y="757723"/>
            <a:ext cx="8133702" cy="6100276"/>
          </a:xfrm>
          <a:prstGeom prst="rect">
            <a:avLst/>
          </a:prstGeom>
        </p:spPr>
      </p:pic>
    </p:spTree>
    <p:extLst>
      <p:ext uri="{BB962C8B-B14F-4D97-AF65-F5344CB8AC3E}">
        <p14:creationId xmlns:p14="http://schemas.microsoft.com/office/powerpoint/2010/main" val="318179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25869" y="10225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Capitals</a:t>
            </a:r>
            <a:endParaRPr lang="en-US" sz="5400" b="1" dirty="0">
              <a:latin typeface="Century Gothic"/>
              <a:cs typeface="Century Gothic"/>
            </a:endParaRPr>
          </a:p>
        </p:txBody>
      </p:sp>
      <p:sp>
        <p:nvSpPr>
          <p:cNvPr id="6" name="Content Placeholder 2"/>
          <p:cNvSpPr txBox="1">
            <a:spLocks/>
          </p:cNvSpPr>
          <p:nvPr/>
        </p:nvSpPr>
        <p:spPr>
          <a:xfrm>
            <a:off x="968969" y="1252412"/>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Century Gothic"/>
                <a:cs typeface="Century Gothic"/>
              </a:rPr>
              <a:t>Capitals (or upper case) are used in many situations in English. </a:t>
            </a:r>
            <a:r>
              <a:rPr lang="en-US" sz="2400" dirty="0" smtClean="0">
                <a:latin typeface="Century Gothic"/>
                <a:cs typeface="Century Gothic"/>
              </a:rPr>
              <a:t/>
            </a:r>
            <a:br>
              <a:rPr lang="en-US" sz="2400" dirty="0" smtClean="0">
                <a:latin typeface="Century Gothic"/>
                <a:cs typeface="Century Gothic"/>
              </a:rPr>
            </a:br>
            <a:r>
              <a:rPr lang="en-US" sz="2400" dirty="0" smtClean="0">
                <a:latin typeface="Century Gothic"/>
                <a:cs typeface="Century Gothic"/>
              </a:rPr>
              <a:t>		names</a:t>
            </a:r>
          </a:p>
          <a:p>
            <a:pPr marL="0" indent="0">
              <a:buNone/>
            </a:pPr>
            <a:r>
              <a:rPr lang="en-US" sz="2400" dirty="0">
                <a:latin typeface="Century Gothic"/>
                <a:cs typeface="Century Gothic"/>
              </a:rPr>
              <a:t>	</a:t>
            </a:r>
            <a:r>
              <a:rPr lang="en-US" sz="2400" dirty="0" smtClean="0">
                <a:latin typeface="Century Gothic"/>
                <a:cs typeface="Century Gothic"/>
              </a:rPr>
              <a:t>	places	</a:t>
            </a:r>
          </a:p>
          <a:p>
            <a:pPr marL="0" indent="0">
              <a:buNone/>
            </a:pPr>
            <a:r>
              <a:rPr lang="en-US" sz="2400" dirty="0">
                <a:latin typeface="Century Gothic"/>
                <a:cs typeface="Century Gothic"/>
              </a:rPr>
              <a:t>	</a:t>
            </a:r>
            <a:r>
              <a:rPr lang="en-US" sz="2400" dirty="0" smtClean="0">
                <a:latin typeface="Century Gothic"/>
                <a:cs typeface="Century Gothic"/>
              </a:rPr>
              <a:t>	languages</a:t>
            </a:r>
          </a:p>
          <a:p>
            <a:pPr marL="0" indent="0">
              <a:buNone/>
            </a:pPr>
            <a:r>
              <a:rPr lang="en-US" sz="2400" dirty="0">
                <a:latin typeface="Century Gothic"/>
                <a:cs typeface="Century Gothic"/>
              </a:rPr>
              <a:t>	</a:t>
            </a:r>
            <a:r>
              <a:rPr lang="en-US" sz="2400" dirty="0" smtClean="0">
                <a:latin typeface="Century Gothic"/>
                <a:cs typeface="Century Gothic"/>
              </a:rPr>
              <a:t>	the beginning of a sentence </a:t>
            </a:r>
          </a:p>
          <a:p>
            <a:pPr marL="0" indent="0">
              <a:buNone/>
            </a:pPr>
            <a:r>
              <a:rPr lang="en-US" sz="2400" dirty="0">
                <a:latin typeface="Century Gothic"/>
                <a:cs typeface="Century Gothic"/>
              </a:rPr>
              <a:t>	</a:t>
            </a:r>
            <a:r>
              <a:rPr lang="en-US" sz="2400" dirty="0" smtClean="0">
                <a:latin typeface="Century Gothic"/>
                <a:cs typeface="Century Gothic"/>
              </a:rPr>
              <a:t>	titles (i.e. Green Eggs and Ham)</a:t>
            </a:r>
          </a:p>
          <a:p>
            <a:pPr marL="0" indent="0">
              <a:buNone/>
            </a:pPr>
            <a:r>
              <a:rPr lang="en-US" sz="2400" dirty="0">
                <a:latin typeface="Century Gothic"/>
                <a:cs typeface="Century Gothic"/>
              </a:rPr>
              <a:t>	</a:t>
            </a:r>
            <a:r>
              <a:rPr lang="en-US" sz="2400" dirty="0" smtClean="0">
                <a:latin typeface="Century Gothic"/>
                <a:cs typeface="Century Gothic"/>
              </a:rPr>
              <a:t>	Writing “I”</a:t>
            </a:r>
          </a:p>
          <a:p>
            <a:endParaRPr lang="en-US" sz="2400" dirty="0" smtClean="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pPr marL="457200" lvl="1" indent="0">
              <a:buNone/>
            </a:pPr>
            <a:endParaRPr lang="en-US" sz="2400" dirty="0">
              <a:latin typeface="Century Gothic"/>
              <a:cs typeface="Century Gothic"/>
            </a:endParaRPr>
          </a:p>
          <a:p>
            <a:pPr marL="0" indent="0">
              <a:buNone/>
            </a:pPr>
            <a:endParaRPr lang="en-US" sz="2400" dirty="0" smtClean="0">
              <a:latin typeface="Century Gothic"/>
              <a:cs typeface="Century Gothic"/>
            </a:endParaRPr>
          </a:p>
          <a:p>
            <a:endParaRPr lang="en-US" sz="2400" dirty="0" smtClean="0">
              <a:latin typeface="Century Gothic"/>
              <a:cs typeface="Century Gothic"/>
            </a:endParaRPr>
          </a:p>
          <a:p>
            <a:pPr marL="0" indent="0">
              <a:buNone/>
            </a:pPr>
            <a:endParaRPr lang="en-US" sz="2400" dirty="0" smtClean="0">
              <a:latin typeface="Century Gothic"/>
              <a:cs typeface="Century Gothic"/>
            </a:endParaRPr>
          </a:p>
        </p:txBody>
      </p:sp>
      <p:pic>
        <p:nvPicPr>
          <p:cNvPr id="2" name="Picture 1" descr="capital lett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72" y="4579055"/>
            <a:ext cx="7962105" cy="1824649"/>
          </a:xfrm>
          <a:prstGeom prst="rect">
            <a:avLst/>
          </a:prstGeom>
        </p:spPr>
      </p:pic>
    </p:spTree>
    <p:extLst>
      <p:ext uri="{BB962C8B-B14F-4D97-AF65-F5344CB8AC3E}">
        <p14:creationId xmlns:p14="http://schemas.microsoft.com/office/powerpoint/2010/main" val="15900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Find the capitals</a:t>
            </a:r>
            <a:endParaRPr lang="en-US" sz="4800" b="1" dirty="0">
              <a:latin typeface="Century Gothic"/>
              <a:cs typeface="Century Gothic"/>
            </a:endParaRPr>
          </a:p>
        </p:txBody>
      </p:sp>
      <p:pic>
        <p:nvPicPr>
          <p:cNvPr id="3" name="Picture 2" descr="dr. seuss page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54" y="980192"/>
            <a:ext cx="8816711" cy="5877807"/>
          </a:xfrm>
          <a:prstGeom prst="rect">
            <a:avLst/>
          </a:prstGeom>
        </p:spPr>
      </p:pic>
    </p:spTree>
    <p:extLst>
      <p:ext uri="{BB962C8B-B14F-4D97-AF65-F5344CB8AC3E}">
        <p14:creationId xmlns:p14="http://schemas.microsoft.com/office/powerpoint/2010/main" val="339176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Let’s take out our worksheet</a:t>
            </a:r>
            <a:endParaRPr lang="en-US" sz="4800" b="1" dirty="0">
              <a:latin typeface="Century Gothic"/>
              <a:cs typeface="Century Gothic"/>
            </a:endParaRPr>
          </a:p>
        </p:txBody>
      </p:sp>
      <p:pic>
        <p:nvPicPr>
          <p:cNvPr id="4" name="Picture 3" descr="Punctuation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514" y="864743"/>
            <a:ext cx="4472813" cy="5877807"/>
          </a:xfrm>
          <a:prstGeom prst="rect">
            <a:avLst/>
          </a:prstGeom>
        </p:spPr>
      </p:pic>
    </p:spTree>
    <p:extLst>
      <p:ext uri="{BB962C8B-B14F-4D97-AF65-F5344CB8AC3E}">
        <p14:creationId xmlns:p14="http://schemas.microsoft.com/office/powerpoint/2010/main" val="58276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nctuation Worksheet first h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40" y="372003"/>
            <a:ext cx="8096476" cy="6158598"/>
          </a:xfrm>
          <a:prstGeom prst="rect">
            <a:avLst/>
          </a:prstGeom>
        </p:spPr>
      </p:pic>
    </p:spTree>
    <p:extLst>
      <p:ext uri="{BB962C8B-B14F-4D97-AF65-F5344CB8AC3E}">
        <p14:creationId xmlns:p14="http://schemas.microsoft.com/office/powerpoint/2010/main" val="390976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nctuation Worksheet second h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07" y="997886"/>
            <a:ext cx="8441917" cy="5557077"/>
          </a:xfrm>
          <a:prstGeom prst="rect">
            <a:avLst/>
          </a:prstGeom>
        </p:spPr>
      </p:pic>
      <p:sp>
        <p:nvSpPr>
          <p:cNvPr id="5" name="Title 1"/>
          <p:cNvSpPr>
            <a:spLocks noGrp="1"/>
          </p:cNvSpPr>
          <p:nvPr>
            <p:ph type="title"/>
          </p:nvPr>
        </p:nvSpPr>
        <p:spPr>
          <a:xfrm>
            <a:off x="-155222" y="-162807"/>
            <a:ext cx="9553222" cy="1143000"/>
          </a:xfrm>
        </p:spPr>
        <p:txBody>
          <a:bodyPr>
            <a:noAutofit/>
          </a:bodyPr>
          <a:lstStyle/>
          <a:p>
            <a:endParaRPr lang="en-US" sz="4800" b="1" dirty="0">
              <a:latin typeface="Century Gothic"/>
              <a:cs typeface="Century Gothic"/>
            </a:endParaRPr>
          </a:p>
        </p:txBody>
      </p:sp>
    </p:spTree>
    <p:extLst>
      <p:ext uri="{BB962C8B-B14F-4D97-AF65-F5344CB8AC3E}">
        <p14:creationId xmlns:p14="http://schemas.microsoft.com/office/powerpoint/2010/main" val="39272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Using “but” </a:t>
            </a:r>
            <a:endParaRPr lang="en-US" sz="5400" b="1" dirty="0">
              <a:latin typeface="Century Gothic"/>
              <a:cs typeface="Century Gothic"/>
            </a:endParaRPr>
          </a:p>
        </p:txBody>
      </p:sp>
      <p:sp>
        <p:nvSpPr>
          <p:cNvPr id="6" name="Content Placeholder 2"/>
          <p:cNvSpPr txBox="1">
            <a:spLocks/>
          </p:cNvSpPr>
          <p:nvPr/>
        </p:nvSpPr>
        <p:spPr>
          <a:xfrm>
            <a:off x="735483" y="1377922"/>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 word “but” links two different ideas. We use it to connect </a:t>
            </a:r>
            <a:r>
              <a:rPr lang="en-US" sz="2800" smtClean="0">
                <a:latin typeface="Century Gothic"/>
                <a:cs typeface="Century Gothic"/>
              </a:rPr>
              <a:t>events when </a:t>
            </a:r>
            <a:r>
              <a:rPr lang="en-US" sz="2800" dirty="0">
                <a:latin typeface="Century Gothic"/>
                <a:cs typeface="Century Gothic"/>
              </a:rPr>
              <a:t>we do not expect the second event</a:t>
            </a:r>
            <a:r>
              <a:rPr lang="en-US" sz="2800" dirty="0" smtClean="0">
                <a:latin typeface="Century Gothic"/>
                <a:cs typeface="Century Gothic"/>
              </a:rPr>
              <a:t>.</a:t>
            </a:r>
          </a:p>
          <a:p>
            <a:pPr marL="0" indent="0">
              <a:buNone/>
            </a:pPr>
            <a:endParaRPr lang="en-US" sz="2800" dirty="0" smtClean="0">
              <a:latin typeface="Century Gothic"/>
              <a:cs typeface="Century Gothic"/>
            </a:endParaRPr>
          </a:p>
          <a:p>
            <a:pPr marL="0" indent="0">
              <a:buNone/>
            </a:pPr>
            <a:r>
              <a:rPr lang="en-US" sz="2800" dirty="0" smtClean="0">
                <a:latin typeface="Century Gothic"/>
                <a:cs typeface="Century Gothic"/>
              </a:rPr>
              <a:t>	Example</a:t>
            </a:r>
            <a:r>
              <a:rPr lang="en-US" sz="2800" dirty="0">
                <a:latin typeface="Century Gothic"/>
                <a:cs typeface="Century Gothic"/>
              </a:rPr>
              <a:t>: </a:t>
            </a:r>
          </a:p>
          <a:p>
            <a:pPr marL="0" indent="0">
              <a:buNone/>
            </a:pPr>
            <a:r>
              <a:rPr lang="en-US" sz="2800" dirty="0" smtClean="0">
                <a:latin typeface="Century Gothic"/>
                <a:cs typeface="Century Gothic"/>
              </a:rPr>
              <a:t>		I </a:t>
            </a:r>
            <a:r>
              <a:rPr lang="en-US" sz="2800" dirty="0">
                <a:latin typeface="Century Gothic"/>
                <a:cs typeface="Century Gothic"/>
              </a:rPr>
              <a:t>like going </a:t>
            </a:r>
            <a:r>
              <a:rPr lang="en-US" sz="2800" dirty="0" smtClean="0">
                <a:latin typeface="Century Gothic"/>
                <a:cs typeface="Century Gothic"/>
              </a:rPr>
              <a:t>out for ice cream, </a:t>
            </a:r>
            <a:r>
              <a:rPr lang="en-US" sz="2800" b="1" dirty="0">
                <a:latin typeface="Century Gothic"/>
                <a:cs typeface="Century Gothic"/>
              </a:rPr>
              <a:t>but</a:t>
            </a:r>
            <a:r>
              <a:rPr lang="en-US" sz="2800" dirty="0">
                <a:latin typeface="Century Gothic"/>
                <a:cs typeface="Century Gothic"/>
              </a:rPr>
              <a:t> I </a:t>
            </a:r>
            <a:r>
              <a:rPr lang="en-US" sz="2800" dirty="0" smtClean="0">
                <a:latin typeface="Century Gothic"/>
                <a:cs typeface="Century Gothic"/>
              </a:rPr>
              <a:t>			don’t like </a:t>
            </a:r>
            <a:r>
              <a:rPr lang="en-US" sz="2800" dirty="0">
                <a:latin typeface="Century Gothic"/>
                <a:cs typeface="Century Gothic"/>
              </a:rPr>
              <a:t>spending a lot of </a:t>
            </a:r>
            <a:r>
              <a:rPr lang="en-US" sz="2800" dirty="0" smtClean="0">
                <a:latin typeface="Century Gothic"/>
                <a:cs typeface="Century Gothic"/>
              </a:rPr>
              <a:t>money.</a:t>
            </a:r>
          </a:p>
          <a:p>
            <a:pPr marL="0" indent="0">
              <a:buNone/>
            </a:pPr>
            <a:r>
              <a:rPr lang="en-US" sz="2800" dirty="0" smtClean="0">
                <a:latin typeface="Century Gothic"/>
                <a:cs typeface="Century Gothic"/>
              </a:rPr>
              <a:t> </a:t>
            </a:r>
          </a:p>
          <a:p>
            <a:pPr marL="0" indent="0">
              <a:buNone/>
            </a:pPr>
            <a:r>
              <a:rPr lang="en-US" sz="2800" dirty="0">
                <a:latin typeface="Century Gothic"/>
                <a:cs typeface="Century Gothic"/>
              </a:rPr>
              <a:t>	</a:t>
            </a:r>
            <a:r>
              <a:rPr lang="en-US" sz="2800" dirty="0" smtClean="0">
                <a:latin typeface="Century Gothic"/>
                <a:cs typeface="Century Gothic"/>
              </a:rPr>
              <a:t>	</a:t>
            </a:r>
            <a:r>
              <a:rPr lang="en-US" sz="2800" dirty="0">
                <a:latin typeface="Century Gothic"/>
                <a:cs typeface="Century Gothic"/>
              </a:rPr>
              <a:t>I </a:t>
            </a:r>
            <a:r>
              <a:rPr lang="en-US" sz="2800" dirty="0" smtClean="0">
                <a:latin typeface="Century Gothic"/>
                <a:cs typeface="Century Gothic"/>
              </a:rPr>
              <a:t>called </a:t>
            </a:r>
            <a:r>
              <a:rPr lang="en-US" sz="2800" dirty="0">
                <a:latin typeface="Century Gothic"/>
                <a:cs typeface="Century Gothic"/>
              </a:rPr>
              <a:t>Steve, </a:t>
            </a:r>
            <a:r>
              <a:rPr lang="en-US" sz="2800" b="1" dirty="0">
                <a:latin typeface="Century Gothic"/>
                <a:cs typeface="Century Gothic"/>
              </a:rPr>
              <a:t>but</a:t>
            </a:r>
            <a:r>
              <a:rPr lang="en-US" sz="2800" dirty="0">
                <a:latin typeface="Century Gothic"/>
                <a:cs typeface="Century Gothic"/>
              </a:rPr>
              <a:t> he wasn't home.</a:t>
            </a:r>
          </a:p>
          <a:p>
            <a:pPr marL="0" indent="0">
              <a:buNone/>
            </a:pPr>
            <a:r>
              <a:rPr lang="en-US" sz="2800" dirty="0" smtClean="0">
                <a:latin typeface="Century Gothic"/>
                <a:cs typeface="Century Gothic"/>
              </a:rPr>
              <a:t>		</a:t>
            </a:r>
          </a:p>
          <a:p>
            <a:pPr marL="0" indent="0">
              <a:buNone/>
            </a:pPr>
            <a:endParaRPr lang="en-US" sz="2800" dirty="0">
              <a:latin typeface="Century Gothic"/>
              <a:cs typeface="Century Gothic"/>
            </a:endParaRPr>
          </a:p>
          <a:p>
            <a:pPr marL="0" indent="0">
              <a:buNone/>
            </a:pPr>
            <a:r>
              <a:rPr lang="en-US" sz="2800" dirty="0" smtClean="0">
                <a:latin typeface="Century Gothic"/>
                <a:cs typeface="Century Gothic"/>
              </a:rPr>
              <a:t>		</a:t>
            </a:r>
          </a:p>
          <a:p>
            <a:pPr marL="0" indent="0">
              <a:buNone/>
            </a:pPr>
            <a:endParaRPr lang="en-US" sz="2800" dirty="0">
              <a:latin typeface="Century Gothic"/>
              <a:cs typeface="Century Gothic"/>
            </a:endParaRPr>
          </a:p>
          <a:p>
            <a:pPr marL="0" indent="0">
              <a:buNone/>
            </a:pPr>
            <a:r>
              <a:rPr lang="en-US" sz="2800" dirty="0" smtClean="0">
                <a:latin typeface="Century Gothic"/>
                <a:cs typeface="Century Gothic"/>
              </a:rPr>
              <a:t>		</a:t>
            </a:r>
            <a:endParaRPr lang="en-US" sz="2800" dirty="0">
              <a:latin typeface="Century Gothic"/>
              <a:cs typeface="Century Gothic"/>
            </a:endParaRPr>
          </a:p>
          <a:p>
            <a:endParaRPr lang="en-US" sz="2400" dirty="0" smtClean="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pPr marL="457200" lvl="1" indent="0">
              <a:buNone/>
            </a:pPr>
            <a:endParaRPr lang="en-US" sz="2400" dirty="0">
              <a:latin typeface="Century Gothic"/>
              <a:cs typeface="Century Gothic"/>
            </a:endParaRPr>
          </a:p>
          <a:p>
            <a:pPr marL="0" indent="0">
              <a:buNone/>
            </a:pPr>
            <a:endParaRPr lang="en-US" sz="2400" dirty="0" smtClean="0">
              <a:latin typeface="Century Gothic"/>
              <a:cs typeface="Century Gothic"/>
            </a:endParaRPr>
          </a:p>
          <a:p>
            <a:endParaRPr lang="en-US" sz="2400" dirty="0" smtClean="0">
              <a:latin typeface="Century Gothic"/>
              <a:cs typeface="Century Gothic"/>
            </a:endParaRPr>
          </a:p>
          <a:p>
            <a:pPr marL="0" indent="0">
              <a:buNone/>
            </a:pPr>
            <a:endParaRPr lang="en-US" sz="2400" dirty="0" smtClean="0">
              <a:latin typeface="Century Gothic"/>
              <a:cs typeface="Century Gothic"/>
            </a:endParaRPr>
          </a:p>
        </p:txBody>
      </p:sp>
      <p:pic>
        <p:nvPicPr>
          <p:cNvPr id="3" name="Picture 2" descr="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38" y="5470768"/>
            <a:ext cx="2774462" cy="1387231"/>
          </a:xfrm>
          <a:prstGeom prst="rect">
            <a:avLst/>
          </a:prstGeom>
        </p:spPr>
      </p:pic>
    </p:spTree>
    <p:extLst>
      <p:ext uri="{BB962C8B-B14F-4D97-AF65-F5344CB8AC3E}">
        <p14:creationId xmlns:p14="http://schemas.microsoft.com/office/powerpoint/2010/main" val="3905008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fontScale="92500" lnSpcReduction="10000"/>
          </a:bodyPr>
          <a:lstStyle/>
          <a:p>
            <a:r>
              <a:rPr lang="en-US" sz="3900" dirty="0" smtClean="0">
                <a:latin typeface="Century Gothic"/>
                <a:cs typeface="Century Gothic"/>
              </a:rPr>
              <a:t>Using the ‘</a:t>
            </a:r>
            <a:r>
              <a:rPr lang="en-US" sz="3900" dirty="0" err="1" smtClean="0">
                <a:latin typeface="Century Gothic"/>
                <a:cs typeface="Century Gothic"/>
              </a:rPr>
              <a:t>kn</a:t>
            </a:r>
            <a:r>
              <a:rPr lang="en-US" sz="3900" dirty="0" smtClean="0">
                <a:latin typeface="Century Gothic"/>
                <a:cs typeface="Century Gothic"/>
              </a:rPr>
              <a:t>’ sound </a:t>
            </a:r>
          </a:p>
          <a:p>
            <a:pPr lvl="0"/>
            <a:r>
              <a:rPr lang="en-US" sz="3900" dirty="0">
                <a:latin typeface="Century Gothic"/>
                <a:cs typeface="Century Gothic"/>
              </a:rPr>
              <a:t>Learning </a:t>
            </a:r>
            <a:r>
              <a:rPr lang="en-US" sz="3900" dirty="0" smtClean="0">
                <a:latin typeface="Century Gothic"/>
                <a:cs typeface="Century Gothic"/>
              </a:rPr>
              <a:t>homophones</a:t>
            </a:r>
          </a:p>
          <a:p>
            <a:r>
              <a:rPr lang="en-US" sz="3900" dirty="0" smtClean="0">
                <a:latin typeface="Century Gothic"/>
                <a:cs typeface="Century Gothic"/>
              </a:rPr>
              <a:t>Using capitalization, exclamation points, periods and “but”</a:t>
            </a:r>
          </a:p>
          <a:p>
            <a:endParaRPr lang="en-US" dirty="0" smtClean="0">
              <a:latin typeface="Century Gothic"/>
              <a:cs typeface="Century Gothic"/>
            </a:endParaRP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6" name="Picture 5" descr="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113832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Let’s practice using “but” </a:t>
            </a:r>
            <a:endParaRPr lang="en-US" sz="5400" b="1" dirty="0">
              <a:latin typeface="Century Gothic"/>
              <a:cs typeface="Century Gothic"/>
            </a:endParaRPr>
          </a:p>
        </p:txBody>
      </p:sp>
      <p:sp>
        <p:nvSpPr>
          <p:cNvPr id="6" name="Content Placeholder 2"/>
          <p:cNvSpPr txBox="1">
            <a:spLocks/>
          </p:cNvSpPr>
          <p:nvPr/>
        </p:nvSpPr>
        <p:spPr>
          <a:xfrm>
            <a:off x="735483" y="1349075"/>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400" dirty="0">
                <a:latin typeface="Century Gothic"/>
                <a:cs typeface="Century Gothic"/>
              </a:rPr>
              <a:t>I wanted to eat fish for </a:t>
            </a:r>
            <a:r>
              <a:rPr lang="en-US" sz="2400" dirty="0" smtClean="0">
                <a:latin typeface="Century Gothic"/>
                <a:cs typeface="Century Gothic"/>
              </a:rPr>
              <a:t>lunch, _______ the restaurant was closed on Mondays.</a:t>
            </a:r>
            <a:endParaRPr lang="en-US" sz="2400" dirty="0">
              <a:latin typeface="Century Gothic"/>
              <a:cs typeface="Century Gothic"/>
            </a:endParaRP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smtClean="0">
                <a:latin typeface="Century Gothic"/>
                <a:cs typeface="Century Gothic"/>
              </a:rPr>
              <a:t>I </a:t>
            </a:r>
            <a:r>
              <a:rPr lang="en-US" sz="2400" dirty="0">
                <a:latin typeface="Century Gothic"/>
                <a:cs typeface="Century Gothic"/>
              </a:rPr>
              <a:t>like apples, _______ </a:t>
            </a:r>
            <a:r>
              <a:rPr lang="en-US" sz="2400" dirty="0" smtClean="0">
                <a:latin typeface="Century Gothic"/>
                <a:cs typeface="Century Gothic"/>
              </a:rPr>
              <a:t>I </a:t>
            </a:r>
            <a:r>
              <a:rPr lang="en-US" sz="2400" dirty="0">
                <a:latin typeface="Century Gothic"/>
                <a:cs typeface="Century Gothic"/>
              </a:rPr>
              <a:t>don't like apple juice</a:t>
            </a:r>
            <a:r>
              <a:rPr lang="en-US" sz="2400" dirty="0" smtClean="0">
                <a:latin typeface="Century Gothic"/>
                <a:cs typeface="Century Gothic"/>
              </a:rPr>
              <a:t>.</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had a cute </a:t>
            </a:r>
            <a:r>
              <a:rPr lang="en-US" sz="2400" dirty="0" smtClean="0">
                <a:latin typeface="Century Gothic"/>
                <a:cs typeface="Century Gothic"/>
              </a:rPr>
              <a:t>puppy, </a:t>
            </a:r>
            <a:r>
              <a:rPr lang="en-US" sz="2400" dirty="0">
                <a:latin typeface="Century Gothic"/>
                <a:cs typeface="Century Gothic"/>
              </a:rPr>
              <a:t>_______ </a:t>
            </a:r>
            <a:r>
              <a:rPr lang="en-US" sz="2400" dirty="0" smtClean="0">
                <a:latin typeface="Century Gothic"/>
                <a:cs typeface="Century Gothic"/>
              </a:rPr>
              <a:t>I </a:t>
            </a:r>
            <a:r>
              <a:rPr lang="en-US" sz="2400" dirty="0">
                <a:latin typeface="Century Gothic"/>
                <a:cs typeface="Century Gothic"/>
              </a:rPr>
              <a:t>lost him</a:t>
            </a:r>
            <a:r>
              <a:rPr lang="en-US" sz="2400" dirty="0" smtClean="0">
                <a:latin typeface="Century Gothic"/>
                <a:cs typeface="Century Gothic"/>
              </a:rPr>
              <a:t>.</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a:t>
            </a:r>
            <a:r>
              <a:rPr lang="en-US" sz="2400" dirty="0" smtClean="0">
                <a:latin typeface="Century Gothic"/>
                <a:cs typeface="Century Gothic"/>
              </a:rPr>
              <a:t>like </a:t>
            </a:r>
            <a:r>
              <a:rPr lang="en-US" sz="2400" dirty="0">
                <a:latin typeface="Century Gothic"/>
                <a:cs typeface="Century Gothic"/>
              </a:rPr>
              <a:t>two </a:t>
            </a:r>
            <a:r>
              <a:rPr lang="en-US" sz="2400" dirty="0" smtClean="0">
                <a:latin typeface="Century Gothic"/>
                <a:cs typeface="Century Gothic"/>
              </a:rPr>
              <a:t>sugars in my coffee, </a:t>
            </a:r>
            <a:r>
              <a:rPr lang="en-US" sz="2400" dirty="0">
                <a:latin typeface="Century Gothic"/>
                <a:cs typeface="Century Gothic"/>
              </a:rPr>
              <a:t>____ no </a:t>
            </a:r>
            <a:r>
              <a:rPr lang="en-US" sz="2400" dirty="0" smtClean="0">
                <a:latin typeface="Century Gothic"/>
                <a:cs typeface="Century Gothic"/>
              </a:rPr>
              <a:t>milk.</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like the </a:t>
            </a:r>
            <a:r>
              <a:rPr lang="en-US" sz="2400" dirty="0" smtClean="0">
                <a:latin typeface="Century Gothic"/>
                <a:cs typeface="Century Gothic"/>
              </a:rPr>
              <a:t>strawberries, </a:t>
            </a:r>
            <a:r>
              <a:rPr lang="en-US" sz="2400" dirty="0">
                <a:latin typeface="Century Gothic"/>
                <a:cs typeface="Century Gothic"/>
              </a:rPr>
              <a:t>____ my </a:t>
            </a:r>
            <a:r>
              <a:rPr lang="en-US" sz="2400" dirty="0" err="1" smtClean="0">
                <a:latin typeface="Century Gothic"/>
                <a:cs typeface="Century Gothic"/>
              </a:rPr>
              <a:t>favourite</a:t>
            </a:r>
            <a:r>
              <a:rPr lang="en-US" sz="2400" dirty="0" smtClean="0">
                <a:latin typeface="Century Gothic"/>
                <a:cs typeface="Century Gothic"/>
              </a:rPr>
              <a:t> fruit is blueberry.</a:t>
            </a:r>
          </a:p>
          <a:p>
            <a:pPr marL="0" indent="0">
              <a:buNone/>
            </a:pPr>
            <a:endParaRPr lang="en-US" sz="2400" dirty="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endParaRPr lang="en-US" sz="2000" dirty="0" smtClean="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blueber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657" y="1073718"/>
            <a:ext cx="1241805" cy="1309077"/>
          </a:xfrm>
          <a:prstGeom prst="rect">
            <a:avLst/>
          </a:prstGeom>
        </p:spPr>
      </p:pic>
      <p:pic>
        <p:nvPicPr>
          <p:cNvPr id="3" name="Picture 2" descr="blueberry j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307" y="4984939"/>
            <a:ext cx="994155" cy="1660769"/>
          </a:xfrm>
          <a:prstGeom prst="rect">
            <a:avLst/>
          </a:prstGeom>
        </p:spPr>
      </p:pic>
    </p:spTree>
    <p:extLst>
      <p:ext uri="{BB962C8B-B14F-4D97-AF65-F5344CB8AC3E}">
        <p14:creationId xmlns:p14="http://schemas.microsoft.com/office/powerpoint/2010/main" val="140386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003300"/>
            <a:ext cx="8438444" cy="4254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a:buChar char="•"/>
            </a:pPr>
            <a:r>
              <a:rPr lang="en-US" sz="3400" dirty="0" smtClean="0">
                <a:solidFill>
                  <a:schemeClr val="tx1"/>
                </a:solidFill>
                <a:latin typeface="Century Gothic"/>
                <a:cs typeface="Century Gothic"/>
              </a:rPr>
              <a:t>How to pronounce the “KN” sound</a:t>
            </a:r>
          </a:p>
          <a:p>
            <a:pPr marL="742950" indent="-742950">
              <a:buFont typeface="Arial"/>
              <a:buChar char="•"/>
            </a:pPr>
            <a:r>
              <a:rPr lang="en-US" sz="3400" dirty="0" smtClean="0">
                <a:solidFill>
                  <a:schemeClr val="tx1"/>
                </a:solidFill>
                <a:latin typeface="Century Gothic"/>
                <a:cs typeface="Century Gothic"/>
              </a:rPr>
              <a:t>How to find and use capital letters, question marks, exclamations, periods and “but”</a:t>
            </a:r>
          </a:p>
          <a:p>
            <a:pPr marL="742950" indent="-742950">
              <a:buFont typeface="Arial"/>
              <a:buChar char="•"/>
            </a:pPr>
            <a:r>
              <a:rPr lang="en-US" sz="3400" dirty="0" smtClean="0">
                <a:solidFill>
                  <a:schemeClr val="tx1"/>
                </a:solidFill>
                <a:latin typeface="Century Gothic"/>
                <a:cs typeface="Century Gothic"/>
              </a:rPr>
              <a:t>New “KN” vocabulary</a:t>
            </a:r>
          </a:p>
          <a:p>
            <a:pPr marL="742950" indent="-742950">
              <a:buFont typeface="Arial"/>
              <a:buChar char="•"/>
            </a:pPr>
            <a:r>
              <a:rPr lang="en-US" sz="3400" dirty="0" smtClean="0">
                <a:solidFill>
                  <a:schemeClr val="tx1"/>
                </a:solidFill>
                <a:latin typeface="Century Gothic"/>
                <a:cs typeface="Century Gothic"/>
              </a:rPr>
              <a:t>Learning homophones</a:t>
            </a:r>
            <a:endParaRPr lang="en-US" sz="3400" dirty="0"/>
          </a:p>
          <a:p>
            <a:pPr marL="742950" indent="-742950">
              <a:buFont typeface="Arial"/>
              <a:buChar char="•"/>
            </a:pPr>
            <a:endParaRPr lang="en-US" sz="3200" dirty="0">
              <a:solidFill>
                <a:schemeClr val="tx1"/>
              </a:solidFill>
              <a:latin typeface="Century Gothic"/>
              <a:cs typeface="Century Gothic"/>
            </a:endParaRP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201825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9006" y="1177751"/>
            <a:ext cx="8545349" cy="345722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Complete the “Food Word </a:t>
            </a:r>
            <a:r>
              <a:rPr lang="en-US" sz="2800" dirty="0" err="1" smtClean="0">
                <a:solidFill>
                  <a:schemeClr val="tx1"/>
                </a:solidFill>
                <a:latin typeface="Century Gothic"/>
                <a:cs typeface="Century Gothic"/>
              </a:rPr>
              <a:t>Search.pdf</a:t>
            </a:r>
            <a:r>
              <a:rPr lang="en-US" sz="2800" dirty="0" smtClean="0">
                <a:solidFill>
                  <a:schemeClr val="tx1"/>
                </a:solidFill>
                <a:latin typeface="Century Gothic"/>
                <a:cs typeface="Century Gothic"/>
              </a:rPr>
              <a:t>” </a:t>
            </a:r>
            <a:r>
              <a:rPr lang="en-US" sz="2800" dirty="0" smtClean="0">
                <a:solidFill>
                  <a:schemeClr val="tx1"/>
                </a:solidFill>
                <a:latin typeface="Century Gothic"/>
                <a:cs typeface="Century Gothic"/>
              </a:rPr>
              <a:t>handout. Make sure this file is downloaded.</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1: </a:t>
            </a:r>
            <a:r>
              <a:rPr lang="en-US" sz="2800" dirty="0" smtClean="0">
                <a:solidFill>
                  <a:schemeClr val="tx1"/>
                </a:solidFill>
                <a:latin typeface="Century Gothic"/>
                <a:cs typeface="Century Gothic"/>
              </a:rPr>
              <a:t>Look </a:t>
            </a:r>
            <a:r>
              <a:rPr lang="en-US" sz="2800" dirty="0" smtClean="0">
                <a:solidFill>
                  <a:schemeClr val="tx1"/>
                </a:solidFill>
                <a:latin typeface="Century Gothic"/>
                <a:cs typeface="Century Gothic"/>
              </a:rPr>
              <a:t>up the names of each 				of the foods</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2: Label the food photos </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3: Find the word</a:t>
            </a: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9" name="Picture 8"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10" name="Picture 9"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12" name="Picture 11"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pic>
        <p:nvPicPr>
          <p:cNvPr id="7" name="Picture 6" descr="Homework Word Sear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465" y="2659747"/>
            <a:ext cx="1474274" cy="1862241"/>
          </a:xfrm>
          <a:prstGeom prst="rect">
            <a:avLst/>
          </a:prstGeom>
        </p:spPr>
      </p:pic>
    </p:spTree>
    <p:extLst>
      <p:ext uri="{BB962C8B-B14F-4D97-AF65-F5344CB8AC3E}">
        <p14:creationId xmlns:p14="http://schemas.microsoft.com/office/powerpoint/2010/main" val="168977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1" y="1234194"/>
            <a:ext cx="8229600" cy="391065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b="1" dirty="0" smtClean="0">
                <a:latin typeface="Century Gothic"/>
                <a:cs typeface="Century Gothic"/>
              </a:rPr>
              <a:t>Let’s take up the homework</a:t>
            </a:r>
            <a:endParaRPr lang="en-US" b="1" dirty="0">
              <a:latin typeface="Century Gothic"/>
              <a:cs typeface="Century Gothic"/>
            </a:endParaRPr>
          </a:p>
        </p:txBody>
      </p:sp>
      <p:sp>
        <p:nvSpPr>
          <p:cNvPr id="3" name="Content Placeholder 2"/>
          <p:cNvSpPr>
            <a:spLocks noGrp="1"/>
          </p:cNvSpPr>
          <p:nvPr>
            <p:ph idx="1"/>
          </p:nvPr>
        </p:nvSpPr>
        <p:spPr>
          <a:xfrm>
            <a:off x="793851" y="1509889"/>
            <a:ext cx="7820471" cy="3698150"/>
          </a:xfrm>
        </p:spPr>
        <p:txBody>
          <a:bodyPr>
            <a:normAutofit/>
          </a:bodyPr>
          <a:lstStyle/>
          <a:p>
            <a:pPr marL="742950" indent="-742950">
              <a:buAutoNum type="arabicPeriod"/>
            </a:pPr>
            <a:r>
              <a:rPr lang="en-US" dirty="0">
                <a:latin typeface="Century Gothic"/>
                <a:cs typeface="Century Gothic"/>
              </a:rPr>
              <a:t>What is your </a:t>
            </a:r>
            <a:r>
              <a:rPr lang="en-US" dirty="0" err="1">
                <a:latin typeface="Century Gothic"/>
                <a:cs typeface="Century Gothic"/>
              </a:rPr>
              <a:t>favourite</a:t>
            </a:r>
            <a:r>
              <a:rPr lang="en-US" dirty="0">
                <a:latin typeface="Century Gothic"/>
                <a:cs typeface="Century Gothic"/>
              </a:rPr>
              <a:t> food? </a:t>
            </a:r>
            <a:r>
              <a:rPr lang="en-US" dirty="0" smtClean="0">
                <a:latin typeface="Century Gothic"/>
                <a:cs typeface="Century Gothic"/>
              </a:rPr>
              <a:t>Share the photo with the class.</a:t>
            </a:r>
            <a:endParaRPr lang="en-US" dirty="0">
              <a:latin typeface="Century Gothic"/>
              <a:cs typeface="Century Gothic"/>
            </a:endParaRPr>
          </a:p>
          <a:p>
            <a:pPr marL="742950" indent="-742950">
              <a:buAutoNum type="arabicPeriod"/>
            </a:pPr>
            <a:r>
              <a:rPr lang="en-US" dirty="0" smtClean="0">
                <a:latin typeface="Century Gothic"/>
                <a:cs typeface="Century Gothic"/>
              </a:rPr>
              <a:t>Read your 5 adjectives about your </a:t>
            </a:r>
            <a:r>
              <a:rPr lang="en-US" dirty="0" err="1" smtClean="0">
                <a:latin typeface="Century Gothic"/>
                <a:cs typeface="Century Gothic"/>
              </a:rPr>
              <a:t>favourite</a:t>
            </a:r>
            <a:r>
              <a:rPr lang="en-US" dirty="0" smtClean="0">
                <a:latin typeface="Century Gothic"/>
                <a:cs typeface="Century Gothic"/>
              </a:rPr>
              <a:t> food.</a:t>
            </a:r>
            <a:endParaRPr lang="en-US" dirty="0">
              <a:latin typeface="Century Gothic"/>
              <a:cs typeface="Century Gothic"/>
            </a:endParaRPr>
          </a:p>
          <a:p>
            <a:pPr marL="742950" indent="-742950">
              <a:buFontTx/>
              <a:buAutoNum type="arabicPeriod"/>
            </a:pPr>
            <a:r>
              <a:rPr lang="en-US" dirty="0" smtClean="0">
                <a:latin typeface="Century Gothic"/>
                <a:cs typeface="Century Gothic"/>
              </a:rPr>
              <a:t>Read your 4 sentences about why it’s your </a:t>
            </a:r>
            <a:r>
              <a:rPr lang="en-US" dirty="0" err="1" smtClean="0">
                <a:latin typeface="Century Gothic"/>
                <a:cs typeface="Century Gothic"/>
              </a:rPr>
              <a:t>favourite</a:t>
            </a:r>
            <a:r>
              <a:rPr lang="en-US" dirty="0" smtClean="0">
                <a:latin typeface="Century Gothic"/>
                <a:cs typeface="Century Gothic"/>
              </a:rPr>
              <a:t> food. </a:t>
            </a:r>
            <a:endParaRPr lang="en-US" dirty="0">
              <a:latin typeface="Century Gothic"/>
              <a:cs typeface="Century Gothic"/>
            </a:endParaRPr>
          </a:p>
        </p:txBody>
      </p:sp>
      <p:pic>
        <p:nvPicPr>
          <p:cNvPr id="7" name="Picture 6"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8" name="Picture 7"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9" name="Picture 8"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spTree>
    <p:extLst>
      <p:ext uri="{BB962C8B-B14F-4D97-AF65-F5344CB8AC3E}">
        <p14:creationId xmlns:p14="http://schemas.microsoft.com/office/powerpoint/2010/main" val="137567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338"/>
            <a:ext cx="8229600" cy="1143000"/>
          </a:xfrm>
        </p:spPr>
        <p:txBody>
          <a:bodyPr>
            <a:normAutofit/>
          </a:bodyPr>
          <a:lstStyle/>
          <a:p>
            <a:r>
              <a:rPr lang="en-US" sz="6000" b="1" dirty="0" smtClean="0">
                <a:latin typeface="Century Gothic"/>
                <a:cs typeface="Century Gothic"/>
              </a:rPr>
              <a:t>The KN Sound</a:t>
            </a:r>
            <a:endParaRPr lang="en-US" sz="6000" b="1" dirty="0">
              <a:latin typeface="Century Gothic"/>
              <a:cs typeface="Century Gothic"/>
            </a:endParaRPr>
          </a:p>
        </p:txBody>
      </p:sp>
      <p:pic>
        <p:nvPicPr>
          <p:cNvPr id="4" name="Picture 3" descr="letter 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68" y="1392022"/>
            <a:ext cx="3872806" cy="5163741"/>
          </a:xfrm>
          <a:prstGeom prst="rect">
            <a:avLst/>
          </a:prstGeom>
        </p:spPr>
      </p:pic>
      <p:pic>
        <p:nvPicPr>
          <p:cNvPr id="5" name="Picture 4" descr="letter 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874" y="1392022"/>
            <a:ext cx="3853594" cy="5163741"/>
          </a:xfrm>
          <a:prstGeom prst="rect">
            <a:avLst/>
          </a:prstGeom>
        </p:spPr>
      </p:pic>
    </p:spTree>
    <p:extLst>
      <p:ext uri="{BB962C8B-B14F-4D97-AF65-F5344CB8AC3E}">
        <p14:creationId xmlns:p14="http://schemas.microsoft.com/office/powerpoint/2010/main" val="422492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KN sound</a:t>
            </a:r>
            <a:endParaRPr lang="en-US" sz="3600" b="1" dirty="0">
              <a:latin typeface="Century Gothic"/>
              <a:cs typeface="Century Gothic"/>
            </a:endParaRPr>
          </a:p>
        </p:txBody>
      </p:sp>
      <p:pic>
        <p:nvPicPr>
          <p:cNvPr id="3" name="Picture 2" descr="phonics KN pag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72" y="718350"/>
            <a:ext cx="8717548" cy="6139649"/>
          </a:xfrm>
          <a:prstGeom prst="rect">
            <a:avLst/>
          </a:prstGeom>
        </p:spPr>
      </p:pic>
    </p:spTree>
    <p:extLst>
      <p:ext uri="{BB962C8B-B14F-4D97-AF65-F5344CB8AC3E}">
        <p14:creationId xmlns:p14="http://schemas.microsoft.com/office/powerpoint/2010/main" val="409143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KN sound</a:t>
            </a:r>
            <a:endParaRPr lang="en-US" sz="3600" b="1" dirty="0">
              <a:latin typeface="Century Gothic"/>
              <a:cs typeface="Century Gothic"/>
            </a:endParaRPr>
          </a:p>
        </p:txBody>
      </p:sp>
      <p:pic>
        <p:nvPicPr>
          <p:cNvPr id="7" name="Picture 6" descr="phonics KN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09" y="681362"/>
            <a:ext cx="8605174" cy="6169649"/>
          </a:xfrm>
          <a:prstGeom prst="rect">
            <a:avLst/>
          </a:prstGeom>
        </p:spPr>
      </p:pic>
    </p:spTree>
    <p:extLst>
      <p:ext uri="{BB962C8B-B14F-4D97-AF65-F5344CB8AC3E}">
        <p14:creationId xmlns:p14="http://schemas.microsoft.com/office/powerpoint/2010/main" val="197358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15479" y="859392"/>
            <a:ext cx="8428770"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55222" y="-162807"/>
            <a:ext cx="9553222" cy="1143000"/>
          </a:xfrm>
        </p:spPr>
        <p:txBody>
          <a:bodyPr>
            <a:noAutofit/>
          </a:bodyPr>
          <a:lstStyle/>
          <a:p>
            <a:r>
              <a:rPr lang="en-US" b="1" dirty="0" smtClean="0">
                <a:latin typeface="Century Gothic"/>
                <a:cs typeface="Century Gothic"/>
              </a:rPr>
              <a:t>Same sound, different meaning</a:t>
            </a:r>
            <a:endParaRPr lang="en-US" b="1" dirty="0">
              <a:latin typeface="Century Gothic"/>
              <a:cs typeface="Century Gothic"/>
            </a:endParaRPr>
          </a:p>
        </p:txBody>
      </p:sp>
      <p:sp>
        <p:nvSpPr>
          <p:cNvPr id="4" name="Content Placeholder 2"/>
          <p:cNvSpPr>
            <a:spLocks noGrp="1"/>
          </p:cNvSpPr>
          <p:nvPr>
            <p:ph idx="1"/>
          </p:nvPr>
        </p:nvSpPr>
        <p:spPr>
          <a:xfrm>
            <a:off x="714241" y="1103181"/>
            <a:ext cx="8382106" cy="5387930"/>
          </a:xfrm>
        </p:spPr>
        <p:txBody>
          <a:bodyPr>
            <a:normAutofit/>
          </a:bodyPr>
          <a:lstStyle/>
          <a:p>
            <a:pPr marL="0" indent="0">
              <a:buNone/>
            </a:pPr>
            <a:r>
              <a:rPr lang="en-US" sz="2400" dirty="0" smtClean="0">
                <a:latin typeface="Century Gothic"/>
                <a:cs typeface="Century Gothic"/>
              </a:rPr>
              <a:t>Some words in English sound the same, but have different meanings</a:t>
            </a:r>
          </a:p>
          <a:p>
            <a:pPr marL="0" indent="0">
              <a:buNone/>
            </a:pPr>
            <a:endParaRPr lang="en-US" sz="2400" dirty="0" smtClean="0">
              <a:latin typeface="Century Gothic"/>
              <a:cs typeface="Century Gothic"/>
            </a:endParaRPr>
          </a:p>
          <a:p>
            <a:pPr marL="0" indent="0">
              <a:buNone/>
            </a:pPr>
            <a:r>
              <a:rPr lang="en-US" sz="2400" dirty="0" smtClean="0">
                <a:latin typeface="Century Gothic"/>
                <a:cs typeface="Century Gothic"/>
              </a:rPr>
              <a:t>Here is an example for ‘n’ and ‘</a:t>
            </a:r>
            <a:r>
              <a:rPr lang="en-US" sz="2400" dirty="0" err="1" smtClean="0">
                <a:latin typeface="Century Gothic"/>
                <a:cs typeface="Century Gothic"/>
              </a:rPr>
              <a:t>kn</a:t>
            </a:r>
            <a:r>
              <a:rPr lang="en-US" sz="2400" dirty="0" smtClean="0">
                <a:latin typeface="Century Gothic"/>
                <a:cs typeface="Century Gothic"/>
              </a:rPr>
              <a:t>’:</a:t>
            </a:r>
            <a:endParaRPr lang="en-US" sz="2400" dirty="0">
              <a:latin typeface="Century Gothic"/>
              <a:cs typeface="Century Gothic"/>
            </a:endParaRPr>
          </a:p>
          <a:p>
            <a:pPr marL="0" indent="0">
              <a:buNone/>
            </a:pPr>
            <a:r>
              <a:rPr lang="en-US" sz="2400" dirty="0" smtClean="0">
                <a:latin typeface="Century Gothic"/>
                <a:cs typeface="Century Gothic"/>
              </a:rPr>
              <a:t>				night (the darkness at the end of a day</a:t>
            </a:r>
          </a:p>
          <a:p>
            <a:pPr marL="0" indent="0">
              <a:buNone/>
            </a:pPr>
            <a:r>
              <a:rPr lang="en-US" sz="2400" dirty="0" smtClean="0">
                <a:latin typeface="Century Gothic"/>
                <a:cs typeface="Century Gothic"/>
              </a:rPr>
              <a:t>				knight (soldier in </a:t>
            </a:r>
            <a:r>
              <a:rPr lang="en-US" sz="2400" dirty="0" err="1" smtClean="0">
                <a:latin typeface="Century Gothic"/>
                <a:cs typeface="Century Gothic"/>
              </a:rPr>
              <a:t>armour</a:t>
            </a:r>
            <a:r>
              <a:rPr lang="en-US" sz="2400" dirty="0" smtClean="0">
                <a:latin typeface="Century Gothic"/>
                <a:cs typeface="Century Gothic"/>
              </a:rPr>
              <a:t>) </a:t>
            </a:r>
          </a:p>
          <a:p>
            <a:endParaRPr lang="en-US" dirty="0" smtClean="0">
              <a:latin typeface="Century Gothic"/>
              <a:cs typeface="Century Gothic"/>
            </a:endParaRPr>
          </a:p>
          <a:p>
            <a:endParaRPr lang="en-US" dirty="0">
              <a:latin typeface="Century Gothic"/>
              <a:cs typeface="Century Gothic"/>
            </a:endParaRPr>
          </a:p>
        </p:txBody>
      </p:sp>
      <p:pic>
        <p:nvPicPr>
          <p:cNvPr id="3" name="Picture 2" descr="kn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85" y="3014504"/>
            <a:ext cx="1835840" cy="3864927"/>
          </a:xfrm>
          <a:prstGeom prst="rect">
            <a:avLst/>
          </a:prstGeom>
        </p:spPr>
      </p:pic>
      <p:pic>
        <p:nvPicPr>
          <p:cNvPr id="9" name="Picture 8" descr="shanghainightpanora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64" y="3867395"/>
            <a:ext cx="6001704" cy="2285805"/>
          </a:xfrm>
          <a:prstGeom prst="rect">
            <a:avLst/>
          </a:prstGeom>
        </p:spPr>
      </p:pic>
    </p:spTree>
    <p:extLst>
      <p:ext uri="{BB962C8B-B14F-4D97-AF65-F5344CB8AC3E}">
        <p14:creationId xmlns:p14="http://schemas.microsoft.com/office/powerpoint/2010/main" val="102389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a:cs typeface="Century Gothic"/>
              </a:rPr>
              <a:t>Story Time</a:t>
            </a:r>
            <a:endParaRPr lang="en-US" dirty="0"/>
          </a:p>
        </p:txBody>
      </p:sp>
      <p:pic>
        <p:nvPicPr>
          <p:cNvPr id="4" name="Content Placeholder 3"/>
          <p:cNvPicPr>
            <a:picLocks noGrp="1" noChangeAspect="1"/>
          </p:cNvPicPr>
          <p:nvPr>
            <p:ph idx="1"/>
          </p:nvPr>
        </p:nvPicPr>
        <p:blipFill>
          <a:blip r:embed="rId3"/>
          <a:srcRect t="1115" b="1115"/>
          <a:stretch>
            <a:fillRect/>
          </a:stretch>
        </p:blipFill>
        <p:spPr>
          <a:xfrm>
            <a:off x="201892" y="1308424"/>
            <a:ext cx="8793408" cy="4836036"/>
          </a:xfrm>
        </p:spPr>
      </p:pic>
    </p:spTree>
    <p:extLst>
      <p:ext uri="{BB962C8B-B14F-4D97-AF65-F5344CB8AC3E}">
        <p14:creationId xmlns:p14="http://schemas.microsoft.com/office/powerpoint/2010/main" val="247239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Century Gothic"/>
                <a:cs typeface="Century Gothic"/>
              </a:rPr>
              <a:t>Using periods …</a:t>
            </a:r>
            <a:endParaRPr lang="en-US" sz="4800" b="1" dirty="0">
              <a:latin typeface="Century Gothic"/>
              <a:cs typeface="Century Gothic"/>
            </a:endParaRPr>
          </a:p>
        </p:txBody>
      </p:sp>
      <p:sp>
        <p:nvSpPr>
          <p:cNvPr id="6" name="Content Placeholder 2"/>
          <p:cNvSpPr txBox="1">
            <a:spLocks/>
          </p:cNvSpPr>
          <p:nvPr/>
        </p:nvSpPr>
        <p:spPr>
          <a:xfrm>
            <a:off x="774334" y="1252412"/>
            <a:ext cx="7783051"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Century Gothic"/>
                <a:cs typeface="Century Gothic"/>
              </a:rPr>
              <a:t>Periods are used to end a complete sentence. When reading English with a period, it shows you need to make a full stop when speaking.</a:t>
            </a:r>
          </a:p>
          <a:p>
            <a:pPr marL="0" indent="0">
              <a:buNone/>
            </a:pPr>
            <a:endParaRPr lang="en-US" sz="2000" dirty="0" smtClean="0">
              <a:latin typeface="Century Gothic"/>
              <a:cs typeface="Century Gothic"/>
            </a:endParaRPr>
          </a:p>
          <a:p>
            <a:pPr marL="0" indent="0">
              <a:buNone/>
            </a:pPr>
            <a:r>
              <a:rPr lang="en-US" sz="1800" dirty="0" smtClean="0">
                <a:latin typeface="Century Gothic"/>
                <a:cs typeface="Century Gothic"/>
              </a:rPr>
              <a:t>They are also used to make words shorter. </a:t>
            </a:r>
          </a:p>
          <a:p>
            <a:pPr marL="0" indent="0">
              <a:buNone/>
            </a:pPr>
            <a:r>
              <a:rPr lang="en-US" sz="1800" dirty="0">
                <a:latin typeface="Century Gothic"/>
                <a:cs typeface="Century Gothic"/>
              </a:rPr>
              <a:t>	</a:t>
            </a:r>
            <a:r>
              <a:rPr lang="en-US" sz="1800" dirty="0" smtClean="0">
                <a:latin typeface="Century Gothic"/>
                <a:cs typeface="Century Gothic"/>
              </a:rPr>
              <a:t>	Mister = Mr. 	Missis = Mrs. 	Miss = Ms. </a:t>
            </a:r>
          </a:p>
          <a:p>
            <a:pPr marL="0" indent="0">
              <a:buNone/>
            </a:pPr>
            <a:endParaRPr lang="en-US" sz="1800" dirty="0" smtClean="0">
              <a:latin typeface="Century Gothic"/>
              <a:cs typeface="Century Gothic"/>
            </a:endParaRPr>
          </a:p>
          <a:p>
            <a:pPr marL="0" indent="0">
              <a:buNone/>
            </a:pPr>
            <a:endParaRPr lang="en-US" sz="1800" dirty="0">
              <a:latin typeface="Century Gothic"/>
              <a:cs typeface="Century Gothic"/>
            </a:endParaRPr>
          </a:p>
          <a:p>
            <a:pPr marL="0" indent="0">
              <a:buNone/>
            </a:pPr>
            <a:endParaRPr lang="en-US" sz="1800" dirty="0" smtClean="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wed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05" y="3323413"/>
            <a:ext cx="4853615" cy="3225632"/>
          </a:xfrm>
          <a:prstGeom prst="rect">
            <a:avLst/>
          </a:prstGeom>
        </p:spPr>
      </p:pic>
    </p:spTree>
    <p:extLst>
      <p:ext uri="{BB962C8B-B14F-4D97-AF65-F5344CB8AC3E}">
        <p14:creationId xmlns:p14="http://schemas.microsoft.com/office/powerpoint/2010/main" val="4184218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388</TotalTime>
  <Words>987</Words>
  <Application>Microsoft Macintosh PowerPoint</Application>
  <PresentationFormat>On-screen Show (4:3)</PresentationFormat>
  <Paragraphs>146</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Lesson 2 FOOD  </vt:lpstr>
      <vt:lpstr>What we will learn today</vt:lpstr>
      <vt:lpstr>Let’s take up the homework</vt:lpstr>
      <vt:lpstr>The KN Sound</vt:lpstr>
      <vt:lpstr>Let’s practice pronouncing the KN sound</vt:lpstr>
      <vt:lpstr>Let’s practice pronouncing the KN sound</vt:lpstr>
      <vt:lpstr>Same sound, different meaning</vt:lpstr>
      <vt:lpstr>Story Time</vt:lpstr>
      <vt:lpstr>PowerPoint Presentation</vt:lpstr>
      <vt:lpstr>PowerPoint Presentation</vt:lpstr>
      <vt:lpstr>PowerPoint Presentation</vt:lpstr>
      <vt:lpstr>Question mark, period or exclamation point</vt:lpstr>
      <vt:lpstr>Let’s identify</vt:lpstr>
      <vt:lpstr>PowerPoint Presentation</vt:lpstr>
      <vt:lpstr>Find the capitals</vt:lpstr>
      <vt:lpstr>Let’s take out our worksheet</vt:lpstr>
      <vt:lpstr>PowerPoint Presentation</vt:lpstr>
      <vt:lpstr>PowerPoint Presentation</vt:lpstr>
      <vt:lpstr>PowerPoint Presentation</vt:lpstr>
      <vt:lpstr>PowerPoint Presentation</vt:lpstr>
      <vt:lpstr>What did I learn today?</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196</cp:revision>
  <dcterms:created xsi:type="dcterms:W3CDTF">2016-07-01T14:02:12Z</dcterms:created>
  <dcterms:modified xsi:type="dcterms:W3CDTF">2016-07-29T16:59:23Z</dcterms:modified>
</cp:coreProperties>
</file>