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3" r:id="rId4"/>
    <p:sldId id="257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338A-EA47-FB4E-8909-7E3D63EB002B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89E9-1F3B-1649-9345-4CA41955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</a:t>
            </a:r>
            <a:r>
              <a:rPr lang="en-US" baseline="0" dirty="0" smtClean="0"/>
              <a:t> “desserts” means (a sweet course usually served at the end of a meal). Have students circle the desserts. Then, go over each of the foods and give the English word for each graphic.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17B2-19F8-764F-8293-BE6E1307E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F30-7818-C14C-AA6E-03B5F72024D5}" type="datetimeFigureOut">
              <a:rPr lang="en-US" smtClean="0"/>
              <a:t>16-07-05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 for 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2884"/>
            <a:ext cx="9144000" cy="16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13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 smtClean="0">
                <a:latin typeface="Century Gothic"/>
                <a:cs typeface="Century Gothic"/>
              </a:rPr>
              <a:t>Lesson </a:t>
            </a:r>
            <a:r>
              <a:rPr lang="en-US" sz="3600" dirty="0">
                <a:latin typeface="Century Gothic"/>
                <a:cs typeface="Century Gothic"/>
              </a:rPr>
              <a:t>2</a:t>
            </a:r>
            <a:r>
              <a:rPr lang="en-US" sz="3600" dirty="0" smtClean="0">
                <a:latin typeface="Century Gothic"/>
                <a:cs typeface="Century Gothic"/>
              </a:rPr>
              <a:t>: </a:t>
            </a:r>
            <a:r>
              <a:rPr lang="en-US" sz="3600" dirty="0" smtClean="0">
                <a:latin typeface="Century Gothic"/>
                <a:cs typeface="Century Gothic"/>
              </a:rPr>
              <a:t>Tutoring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11100" b="1" dirty="0" smtClean="0">
                <a:effectLst>
                  <a:outerShdw blurRad="50800" dist="38100" dir="858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FOOD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/>
            </a:r>
            <a:br>
              <a:rPr lang="en-US" sz="3600" dirty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43" y="817366"/>
            <a:ext cx="1664489" cy="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414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Practice “KN”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29" y="1016586"/>
            <a:ext cx="6639997" cy="58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4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7789" y="-313566"/>
            <a:ext cx="9906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Find the capitals, periods, and exclamation points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7" y="534736"/>
            <a:ext cx="4925200" cy="6323263"/>
          </a:xfrm>
          <a:prstGeom prst="rect">
            <a:avLst/>
          </a:prstGeom>
        </p:spPr>
      </p:pic>
      <p:pic>
        <p:nvPicPr>
          <p:cNvPr id="5" name="Picture 4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14" y="721893"/>
            <a:ext cx="2392948" cy="1196474"/>
          </a:xfrm>
          <a:prstGeom prst="rect">
            <a:avLst/>
          </a:prstGeom>
        </p:spPr>
      </p:pic>
      <p:pic>
        <p:nvPicPr>
          <p:cNvPr id="6" name="Picture 5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14" y="3435687"/>
            <a:ext cx="2392948" cy="1196474"/>
          </a:xfrm>
          <a:prstGeom prst="rect">
            <a:avLst/>
          </a:prstGeom>
        </p:spPr>
      </p:pic>
      <p:pic>
        <p:nvPicPr>
          <p:cNvPr id="7" name="Picture 6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14" y="5374104"/>
            <a:ext cx="2392948" cy="1196474"/>
          </a:xfrm>
          <a:prstGeom prst="rect">
            <a:avLst/>
          </a:prstGeom>
        </p:spPr>
      </p:pic>
      <p:pic>
        <p:nvPicPr>
          <p:cNvPr id="8" name="Picture 7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82" y="1831478"/>
            <a:ext cx="2392948" cy="1196474"/>
          </a:xfrm>
          <a:prstGeom prst="rect">
            <a:avLst/>
          </a:prstGeom>
        </p:spPr>
      </p:pic>
      <p:pic>
        <p:nvPicPr>
          <p:cNvPr id="9" name="Picture 8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93" y="701838"/>
            <a:ext cx="2392948" cy="1196474"/>
          </a:xfrm>
          <a:prstGeom prst="rect">
            <a:avLst/>
          </a:prstGeom>
        </p:spPr>
      </p:pic>
      <p:pic>
        <p:nvPicPr>
          <p:cNvPr id="10" name="Picture 9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93" y="3415632"/>
            <a:ext cx="2392948" cy="1196474"/>
          </a:xfrm>
          <a:prstGeom prst="rect">
            <a:avLst/>
          </a:prstGeom>
        </p:spPr>
      </p:pic>
      <p:pic>
        <p:nvPicPr>
          <p:cNvPr id="11" name="Picture 10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93" y="5354049"/>
            <a:ext cx="2392948" cy="1196474"/>
          </a:xfrm>
          <a:prstGeom prst="rect">
            <a:avLst/>
          </a:prstGeom>
        </p:spPr>
      </p:pic>
      <p:pic>
        <p:nvPicPr>
          <p:cNvPr id="12" name="Picture 11" descr="pizz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5" y="1811423"/>
            <a:ext cx="2392948" cy="11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1" y="1056105"/>
            <a:ext cx="8125326" cy="5454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65199" y="1229895"/>
            <a:ext cx="6935538" cy="4959683"/>
          </a:xfrm>
          <a:prstGeom prst="rect">
            <a:avLst/>
          </a:prstGeom>
          <a:solidFill>
            <a:srgbClr val="FFFFFF"/>
          </a:solidFill>
          <a:ln w="9525">
            <a:noFill/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“</a:t>
            </a:r>
            <a:r>
              <a:rPr lang="en-US" sz="2400" b="1" dirty="0" smtClean="0">
                <a:latin typeface="Century Gothic"/>
                <a:ea typeface="ÇlÇr ñæí©" charset="0"/>
                <a:cs typeface="Century Gothic"/>
              </a:rPr>
              <a:t>and”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is also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used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to join two events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The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subject of the event is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same.   	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sat down and had lunch.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entury Gothic"/>
              <a:ea typeface="Calibri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The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subject of the event is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different</a:t>
            </a:r>
            <a:r>
              <a:rPr lang="en-US" sz="2400" dirty="0" smtClean="0">
                <a:latin typeface="Century Gothic"/>
                <a:ea typeface="ÇlÇr ñæí©" charset="0"/>
                <a:cs typeface="Century Gothic"/>
              </a:rPr>
              <a:t>. It combines two simple sentences.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We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put a comma before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“and”.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1257300" marR="0" lvl="0" indent="-1257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	 She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got up, and he cooked breakfast.</a:t>
            </a:r>
          </a:p>
          <a:p>
            <a:pPr marL="1350963" marR="0" lvl="0" indent="-1350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entury Gothic"/>
                <a:ea typeface="ÇlÇr ñæí©" charset="0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ea typeface="ÇlÇr ñæí©" charset="0"/>
                <a:cs typeface="Century Gothic"/>
              </a:rPr>
              <a:t>   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Sheila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is very kind and is my friend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.</a:t>
            </a:r>
          </a:p>
          <a:p>
            <a:pPr marL="1350963" marR="0" lvl="0" indent="-1350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	(we expect the second idea)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1350963" marR="0" lvl="0" indent="-13509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4736" y="0"/>
            <a:ext cx="530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/>
                <a:cs typeface="Century Gothic"/>
              </a:rPr>
              <a:t>“and” practice</a:t>
            </a:r>
            <a:endParaRPr lang="en-US" sz="5400" b="1" dirty="0">
              <a:latin typeface="Century Gothic"/>
              <a:cs typeface="Century Gothic"/>
            </a:endParaRPr>
          </a:p>
        </p:txBody>
      </p:sp>
      <p:pic>
        <p:nvPicPr>
          <p:cNvPr id="9" name="Picture 8" descr="penc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6934">
            <a:off x="-46717" y="4314030"/>
            <a:ext cx="3726331" cy="18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042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390325"/>
            <a:ext cx="8379325" cy="3890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5256" y="106944"/>
            <a:ext cx="4962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entury Gothic"/>
                <a:cs typeface="Century Gothic"/>
              </a:rPr>
              <a:t>“but” practice</a:t>
            </a:r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9789" y="1585161"/>
            <a:ext cx="7312527" cy="3588418"/>
          </a:xfrm>
          <a:prstGeom prst="rect">
            <a:avLst/>
          </a:prstGeom>
          <a:solidFill>
            <a:srgbClr val="FFFFFF"/>
          </a:solidFill>
          <a:ln w="9525">
            <a:noFill/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“but”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is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used to connect events when we do not expect the second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event.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ÇlÇr ñæí©" charset="0"/>
                <a:cs typeface="Century Gothic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When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the subject of the event is the same, we don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 repeat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subject.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entury Gothic"/>
                <a:ea typeface="Calibri" charset="0"/>
                <a:cs typeface="Century Gothic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They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ran but missed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the train.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Calibri" charset="0"/>
              <a:cs typeface="Century Gothic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   Lucy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was very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tall,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but she wasn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nice</a:t>
            </a:r>
            <a:endParaRPr lang="en-US" sz="2400" dirty="0">
              <a:latin typeface="Century Gothic"/>
              <a:ea typeface="Calibri" charset="0"/>
              <a:cs typeface="Century Gothic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(we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don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alibri" charset="0"/>
                <a:cs typeface="Century Gothic"/>
              </a:rPr>
              <a:t>t expect the second idea)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ÇlÇr ñæí©" charset="0"/>
              <a:cs typeface="Century Goth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3" name="Picture 2" descr="penc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78" y="4618788"/>
            <a:ext cx="4478421" cy="2239211"/>
          </a:xfrm>
          <a:prstGeom prst="rect">
            <a:avLst/>
          </a:prstGeom>
        </p:spPr>
      </p:pic>
      <p:pic>
        <p:nvPicPr>
          <p:cNvPr id="8" name="Picture 7" descr="linedpap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1" y="3850105"/>
            <a:ext cx="1821075" cy="21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788" y="761999"/>
            <a:ext cx="8716211" cy="5801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67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Practice “and” and “but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524"/>
            <a:ext cx="8229600" cy="57083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entury Gothic"/>
                <a:cs typeface="Century Gothic"/>
              </a:rPr>
              <a:t>Complete the sentences with AND or BUT. (sometimes both are possible)</a:t>
            </a:r>
            <a:endParaRPr lang="en-US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</a:t>
            </a:r>
            <a:r>
              <a:rPr lang="en-US" dirty="0" smtClean="0">
                <a:latin typeface="Century Gothic"/>
                <a:cs typeface="Century Gothic"/>
              </a:rPr>
              <a:t>. The </a:t>
            </a:r>
            <a:r>
              <a:rPr lang="en-US" dirty="0">
                <a:latin typeface="Century Gothic"/>
                <a:cs typeface="Century Gothic"/>
              </a:rPr>
              <a:t>girl wore blue </a:t>
            </a:r>
            <a:r>
              <a:rPr lang="en-US" dirty="0" smtClean="0">
                <a:latin typeface="Century Gothic"/>
                <a:cs typeface="Century Gothic"/>
              </a:rPr>
              <a:t>pants…</a:t>
            </a:r>
            <a:r>
              <a:rPr lang="en-US" dirty="0">
                <a:latin typeface="Century Gothic"/>
                <a:cs typeface="Century Gothic"/>
              </a:rPr>
              <a:t>…… his </a:t>
            </a:r>
            <a:r>
              <a:rPr lang="en-US" dirty="0" smtClean="0">
                <a:latin typeface="Century Gothic"/>
                <a:cs typeface="Century Gothic"/>
              </a:rPr>
              <a:t>pants were </a:t>
            </a:r>
            <a:r>
              <a:rPr lang="en-US" dirty="0">
                <a:latin typeface="Century Gothic"/>
                <a:cs typeface="Century Gothic"/>
              </a:rPr>
              <a:t>pink.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</a:t>
            </a:r>
            <a:r>
              <a:rPr lang="en-US" dirty="0" smtClean="0">
                <a:latin typeface="Century Gothic"/>
                <a:cs typeface="Century Gothic"/>
              </a:rPr>
              <a:t>. I </a:t>
            </a:r>
            <a:r>
              <a:rPr lang="en-US" dirty="0">
                <a:latin typeface="Century Gothic"/>
                <a:cs typeface="Century Gothic"/>
              </a:rPr>
              <a:t>love Italian food ……. I eat pasta every day.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3</a:t>
            </a:r>
            <a:r>
              <a:rPr lang="en-US" dirty="0" smtClean="0">
                <a:latin typeface="Century Gothic"/>
                <a:cs typeface="Century Gothic"/>
              </a:rPr>
              <a:t>. They </a:t>
            </a:r>
            <a:r>
              <a:rPr lang="en-US" dirty="0">
                <a:latin typeface="Century Gothic"/>
                <a:cs typeface="Century Gothic"/>
              </a:rPr>
              <a:t>are vegetarian ……. they never eat meat.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4</a:t>
            </a:r>
            <a:r>
              <a:rPr lang="en-US" dirty="0" smtClean="0">
                <a:latin typeface="Century Gothic"/>
                <a:cs typeface="Century Gothic"/>
              </a:rPr>
              <a:t>. Helen </a:t>
            </a:r>
            <a:r>
              <a:rPr lang="en-US" dirty="0">
                <a:latin typeface="Century Gothic"/>
                <a:cs typeface="Century Gothic"/>
              </a:rPr>
              <a:t>bought an </a:t>
            </a:r>
            <a:r>
              <a:rPr lang="en-US" dirty="0" smtClean="0">
                <a:latin typeface="Century Gothic"/>
                <a:cs typeface="Century Gothic"/>
              </a:rPr>
              <a:t>iPhone </a:t>
            </a:r>
            <a:r>
              <a:rPr lang="en-US" dirty="0">
                <a:latin typeface="Century Gothic"/>
                <a:cs typeface="Century Gothic"/>
              </a:rPr>
              <a:t>……… she didn’t use it.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5</a:t>
            </a:r>
            <a:r>
              <a:rPr lang="en-US" dirty="0" smtClean="0">
                <a:latin typeface="Century Gothic"/>
                <a:cs typeface="Century Gothic"/>
              </a:rPr>
              <a:t>. Mary </a:t>
            </a:r>
            <a:r>
              <a:rPr lang="en-US" dirty="0">
                <a:latin typeface="Century Gothic"/>
                <a:cs typeface="Century Gothic"/>
              </a:rPr>
              <a:t>loves swimming ……… she often goes to the pool. 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6</a:t>
            </a:r>
            <a:r>
              <a:rPr lang="en-US" dirty="0" smtClean="0">
                <a:latin typeface="Century Gothic"/>
                <a:cs typeface="Century Gothic"/>
              </a:rPr>
              <a:t>. He </a:t>
            </a:r>
            <a:r>
              <a:rPr lang="en-US" dirty="0">
                <a:latin typeface="Century Gothic"/>
                <a:cs typeface="Century Gothic"/>
              </a:rPr>
              <a:t>hasn’t got much money ………. he goes to a good school.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7</a:t>
            </a:r>
            <a:r>
              <a:rPr lang="en-US" dirty="0" smtClean="0">
                <a:latin typeface="Century Gothic"/>
                <a:cs typeface="Century Gothic"/>
              </a:rPr>
              <a:t>. He </a:t>
            </a:r>
            <a:r>
              <a:rPr lang="en-US" dirty="0">
                <a:latin typeface="Century Gothic"/>
                <a:cs typeface="Century Gothic"/>
              </a:rPr>
              <a:t>doesn’t look very strong ……… he can lift 100kg.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8</a:t>
            </a:r>
            <a:r>
              <a:rPr lang="en-US" dirty="0" smtClean="0">
                <a:latin typeface="Century Gothic"/>
                <a:cs typeface="Century Gothic"/>
              </a:rPr>
              <a:t>. You </a:t>
            </a:r>
            <a:r>
              <a:rPr lang="en-US" dirty="0">
                <a:latin typeface="Century Gothic"/>
                <a:cs typeface="Century Gothic"/>
              </a:rPr>
              <a:t>were very tired ………. you </a:t>
            </a:r>
            <a:r>
              <a:rPr lang="en-US" dirty="0" smtClean="0">
                <a:latin typeface="Century Gothic"/>
                <a:cs typeface="Century Gothic"/>
              </a:rPr>
              <a:t>enjoyed </a:t>
            </a:r>
            <a:r>
              <a:rPr lang="en-US" dirty="0">
                <a:latin typeface="Century Gothic"/>
                <a:cs typeface="Century Gothic"/>
              </a:rPr>
              <a:t>the party.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9</a:t>
            </a:r>
            <a:r>
              <a:rPr lang="en-US" dirty="0" smtClean="0">
                <a:latin typeface="Century Gothic"/>
                <a:cs typeface="Century Gothic"/>
              </a:rPr>
              <a:t>. Tom </a:t>
            </a:r>
            <a:r>
              <a:rPr lang="en-US" dirty="0">
                <a:latin typeface="Century Gothic"/>
                <a:cs typeface="Century Gothic"/>
              </a:rPr>
              <a:t>wasn’t very happy ……… he came to the festival.</a:t>
            </a: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10.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Gerald </a:t>
            </a:r>
            <a:r>
              <a:rPr lang="en-US" dirty="0">
                <a:latin typeface="Century Gothic"/>
                <a:cs typeface="Century Gothic"/>
              </a:rPr>
              <a:t>has never been to China ……… he speaks Chinese.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11</a:t>
            </a:r>
            <a:r>
              <a:rPr lang="en-US" dirty="0" smtClean="0">
                <a:latin typeface="Century Gothic"/>
                <a:cs typeface="Century Gothic"/>
              </a:rPr>
              <a:t>. My </a:t>
            </a:r>
            <a:r>
              <a:rPr lang="en-US" dirty="0">
                <a:latin typeface="Century Gothic"/>
                <a:cs typeface="Century Gothic"/>
              </a:rPr>
              <a:t>mother parked the car ………. entered the </a:t>
            </a:r>
            <a:r>
              <a:rPr lang="en-US" dirty="0" smtClean="0">
                <a:latin typeface="Century Gothic"/>
                <a:cs typeface="Century Gothic"/>
              </a:rPr>
              <a:t>grocery store.</a:t>
            </a:r>
            <a:endParaRPr lang="en-US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12</a:t>
            </a:r>
            <a:r>
              <a:rPr lang="en-US" dirty="0" smtClean="0">
                <a:latin typeface="Century Gothic"/>
                <a:cs typeface="Century Gothic"/>
              </a:rPr>
              <a:t>. </a:t>
            </a:r>
            <a:r>
              <a:rPr lang="en-US" dirty="0" err="1" smtClean="0">
                <a:latin typeface="Century Gothic"/>
                <a:cs typeface="Century Gothic"/>
              </a:rPr>
              <a:t>Lina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can cook ……….. her brother can’t.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13</a:t>
            </a:r>
            <a:r>
              <a:rPr lang="en-US" dirty="0" smtClean="0">
                <a:latin typeface="Century Gothic"/>
                <a:cs typeface="Century Gothic"/>
              </a:rPr>
              <a:t>. It </a:t>
            </a:r>
            <a:r>
              <a:rPr lang="en-US" dirty="0">
                <a:latin typeface="Century Gothic"/>
                <a:cs typeface="Century Gothic"/>
              </a:rPr>
              <a:t>was raining ………. it wasn’t cold.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14</a:t>
            </a:r>
            <a:r>
              <a:rPr lang="en-US" dirty="0" smtClean="0">
                <a:latin typeface="Century Gothic"/>
                <a:cs typeface="Century Gothic"/>
              </a:rPr>
              <a:t>.  </a:t>
            </a:r>
            <a:r>
              <a:rPr lang="en-US" dirty="0">
                <a:latin typeface="Century Gothic"/>
                <a:cs typeface="Century Gothic"/>
              </a:rPr>
              <a:t>My grandfather </a:t>
            </a:r>
            <a:r>
              <a:rPr lang="en-US" dirty="0" smtClean="0">
                <a:latin typeface="Century Gothic"/>
                <a:cs typeface="Century Gothic"/>
              </a:rPr>
              <a:t>grows beans </a:t>
            </a:r>
            <a:r>
              <a:rPr lang="en-US" dirty="0">
                <a:latin typeface="Century Gothic"/>
                <a:cs typeface="Century Gothic"/>
              </a:rPr>
              <a:t>……….. he never eats them.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15</a:t>
            </a:r>
            <a:r>
              <a:rPr lang="en-US" dirty="0" smtClean="0">
                <a:latin typeface="Century Gothic"/>
                <a:cs typeface="Century Gothic"/>
              </a:rPr>
              <a:t>.  </a:t>
            </a:r>
            <a:r>
              <a:rPr lang="en-US" dirty="0">
                <a:latin typeface="Century Gothic"/>
                <a:cs typeface="Century Gothic"/>
              </a:rPr>
              <a:t>Steve loves animals ……… he has five pets at home.</a:t>
            </a: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15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788" y="775367"/>
            <a:ext cx="8716211" cy="5801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67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Practice “and” and “but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308"/>
            <a:ext cx="8229600" cy="52270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16</a:t>
            </a:r>
            <a:r>
              <a:rPr lang="en-US" dirty="0" smtClean="0">
                <a:latin typeface="Century Gothic"/>
                <a:cs typeface="Century Gothic"/>
              </a:rPr>
              <a:t>. Lucia </a:t>
            </a:r>
            <a:r>
              <a:rPr lang="en-US" dirty="0">
                <a:latin typeface="Century Gothic"/>
                <a:cs typeface="Century Gothic"/>
              </a:rPr>
              <a:t>studies </a:t>
            </a:r>
            <a:r>
              <a:rPr lang="en-US" dirty="0" smtClean="0">
                <a:latin typeface="Century Gothic"/>
                <a:cs typeface="Century Gothic"/>
              </a:rPr>
              <a:t>geography </a:t>
            </a:r>
            <a:r>
              <a:rPr lang="en-US" dirty="0">
                <a:latin typeface="Century Gothic"/>
                <a:cs typeface="Century Gothic"/>
              </a:rPr>
              <a:t>…….. her boyfriend </a:t>
            </a:r>
            <a:r>
              <a:rPr lang="en-US" dirty="0" smtClean="0">
                <a:latin typeface="Century Gothic"/>
                <a:cs typeface="Century Gothic"/>
              </a:rPr>
              <a:t>studies math.</a:t>
            </a:r>
            <a:endParaRPr lang="en-US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17</a:t>
            </a:r>
            <a:r>
              <a:rPr lang="en-US" dirty="0" smtClean="0">
                <a:latin typeface="Century Gothic"/>
                <a:cs typeface="Century Gothic"/>
              </a:rPr>
              <a:t>. Hector </a:t>
            </a:r>
            <a:r>
              <a:rPr lang="en-US" dirty="0">
                <a:latin typeface="Century Gothic"/>
                <a:cs typeface="Century Gothic"/>
              </a:rPr>
              <a:t>came home early ……….......  had a bath.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18</a:t>
            </a:r>
            <a:r>
              <a:rPr lang="en-US" dirty="0" smtClean="0">
                <a:latin typeface="Century Gothic"/>
                <a:cs typeface="Century Gothic"/>
              </a:rPr>
              <a:t>. Richard </a:t>
            </a:r>
            <a:r>
              <a:rPr lang="en-US" dirty="0">
                <a:latin typeface="Century Gothic"/>
                <a:cs typeface="Century Gothic"/>
              </a:rPr>
              <a:t>arrived by taxi ……….. his mother by bus.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19</a:t>
            </a:r>
            <a:r>
              <a:rPr lang="en-US" dirty="0" smtClean="0">
                <a:latin typeface="Century Gothic"/>
                <a:cs typeface="Century Gothic"/>
              </a:rPr>
              <a:t>. You </a:t>
            </a:r>
            <a:r>
              <a:rPr lang="en-US" dirty="0">
                <a:latin typeface="Century Gothic"/>
                <a:cs typeface="Century Gothic"/>
              </a:rPr>
              <a:t>can type ………. my sister can’t.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20</a:t>
            </a:r>
            <a:r>
              <a:rPr lang="en-US" dirty="0" smtClean="0">
                <a:latin typeface="Century Gothic"/>
                <a:cs typeface="Century Gothic"/>
              </a:rPr>
              <a:t>. The </a:t>
            </a:r>
            <a:r>
              <a:rPr lang="en-US" dirty="0">
                <a:latin typeface="Century Gothic"/>
                <a:cs typeface="Century Gothic"/>
              </a:rPr>
              <a:t>mechanic repaired my car …….. it was very expensive.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21</a:t>
            </a:r>
            <a:r>
              <a:rPr lang="en-US" dirty="0" smtClean="0">
                <a:latin typeface="Century Gothic"/>
                <a:cs typeface="Century Gothic"/>
              </a:rPr>
              <a:t>. Barbara ate </a:t>
            </a:r>
            <a:r>
              <a:rPr lang="en-US" dirty="0">
                <a:latin typeface="Century Gothic"/>
                <a:cs typeface="Century Gothic"/>
              </a:rPr>
              <a:t>Indian food ………. you have never tasted it.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22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I </a:t>
            </a:r>
            <a:r>
              <a:rPr lang="en-US" dirty="0">
                <a:latin typeface="Century Gothic"/>
                <a:cs typeface="Century Gothic"/>
              </a:rPr>
              <a:t>want to be a doctor ……… you don’t want to be a nurse.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23</a:t>
            </a:r>
            <a:r>
              <a:rPr lang="en-US" dirty="0" smtClean="0">
                <a:latin typeface="Century Gothic"/>
                <a:cs typeface="Century Gothic"/>
              </a:rPr>
              <a:t>. Jennifer needed help </a:t>
            </a:r>
            <a:r>
              <a:rPr lang="en-US" dirty="0">
                <a:latin typeface="Century Gothic"/>
                <a:cs typeface="Century Gothic"/>
              </a:rPr>
              <a:t>………… I </a:t>
            </a:r>
            <a:r>
              <a:rPr lang="en-US" dirty="0" smtClean="0">
                <a:latin typeface="Century Gothic"/>
                <a:cs typeface="Century Gothic"/>
              </a:rPr>
              <a:t>did not want to </a:t>
            </a:r>
            <a:r>
              <a:rPr lang="en-US" dirty="0">
                <a:latin typeface="Century Gothic"/>
                <a:cs typeface="Century Gothic"/>
              </a:rPr>
              <a:t>help her.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24</a:t>
            </a:r>
            <a:r>
              <a:rPr lang="en-US" dirty="0" smtClean="0">
                <a:latin typeface="Century Gothic"/>
                <a:cs typeface="Century Gothic"/>
              </a:rPr>
              <a:t>. The </a:t>
            </a:r>
            <a:r>
              <a:rPr lang="en-US" dirty="0">
                <a:latin typeface="Century Gothic"/>
                <a:cs typeface="Century Gothic"/>
              </a:rPr>
              <a:t>children waited for their mothers ………. they were very late.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25</a:t>
            </a:r>
            <a:r>
              <a:rPr lang="en-US" dirty="0" smtClean="0">
                <a:latin typeface="Century Gothic"/>
                <a:cs typeface="Century Gothic"/>
              </a:rPr>
              <a:t>. It </a:t>
            </a:r>
            <a:r>
              <a:rPr lang="en-US" dirty="0">
                <a:latin typeface="Century Gothic"/>
                <a:cs typeface="Century Gothic"/>
              </a:rPr>
              <a:t>was very dark ……….. I </a:t>
            </a:r>
            <a:r>
              <a:rPr lang="en-US" dirty="0" smtClean="0">
                <a:latin typeface="Century Gothic"/>
                <a:cs typeface="Century Gothic"/>
              </a:rPr>
              <a:t>turned on the light.</a:t>
            </a:r>
            <a:endParaRPr lang="en-US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26</a:t>
            </a:r>
            <a:r>
              <a:rPr lang="en-US" dirty="0" smtClean="0">
                <a:latin typeface="Century Gothic"/>
                <a:cs typeface="Century Gothic"/>
              </a:rPr>
              <a:t>. His </a:t>
            </a:r>
            <a:r>
              <a:rPr lang="en-US" dirty="0">
                <a:latin typeface="Century Gothic"/>
                <a:cs typeface="Century Gothic"/>
              </a:rPr>
              <a:t>birthday was in June ………… mine was in January.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27</a:t>
            </a:r>
            <a:r>
              <a:rPr lang="en-US" dirty="0" smtClean="0">
                <a:latin typeface="Century Gothic"/>
                <a:cs typeface="Century Gothic"/>
              </a:rPr>
              <a:t>. </a:t>
            </a:r>
            <a:r>
              <a:rPr lang="en-US">
                <a:latin typeface="Century Gothic"/>
                <a:cs typeface="Century Gothic"/>
              </a:rPr>
              <a:t>My </a:t>
            </a:r>
            <a:r>
              <a:rPr lang="en-US" smtClean="0">
                <a:latin typeface="Century Gothic"/>
                <a:cs typeface="Century Gothic"/>
              </a:rPr>
              <a:t>test was </a:t>
            </a:r>
            <a:r>
              <a:rPr lang="en-US" dirty="0">
                <a:latin typeface="Century Gothic"/>
                <a:cs typeface="Century Gothic"/>
              </a:rPr>
              <a:t>very difficult ………. hers was </a:t>
            </a:r>
            <a:r>
              <a:rPr lang="en-US" dirty="0" smtClean="0">
                <a:latin typeface="Century Gothic"/>
                <a:cs typeface="Century Gothic"/>
              </a:rPr>
              <a:t>easy</a:t>
            </a:r>
            <a:r>
              <a:rPr lang="en-US" dirty="0">
                <a:latin typeface="Century Gothic"/>
                <a:cs typeface="Century Gothic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28</a:t>
            </a:r>
            <a:r>
              <a:rPr lang="en-US" dirty="0" smtClean="0">
                <a:latin typeface="Century Gothic"/>
                <a:cs typeface="Century Gothic"/>
              </a:rPr>
              <a:t>. The </a:t>
            </a:r>
            <a:r>
              <a:rPr lang="en-US" dirty="0">
                <a:latin typeface="Century Gothic"/>
                <a:cs typeface="Century Gothic"/>
              </a:rPr>
              <a:t>shop always closes at 5.00pm ……… I arrived at 5.05pm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29</a:t>
            </a:r>
            <a:r>
              <a:rPr lang="en-US" dirty="0" smtClean="0">
                <a:latin typeface="Century Gothic"/>
                <a:cs typeface="Century Gothic"/>
              </a:rPr>
              <a:t>.  </a:t>
            </a:r>
            <a:r>
              <a:rPr lang="en-US" dirty="0" err="1">
                <a:latin typeface="Century Gothic"/>
                <a:cs typeface="Century Gothic"/>
              </a:rPr>
              <a:t>Liliana</a:t>
            </a:r>
            <a:r>
              <a:rPr lang="en-US" dirty="0">
                <a:latin typeface="Century Gothic"/>
                <a:cs typeface="Century Gothic"/>
              </a:rPr>
              <a:t> invited him to the concert …………. he accepted it.</a:t>
            </a:r>
          </a:p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30</a:t>
            </a:r>
            <a:r>
              <a:rPr lang="en-US" dirty="0" smtClean="0">
                <a:latin typeface="Century Gothic"/>
                <a:cs typeface="Century Gothic"/>
              </a:rPr>
              <a:t>.  </a:t>
            </a:r>
            <a:r>
              <a:rPr lang="en-US" dirty="0">
                <a:latin typeface="Century Gothic"/>
                <a:cs typeface="Century Gothic"/>
              </a:rPr>
              <a:t>It was a stormy night ……….. I was really scared.</a:t>
            </a:r>
          </a:p>
        </p:txBody>
      </p:sp>
    </p:spTree>
    <p:extLst>
      <p:ext uri="{BB962C8B-B14F-4D97-AF65-F5344CB8AC3E}">
        <p14:creationId xmlns:p14="http://schemas.microsoft.com/office/powerpoint/2010/main" val="359575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5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 did I learn today?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3" y="1003300"/>
            <a:ext cx="8438444" cy="42545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Arial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How to pronounce the “KN” sound</a:t>
            </a:r>
          </a:p>
          <a:p>
            <a:pPr marL="742950" indent="-742950">
              <a:buFont typeface="Arial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How to find and use capital letters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, exclamations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and periods</a:t>
            </a:r>
          </a:p>
          <a:p>
            <a:pPr marL="742950" indent="-742950">
              <a:buFont typeface="Arial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The difference between “and” and “but”</a:t>
            </a:r>
          </a:p>
          <a:p>
            <a:pPr marL="742950" indent="-742950">
              <a:buFont typeface="Arial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New 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cs typeface="Century Gothic"/>
              </a:rPr>
              <a:t>“KN” vocabulary</a:t>
            </a:r>
          </a:p>
          <a:p>
            <a:pPr marL="742950" indent="-742950">
              <a:buFont typeface="Arial"/>
              <a:buChar char="•"/>
            </a:pP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foodcoll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298777"/>
            <a:ext cx="8857181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661</Words>
  <Application>Microsoft Macintosh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Lesson 2: Tutoring FOOD  </vt:lpstr>
      <vt:lpstr>Practice “KN”</vt:lpstr>
      <vt:lpstr>Find the capitals, periods, and exclamation points</vt:lpstr>
      <vt:lpstr>PowerPoint Presentation</vt:lpstr>
      <vt:lpstr>PowerPoint Presentation</vt:lpstr>
      <vt:lpstr>Practice “and” and “but</vt:lpstr>
      <vt:lpstr>Practice “and” and “but</vt:lpstr>
      <vt:lpstr>What did I learn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Asia Dietrich</dc:creator>
  <cp:lastModifiedBy>Asia Dietrich</cp:lastModifiedBy>
  <cp:revision>50</cp:revision>
  <dcterms:created xsi:type="dcterms:W3CDTF">2016-07-01T14:02:12Z</dcterms:created>
  <dcterms:modified xsi:type="dcterms:W3CDTF">2016-07-05T15:50:03Z</dcterms:modified>
</cp:coreProperties>
</file>