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78" r:id="rId3"/>
    <p:sldId id="268" r:id="rId4"/>
    <p:sldId id="261" r:id="rId5"/>
    <p:sldId id="266" r:id="rId6"/>
    <p:sldId id="264" r:id="rId7"/>
    <p:sldId id="265" r:id="rId8"/>
    <p:sldId id="267" r:id="rId9"/>
    <p:sldId id="257" r:id="rId10"/>
    <p:sldId id="258" r:id="rId11"/>
    <p:sldId id="279" r:id="rId12"/>
    <p:sldId id="280" r:id="rId13"/>
    <p:sldId id="269" r:id="rId14"/>
    <p:sldId id="270" r:id="rId15"/>
    <p:sldId id="271" r:id="rId16"/>
    <p:sldId id="272" r:id="rId17"/>
    <p:sldId id="273" r:id="rId18"/>
    <p:sldId id="274" r:id="rId19"/>
    <p:sldId id="275" r:id="rId20"/>
    <p:sldId id="276" r:id="rId21"/>
    <p:sldId id="277" r:id="rId22"/>
    <p:sldId id="281" r:id="rId23"/>
    <p:sldId id="282" r:id="rId24"/>
    <p:sldId id="259" r:id="rId25"/>
    <p:sldId id="26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56" d="100"/>
          <a:sy n="156" d="100"/>
        </p:scale>
        <p:origin x="-80" y="1736"/>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5076FE-CC69-8446-83BC-ADD877702FB8}" type="datetimeFigureOut">
              <a:rPr lang="en-US" smtClean="0"/>
              <a:t>16-07-11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6810EB-DDCB-C34D-ABD8-B2A13146C81A}" type="slidenum">
              <a:rPr lang="en-US" smtClean="0"/>
              <a:t>‹#›</a:t>
            </a:fld>
            <a:endParaRPr lang="en-US"/>
          </a:p>
        </p:txBody>
      </p:sp>
    </p:spTree>
    <p:extLst>
      <p:ext uri="{BB962C8B-B14F-4D97-AF65-F5344CB8AC3E}">
        <p14:creationId xmlns:p14="http://schemas.microsoft.com/office/powerpoint/2010/main" val="2790285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the</a:t>
            </a:r>
            <a:r>
              <a:rPr lang="en-US" baseline="0" dirty="0" smtClean="0"/>
              <a:t> learning goals.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a:t>
            </a:fld>
            <a:endParaRPr lang="en-US"/>
          </a:p>
        </p:txBody>
      </p:sp>
    </p:spTree>
    <p:extLst>
      <p:ext uri="{BB962C8B-B14F-4D97-AF65-F5344CB8AC3E}">
        <p14:creationId xmlns:p14="http://schemas.microsoft.com/office/powerpoint/2010/main" val="2968780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over slide.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11</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each</a:t>
            </a:r>
            <a:r>
              <a:rPr lang="en-US" baseline="0" dirty="0" smtClean="0"/>
              <a:t> statement. </a:t>
            </a:r>
            <a:r>
              <a:rPr lang="en-US" dirty="0" smtClean="0"/>
              <a:t>Remind the students when “or” is</a:t>
            </a:r>
            <a:r>
              <a:rPr lang="en-US" baseline="0" dirty="0" smtClean="0"/>
              <a:t> required. Alternate between each student for the questions. Have them do it orally.</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12</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read a sentence. Make sure you</a:t>
            </a:r>
            <a:r>
              <a:rPr lang="en-US" baseline="0" dirty="0" smtClean="0"/>
              <a:t> emphasize the intonation for the punctuation. </a:t>
            </a:r>
            <a:r>
              <a:rPr lang="en-US" dirty="0" smtClean="0"/>
              <a:t>Then get one students read it out loud. They try to imitate/echo</a:t>
            </a:r>
            <a:r>
              <a:rPr lang="en-US" baseline="0" dirty="0" smtClean="0"/>
              <a:t> </a:t>
            </a:r>
            <a:r>
              <a:rPr lang="en-US" dirty="0" smtClean="0"/>
              <a:t>the way the you read</a:t>
            </a:r>
            <a:r>
              <a:rPr lang="en-US" baseline="0" dirty="0" smtClean="0"/>
              <a:t> the text. Alternate between students. </a:t>
            </a:r>
            <a:endParaRPr lang="en-US" dirty="0" smtClean="0"/>
          </a:p>
          <a:p>
            <a:endParaRPr lang="en-US" dirty="0"/>
          </a:p>
        </p:txBody>
      </p:sp>
      <p:sp>
        <p:nvSpPr>
          <p:cNvPr id="4" name="Slide Number Placeholder 3"/>
          <p:cNvSpPr>
            <a:spLocks noGrp="1"/>
          </p:cNvSpPr>
          <p:nvPr>
            <p:ph type="sldNum" sz="quarter" idx="10"/>
          </p:nvPr>
        </p:nvSpPr>
        <p:spPr/>
        <p:txBody>
          <a:bodyPr/>
          <a:lstStyle/>
          <a:p>
            <a:fld id="{766810EB-DDCB-C34D-ABD8-B2A13146C81A}" type="slidenum">
              <a:rPr lang="en-US" smtClean="0"/>
              <a:t>13</a:t>
            </a:fld>
            <a:endParaRPr lang="en-US"/>
          </a:p>
        </p:txBody>
      </p:sp>
    </p:spTree>
    <p:extLst>
      <p:ext uri="{BB962C8B-B14F-4D97-AF65-F5344CB8AC3E}">
        <p14:creationId xmlns:p14="http://schemas.microsoft.com/office/powerpoint/2010/main" val="3321445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read a sentence. Make sure you</a:t>
            </a:r>
            <a:r>
              <a:rPr lang="en-US" baseline="0" dirty="0" smtClean="0"/>
              <a:t> emphasize the intonation for the punctuation. </a:t>
            </a:r>
            <a:r>
              <a:rPr lang="en-US" dirty="0" smtClean="0"/>
              <a:t>Then get one students read it out loud. They try to imitate/echo</a:t>
            </a:r>
            <a:r>
              <a:rPr lang="en-US" baseline="0" dirty="0" smtClean="0"/>
              <a:t> </a:t>
            </a:r>
            <a:r>
              <a:rPr lang="en-US" dirty="0" smtClean="0"/>
              <a:t>the way the you read</a:t>
            </a:r>
            <a:r>
              <a:rPr lang="en-US" baseline="0" dirty="0" smtClean="0"/>
              <a:t> the text. Alternate between students. </a:t>
            </a:r>
            <a:endParaRPr lang="en-US" dirty="0"/>
          </a:p>
        </p:txBody>
      </p:sp>
      <p:sp>
        <p:nvSpPr>
          <p:cNvPr id="4" name="Slide Number Placeholder 3"/>
          <p:cNvSpPr>
            <a:spLocks noGrp="1"/>
          </p:cNvSpPr>
          <p:nvPr>
            <p:ph type="sldNum" sz="quarter" idx="10"/>
          </p:nvPr>
        </p:nvSpPr>
        <p:spPr/>
        <p:txBody>
          <a:bodyPr/>
          <a:lstStyle/>
          <a:p>
            <a:fld id="{766810EB-DDCB-C34D-ABD8-B2A13146C81A}" type="slidenum">
              <a:rPr lang="en-US" smtClean="0"/>
              <a:t>14</a:t>
            </a:fld>
            <a:endParaRPr lang="en-US"/>
          </a:p>
        </p:txBody>
      </p:sp>
    </p:spTree>
    <p:extLst>
      <p:ext uri="{BB962C8B-B14F-4D97-AF65-F5344CB8AC3E}">
        <p14:creationId xmlns:p14="http://schemas.microsoft.com/office/powerpoint/2010/main" val="2166068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read a sentence. Make sure you</a:t>
            </a:r>
            <a:r>
              <a:rPr lang="en-US" baseline="0" dirty="0" smtClean="0"/>
              <a:t> emphasize the intonation for the punctuation. </a:t>
            </a:r>
            <a:r>
              <a:rPr lang="en-US" dirty="0" smtClean="0"/>
              <a:t>Then get one students read it out loud. They try to imitate/echo</a:t>
            </a:r>
            <a:r>
              <a:rPr lang="en-US" baseline="0" dirty="0" smtClean="0"/>
              <a:t> </a:t>
            </a:r>
            <a:r>
              <a:rPr lang="en-US" dirty="0" smtClean="0"/>
              <a:t>the way the you read</a:t>
            </a:r>
            <a:r>
              <a:rPr lang="en-US" baseline="0" dirty="0" smtClean="0"/>
              <a:t> the text. Alternate between students. </a:t>
            </a:r>
            <a:endParaRPr lang="en-US" dirty="0" smtClean="0"/>
          </a:p>
          <a:p>
            <a:endParaRPr lang="en-US" dirty="0"/>
          </a:p>
        </p:txBody>
      </p:sp>
      <p:sp>
        <p:nvSpPr>
          <p:cNvPr id="4" name="Slide Number Placeholder 3"/>
          <p:cNvSpPr>
            <a:spLocks noGrp="1"/>
          </p:cNvSpPr>
          <p:nvPr>
            <p:ph type="sldNum" sz="quarter" idx="10"/>
          </p:nvPr>
        </p:nvSpPr>
        <p:spPr/>
        <p:txBody>
          <a:bodyPr/>
          <a:lstStyle/>
          <a:p>
            <a:fld id="{766810EB-DDCB-C34D-ABD8-B2A13146C81A}" type="slidenum">
              <a:rPr lang="en-US" smtClean="0"/>
              <a:t>15</a:t>
            </a:fld>
            <a:endParaRPr lang="en-US"/>
          </a:p>
        </p:txBody>
      </p:sp>
    </p:spTree>
    <p:extLst>
      <p:ext uri="{BB962C8B-B14F-4D97-AF65-F5344CB8AC3E}">
        <p14:creationId xmlns:p14="http://schemas.microsoft.com/office/powerpoint/2010/main" val="893035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read a sentence. Make sure you</a:t>
            </a:r>
            <a:r>
              <a:rPr lang="en-US" baseline="0" dirty="0" smtClean="0"/>
              <a:t> emphasize the intonation for the punctuation. </a:t>
            </a:r>
            <a:r>
              <a:rPr lang="en-US" dirty="0" smtClean="0"/>
              <a:t>Then get one students read it out loud. They try to imitate/echo</a:t>
            </a:r>
            <a:r>
              <a:rPr lang="en-US" baseline="0" dirty="0" smtClean="0"/>
              <a:t> </a:t>
            </a:r>
            <a:r>
              <a:rPr lang="en-US" dirty="0" smtClean="0"/>
              <a:t>the way the you read</a:t>
            </a:r>
            <a:r>
              <a:rPr lang="en-US" baseline="0" dirty="0" smtClean="0"/>
              <a:t> the text. Alternate between students. </a:t>
            </a:r>
            <a:endParaRPr lang="en-US" dirty="0"/>
          </a:p>
        </p:txBody>
      </p:sp>
      <p:sp>
        <p:nvSpPr>
          <p:cNvPr id="4" name="Slide Number Placeholder 3"/>
          <p:cNvSpPr>
            <a:spLocks noGrp="1"/>
          </p:cNvSpPr>
          <p:nvPr>
            <p:ph type="sldNum" sz="quarter" idx="10"/>
          </p:nvPr>
        </p:nvSpPr>
        <p:spPr/>
        <p:txBody>
          <a:bodyPr/>
          <a:lstStyle/>
          <a:p>
            <a:fld id="{766810EB-DDCB-C34D-ABD8-B2A13146C81A}" type="slidenum">
              <a:rPr lang="en-US" smtClean="0"/>
              <a:t>16</a:t>
            </a:fld>
            <a:endParaRPr lang="en-US"/>
          </a:p>
        </p:txBody>
      </p:sp>
    </p:spTree>
    <p:extLst>
      <p:ext uri="{BB962C8B-B14F-4D97-AF65-F5344CB8AC3E}">
        <p14:creationId xmlns:p14="http://schemas.microsoft.com/office/powerpoint/2010/main" val="3973420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read a sentence. Make sure you</a:t>
            </a:r>
            <a:r>
              <a:rPr lang="en-US" baseline="0" dirty="0" smtClean="0"/>
              <a:t> emphasize the intonation for the punctuation. </a:t>
            </a:r>
            <a:r>
              <a:rPr lang="en-US" dirty="0" smtClean="0"/>
              <a:t>Then get one students read it out loud. They try to imitate/echo</a:t>
            </a:r>
            <a:r>
              <a:rPr lang="en-US" baseline="0" dirty="0" smtClean="0"/>
              <a:t> </a:t>
            </a:r>
            <a:r>
              <a:rPr lang="en-US" dirty="0" smtClean="0"/>
              <a:t>the way the you read</a:t>
            </a:r>
            <a:r>
              <a:rPr lang="en-US" baseline="0" dirty="0" smtClean="0"/>
              <a:t> the text. Alternate between students. </a:t>
            </a:r>
            <a:endParaRPr lang="en-US" dirty="0" smtClean="0"/>
          </a:p>
          <a:p>
            <a:endParaRPr lang="en-US" dirty="0"/>
          </a:p>
        </p:txBody>
      </p:sp>
      <p:sp>
        <p:nvSpPr>
          <p:cNvPr id="4" name="Slide Number Placeholder 3"/>
          <p:cNvSpPr>
            <a:spLocks noGrp="1"/>
          </p:cNvSpPr>
          <p:nvPr>
            <p:ph type="sldNum" sz="quarter" idx="10"/>
          </p:nvPr>
        </p:nvSpPr>
        <p:spPr/>
        <p:txBody>
          <a:bodyPr/>
          <a:lstStyle/>
          <a:p>
            <a:fld id="{766810EB-DDCB-C34D-ABD8-B2A13146C81A}" type="slidenum">
              <a:rPr lang="en-US" smtClean="0"/>
              <a:t>17</a:t>
            </a:fld>
            <a:endParaRPr lang="en-US"/>
          </a:p>
        </p:txBody>
      </p:sp>
    </p:spTree>
    <p:extLst>
      <p:ext uri="{BB962C8B-B14F-4D97-AF65-F5344CB8AC3E}">
        <p14:creationId xmlns:p14="http://schemas.microsoft.com/office/powerpoint/2010/main" val="1596180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read a sentence. Make sure you</a:t>
            </a:r>
            <a:r>
              <a:rPr lang="en-US" baseline="0" dirty="0" smtClean="0"/>
              <a:t> emphasize the intonation for the punctuation. </a:t>
            </a:r>
            <a:r>
              <a:rPr lang="en-US" dirty="0" smtClean="0"/>
              <a:t>Then get one students read it out loud. They try to imitate/echo</a:t>
            </a:r>
            <a:r>
              <a:rPr lang="en-US" baseline="0" dirty="0" smtClean="0"/>
              <a:t> </a:t>
            </a:r>
            <a:r>
              <a:rPr lang="en-US" dirty="0" smtClean="0"/>
              <a:t>the way the you read</a:t>
            </a:r>
            <a:r>
              <a:rPr lang="en-US" baseline="0" dirty="0" smtClean="0"/>
              <a:t> the text. Alternate between students. </a:t>
            </a:r>
            <a:endParaRPr lang="en-US" dirty="0" smtClean="0"/>
          </a:p>
          <a:p>
            <a:endParaRPr lang="en-US" dirty="0"/>
          </a:p>
        </p:txBody>
      </p:sp>
      <p:sp>
        <p:nvSpPr>
          <p:cNvPr id="4" name="Slide Number Placeholder 3"/>
          <p:cNvSpPr>
            <a:spLocks noGrp="1"/>
          </p:cNvSpPr>
          <p:nvPr>
            <p:ph type="sldNum" sz="quarter" idx="10"/>
          </p:nvPr>
        </p:nvSpPr>
        <p:spPr/>
        <p:txBody>
          <a:bodyPr/>
          <a:lstStyle/>
          <a:p>
            <a:fld id="{766810EB-DDCB-C34D-ABD8-B2A13146C81A}" type="slidenum">
              <a:rPr lang="en-US" smtClean="0"/>
              <a:t>18</a:t>
            </a:fld>
            <a:endParaRPr lang="en-US"/>
          </a:p>
        </p:txBody>
      </p:sp>
    </p:spTree>
    <p:extLst>
      <p:ext uri="{BB962C8B-B14F-4D97-AF65-F5344CB8AC3E}">
        <p14:creationId xmlns:p14="http://schemas.microsoft.com/office/powerpoint/2010/main" val="2714181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read a sentence. Make sure you</a:t>
            </a:r>
            <a:r>
              <a:rPr lang="en-US" baseline="0" dirty="0" smtClean="0"/>
              <a:t> emphasize the intonation for the punctuation. </a:t>
            </a:r>
            <a:r>
              <a:rPr lang="en-US" dirty="0" smtClean="0"/>
              <a:t>Then get one students read it out loud. They try to imitate/echo</a:t>
            </a:r>
            <a:r>
              <a:rPr lang="en-US" baseline="0" dirty="0" smtClean="0"/>
              <a:t> </a:t>
            </a:r>
            <a:r>
              <a:rPr lang="en-US" dirty="0" smtClean="0"/>
              <a:t>the way the you read</a:t>
            </a:r>
            <a:r>
              <a:rPr lang="en-US" baseline="0" dirty="0" smtClean="0"/>
              <a:t> the text. Alternate between students. </a:t>
            </a:r>
            <a:endParaRPr lang="en-US" dirty="0" smtClean="0"/>
          </a:p>
          <a:p>
            <a:endParaRPr lang="en-US" dirty="0"/>
          </a:p>
        </p:txBody>
      </p:sp>
      <p:sp>
        <p:nvSpPr>
          <p:cNvPr id="4" name="Slide Number Placeholder 3"/>
          <p:cNvSpPr>
            <a:spLocks noGrp="1"/>
          </p:cNvSpPr>
          <p:nvPr>
            <p:ph type="sldNum" sz="quarter" idx="10"/>
          </p:nvPr>
        </p:nvSpPr>
        <p:spPr/>
        <p:txBody>
          <a:bodyPr/>
          <a:lstStyle/>
          <a:p>
            <a:fld id="{766810EB-DDCB-C34D-ABD8-B2A13146C81A}" type="slidenum">
              <a:rPr lang="en-US" smtClean="0"/>
              <a:t>19</a:t>
            </a:fld>
            <a:endParaRPr lang="en-US"/>
          </a:p>
        </p:txBody>
      </p:sp>
    </p:spTree>
    <p:extLst>
      <p:ext uri="{BB962C8B-B14F-4D97-AF65-F5344CB8AC3E}">
        <p14:creationId xmlns:p14="http://schemas.microsoft.com/office/powerpoint/2010/main" val="2810172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read a sentence. Make sure you</a:t>
            </a:r>
            <a:r>
              <a:rPr lang="en-US" baseline="0" dirty="0" smtClean="0"/>
              <a:t> emphasize the intonation for the punctuation. </a:t>
            </a:r>
            <a:r>
              <a:rPr lang="en-US" dirty="0" smtClean="0"/>
              <a:t>Then get one students read it out loud. They try to imitate/echo</a:t>
            </a:r>
            <a:r>
              <a:rPr lang="en-US" baseline="0" dirty="0" smtClean="0"/>
              <a:t> </a:t>
            </a:r>
            <a:r>
              <a:rPr lang="en-US" dirty="0" smtClean="0"/>
              <a:t>the way the you read</a:t>
            </a:r>
            <a:r>
              <a:rPr lang="en-US" baseline="0" dirty="0" smtClean="0"/>
              <a:t> the text. Alternate between students. </a:t>
            </a:r>
            <a:endParaRPr lang="en-US" dirty="0"/>
          </a:p>
        </p:txBody>
      </p:sp>
      <p:sp>
        <p:nvSpPr>
          <p:cNvPr id="4" name="Slide Number Placeholder 3"/>
          <p:cNvSpPr>
            <a:spLocks noGrp="1"/>
          </p:cNvSpPr>
          <p:nvPr>
            <p:ph type="sldNum" sz="quarter" idx="10"/>
          </p:nvPr>
        </p:nvSpPr>
        <p:spPr/>
        <p:txBody>
          <a:bodyPr/>
          <a:lstStyle/>
          <a:p>
            <a:fld id="{766810EB-DDCB-C34D-ABD8-B2A13146C81A}" type="slidenum">
              <a:rPr lang="en-US" smtClean="0"/>
              <a:t>20</a:t>
            </a:fld>
            <a:endParaRPr lang="en-US"/>
          </a:p>
        </p:txBody>
      </p:sp>
    </p:spTree>
    <p:extLst>
      <p:ext uri="{BB962C8B-B14F-4D97-AF65-F5344CB8AC3E}">
        <p14:creationId xmlns:p14="http://schemas.microsoft.com/office/powerpoint/2010/main" val="112183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Take up homework. </a:t>
            </a:r>
            <a:r>
              <a:rPr lang="en-US" sz="1200" kern="1200" smtClean="0">
                <a:solidFill>
                  <a:schemeClr val="tx1"/>
                </a:solidFill>
                <a:effectLst/>
                <a:latin typeface="+mn-lt"/>
                <a:ea typeface="+mn-ea"/>
                <a:cs typeface="+mn-cs"/>
              </a:rPr>
              <a:t>Review each food. </a:t>
            </a:r>
          </a:p>
          <a:p>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3</a:t>
            </a:fld>
            <a:endParaRPr lang="en-US"/>
          </a:p>
        </p:txBody>
      </p:sp>
    </p:spTree>
    <p:extLst>
      <p:ext uri="{BB962C8B-B14F-4D97-AF65-F5344CB8AC3E}">
        <p14:creationId xmlns:p14="http://schemas.microsoft.com/office/powerpoint/2010/main" val="1187064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read a sentence. Make sure you</a:t>
            </a:r>
            <a:r>
              <a:rPr lang="en-US" baseline="0" dirty="0" smtClean="0"/>
              <a:t> emphasize the intonation for the punctuation. </a:t>
            </a:r>
            <a:r>
              <a:rPr lang="en-US" dirty="0" smtClean="0"/>
              <a:t>Then get one students read it out loud. They try to imitate/echo</a:t>
            </a:r>
            <a:r>
              <a:rPr lang="en-US" baseline="0" dirty="0" smtClean="0"/>
              <a:t> </a:t>
            </a:r>
            <a:r>
              <a:rPr lang="en-US" dirty="0" smtClean="0"/>
              <a:t>the way the you read</a:t>
            </a:r>
            <a:r>
              <a:rPr lang="en-US" baseline="0" dirty="0" smtClean="0"/>
              <a:t> the text. Alternate between students. </a:t>
            </a:r>
            <a:endParaRPr lang="en-US" dirty="0" smtClean="0"/>
          </a:p>
          <a:p>
            <a:endParaRPr lang="en-US" dirty="0"/>
          </a:p>
        </p:txBody>
      </p:sp>
      <p:sp>
        <p:nvSpPr>
          <p:cNvPr id="4" name="Slide Number Placeholder 3"/>
          <p:cNvSpPr>
            <a:spLocks noGrp="1"/>
          </p:cNvSpPr>
          <p:nvPr>
            <p:ph type="sldNum" sz="quarter" idx="10"/>
          </p:nvPr>
        </p:nvSpPr>
        <p:spPr/>
        <p:txBody>
          <a:bodyPr/>
          <a:lstStyle/>
          <a:p>
            <a:fld id="{766810EB-DDCB-C34D-ABD8-B2A13146C81A}" type="slidenum">
              <a:rPr lang="en-US" smtClean="0"/>
              <a:t>21</a:t>
            </a:fld>
            <a:endParaRPr lang="en-US"/>
          </a:p>
        </p:txBody>
      </p:sp>
    </p:spTree>
    <p:extLst>
      <p:ext uri="{BB962C8B-B14F-4D97-AF65-F5344CB8AC3E}">
        <p14:creationId xmlns:p14="http://schemas.microsoft.com/office/powerpoint/2010/main" val="469469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the questions orally and have students answer.</a:t>
            </a:r>
            <a:endParaRPr lang="en-US" dirty="0"/>
          </a:p>
        </p:txBody>
      </p:sp>
      <p:sp>
        <p:nvSpPr>
          <p:cNvPr id="4" name="Slide Number Placeholder 3"/>
          <p:cNvSpPr>
            <a:spLocks noGrp="1"/>
          </p:cNvSpPr>
          <p:nvPr>
            <p:ph type="sldNum" sz="quarter" idx="10"/>
          </p:nvPr>
        </p:nvSpPr>
        <p:spPr/>
        <p:txBody>
          <a:bodyPr/>
          <a:lstStyle/>
          <a:p>
            <a:fld id="{766810EB-DDCB-C34D-ABD8-B2A13146C81A}" type="slidenum">
              <a:rPr lang="en-US" smtClean="0"/>
              <a:t>22</a:t>
            </a:fld>
            <a:endParaRPr lang="en-US"/>
          </a:p>
        </p:txBody>
      </p:sp>
    </p:spTree>
    <p:extLst>
      <p:ext uri="{BB962C8B-B14F-4D97-AF65-F5344CB8AC3E}">
        <p14:creationId xmlns:p14="http://schemas.microsoft.com/office/powerpoint/2010/main" val="2963562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a:t>
            </a:r>
            <a:r>
              <a:rPr lang="en-US" baseline="0" dirty="0" smtClean="0"/>
              <a:t> count specific fruits. </a:t>
            </a:r>
          </a:p>
          <a:p>
            <a:r>
              <a:rPr lang="en-US" baseline="0" dirty="0" smtClean="0"/>
              <a:t>Peaches: 8</a:t>
            </a:r>
          </a:p>
          <a:p>
            <a:r>
              <a:rPr lang="en-US" baseline="0" dirty="0" smtClean="0"/>
              <a:t>Raspberries: 6 </a:t>
            </a:r>
          </a:p>
          <a:p>
            <a:r>
              <a:rPr lang="en-US" baseline="0" smtClean="0"/>
              <a:t>Pears: 4</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23</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Download the</a:t>
            </a:r>
            <a:r>
              <a:rPr lang="en-US" baseline="0" dirty="0" smtClean="0"/>
              <a:t> “CL Fill in the Blank </a:t>
            </a:r>
            <a:r>
              <a:rPr lang="en-US" baseline="0" dirty="0" err="1" smtClean="0"/>
              <a:t>Worksheet.pdf</a:t>
            </a:r>
            <a:r>
              <a:rPr lang="en-US" baseline="0" dirty="0" smtClean="0"/>
              <a:t>” and complete it.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25</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Roll the</a:t>
            </a:r>
            <a:r>
              <a:rPr lang="en-US" baseline="0" dirty="0" smtClean="0"/>
              <a:t> digital die, and go around to each student having them answer one of the two questions depending on the number rolled. You may participate as well.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4</a:t>
            </a:fld>
            <a:endParaRPr lang="en-US"/>
          </a:p>
        </p:txBody>
      </p:sp>
    </p:spTree>
    <p:extLst>
      <p:ext uri="{BB962C8B-B14F-4D97-AF65-F5344CB8AC3E}">
        <p14:creationId xmlns:p14="http://schemas.microsoft.com/office/powerpoint/2010/main" val="118706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Demonstrate how to pronounce</a:t>
            </a:r>
            <a:r>
              <a:rPr lang="en-US" baseline="0" dirty="0" smtClean="0"/>
              <a:t> the CL sound. Really emphasize your mouth movement so the students can see it in the video. This is a blended sound. </a:t>
            </a:r>
            <a:endParaRPr lang="en-US" dirty="0" smtClean="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To pronounce</a:t>
            </a:r>
            <a:r>
              <a:rPr lang="en-US" baseline="0" dirty="0" smtClean="0">
                <a:solidFill>
                  <a:srgbClr val="FF0000"/>
                </a:solidFill>
              </a:rPr>
              <a:t> the “c” sound, </a:t>
            </a:r>
            <a:r>
              <a:rPr lang="en-US" sz="1200" kern="1200" baseline="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ush tongue to the roof of </a:t>
            </a:r>
            <a:r>
              <a:rPr lang="en-US" sz="1200" kern="1200" smtClean="0">
                <a:solidFill>
                  <a:schemeClr val="tx1"/>
                </a:solidFill>
                <a:effectLst/>
                <a:latin typeface="+mn-lt"/>
                <a:ea typeface="+mn-ea"/>
                <a:cs typeface="+mn-cs"/>
              </a:rPr>
              <a:t>the mouth </a:t>
            </a:r>
            <a:r>
              <a:rPr lang="en-US" sz="1200" kern="1200" dirty="0" smtClean="0">
                <a:solidFill>
                  <a:schemeClr val="tx1"/>
                </a:solidFill>
                <a:effectLst/>
                <a:latin typeface="+mn-lt"/>
                <a:ea typeface="+mn-ea"/>
                <a:cs typeface="+mn-cs"/>
              </a:rPr>
              <a:t>while keeping the front of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tongue down behind the bottom teeth. To pronounce</a:t>
            </a:r>
            <a:r>
              <a:rPr lang="en-US" sz="1200" kern="1200" baseline="0" dirty="0" smtClean="0">
                <a:solidFill>
                  <a:schemeClr val="tx1"/>
                </a:solidFill>
                <a:effectLst/>
                <a:latin typeface="+mn-lt"/>
                <a:ea typeface="+mn-ea"/>
                <a:cs typeface="+mn-cs"/>
              </a:rPr>
              <a:t> the “l” sound, </a:t>
            </a:r>
            <a:r>
              <a:rPr lang="en-US" sz="1200" kern="1200" dirty="0" smtClean="0">
                <a:solidFill>
                  <a:schemeClr val="tx1"/>
                </a:solidFill>
                <a:effectLst/>
                <a:latin typeface="+mn-lt"/>
                <a:ea typeface="+mn-ea"/>
                <a:cs typeface="+mn-cs"/>
              </a:rPr>
              <a:t>the tip of the tongue is placed against the middle of the tooth ridge. The sound is created when air travels alongside the tip of the tongue, between the front of the tongue and the side teeth. Have students</a:t>
            </a:r>
            <a:r>
              <a:rPr lang="en-US" sz="1200" kern="1200" baseline="0" dirty="0" smtClean="0">
                <a:solidFill>
                  <a:schemeClr val="tx1"/>
                </a:solidFill>
                <a:effectLst/>
                <a:latin typeface="+mn-lt"/>
                <a:ea typeface="+mn-ea"/>
                <a:cs typeface="+mn-cs"/>
              </a:rPr>
              <a:t> make the sound individually.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E82717B2-19F8-764F-8293-BE6E1307E760}" type="slidenum">
              <a:rPr lang="en-US" smtClean="0"/>
              <a:t>5</a:t>
            </a:fld>
            <a:endParaRPr lang="en-US"/>
          </a:p>
        </p:txBody>
      </p:sp>
    </p:spTree>
    <p:extLst>
      <p:ext uri="{BB962C8B-B14F-4D97-AF65-F5344CB8AC3E}">
        <p14:creationId xmlns:p14="http://schemas.microsoft.com/office/powerpoint/2010/main" val="1187064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each word, articulating it clearly. Then</a:t>
            </a:r>
            <a:r>
              <a:rPr lang="en-US" baseline="0" dirty="0" smtClean="0"/>
              <a:t> say it again, pointing to each syllable, emphasizing the main stress on the polysyllabic words. Say the word again, in a more natural way. Instruct the students to repeat the word, chorally and then individually. </a:t>
            </a:r>
          </a:p>
        </p:txBody>
      </p:sp>
      <p:sp>
        <p:nvSpPr>
          <p:cNvPr id="4" name="Slide Number Placeholder 3"/>
          <p:cNvSpPr>
            <a:spLocks noGrp="1"/>
          </p:cNvSpPr>
          <p:nvPr>
            <p:ph type="sldNum" sz="quarter" idx="10"/>
          </p:nvPr>
        </p:nvSpPr>
        <p:spPr/>
        <p:txBody>
          <a:bodyPr/>
          <a:lstStyle/>
          <a:p>
            <a:fld id="{91CC1B74-F970-B24A-9EEA-3C46080332FF}" type="slidenum">
              <a:rPr lang="en-US" smtClean="0"/>
              <a:t>6</a:t>
            </a:fld>
            <a:endParaRPr lang="en-US"/>
          </a:p>
        </p:txBody>
      </p:sp>
    </p:spTree>
    <p:extLst>
      <p:ext uri="{BB962C8B-B14F-4D97-AF65-F5344CB8AC3E}">
        <p14:creationId xmlns:p14="http://schemas.microsoft.com/office/powerpoint/2010/main" val="1555721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each word, articulating it clearly. Then</a:t>
            </a:r>
            <a:r>
              <a:rPr lang="en-US" baseline="0" dirty="0" smtClean="0"/>
              <a:t> say it again, pointing to each syllable, emphasizing the main stress on the polysyllabic words. Say the word again, in a more natural way. Instruct the students to repeat the word, chorally and then individually</a:t>
            </a:r>
            <a:r>
              <a:rPr lang="en-US" baseline="0" smtClean="0"/>
              <a:t>. </a:t>
            </a:r>
            <a:endParaRPr lang="en-US" baseline="0" dirty="0" smtClean="0"/>
          </a:p>
        </p:txBody>
      </p:sp>
      <p:sp>
        <p:nvSpPr>
          <p:cNvPr id="4" name="Slide Number Placeholder 3"/>
          <p:cNvSpPr>
            <a:spLocks noGrp="1"/>
          </p:cNvSpPr>
          <p:nvPr>
            <p:ph type="sldNum" sz="quarter" idx="10"/>
          </p:nvPr>
        </p:nvSpPr>
        <p:spPr/>
        <p:txBody>
          <a:bodyPr/>
          <a:lstStyle/>
          <a:p>
            <a:fld id="{91CC1B74-F970-B24A-9EEA-3C46080332FF}" type="slidenum">
              <a:rPr lang="en-US" smtClean="0"/>
              <a:t>7</a:t>
            </a:fld>
            <a:endParaRPr lang="en-US"/>
          </a:p>
        </p:txBody>
      </p:sp>
    </p:spTree>
    <p:extLst>
      <p:ext uri="{BB962C8B-B14F-4D97-AF65-F5344CB8AC3E}">
        <p14:creationId xmlns:p14="http://schemas.microsoft.com/office/powerpoint/2010/main" val="1555721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Draw a line connecting the picture to the word. If they don’t know the word, tell them to look it up and then find the picture. </a:t>
            </a:r>
          </a:p>
        </p:txBody>
      </p:sp>
      <p:sp>
        <p:nvSpPr>
          <p:cNvPr id="4" name="Slide Number Placeholder 3"/>
          <p:cNvSpPr>
            <a:spLocks noGrp="1"/>
          </p:cNvSpPr>
          <p:nvPr>
            <p:ph type="sldNum" sz="quarter" idx="10"/>
          </p:nvPr>
        </p:nvSpPr>
        <p:spPr/>
        <p:txBody>
          <a:bodyPr/>
          <a:lstStyle/>
          <a:p>
            <a:fld id="{91CC1B74-F970-B24A-9EEA-3C46080332FF}" type="slidenum">
              <a:rPr lang="en-US" smtClean="0"/>
              <a:t>8</a:t>
            </a:fld>
            <a:endParaRPr lang="en-US"/>
          </a:p>
        </p:txBody>
      </p:sp>
    </p:spTree>
    <p:extLst>
      <p:ext uri="{BB962C8B-B14F-4D97-AF65-F5344CB8AC3E}">
        <p14:creationId xmlns:p14="http://schemas.microsoft.com/office/powerpoint/2010/main" val="1555721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students</a:t>
            </a:r>
            <a:r>
              <a:rPr lang="en-US" baseline="0" dirty="0" smtClean="0"/>
              <a:t> to open the “Capitalization and Punctuation </a:t>
            </a:r>
            <a:r>
              <a:rPr lang="en-US" baseline="0" dirty="0" err="1" smtClean="0"/>
              <a:t>Worksheet.pdf</a:t>
            </a:r>
            <a:r>
              <a:rPr lang="en-US" baseline="0" dirty="0" smtClean="0"/>
              <a:t>”. </a:t>
            </a:r>
            <a:r>
              <a:rPr lang="en-US" dirty="0" smtClean="0"/>
              <a:t>Read each</a:t>
            </a:r>
            <a:r>
              <a:rPr lang="en-US" baseline="0" dirty="0" smtClean="0"/>
              <a:t> statement. </a:t>
            </a:r>
            <a:r>
              <a:rPr lang="en-US" dirty="0" smtClean="0"/>
              <a:t>Remind the students where and when capitals</a:t>
            </a:r>
            <a:r>
              <a:rPr lang="en-US" baseline="0" dirty="0" smtClean="0"/>
              <a:t> and periods, question marks, or exclamation points are required. Alternate between each student for the questions.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9</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the word for each</a:t>
            </a:r>
            <a:r>
              <a:rPr lang="en-US" baseline="0" dirty="0" smtClean="0"/>
              <a:t> animal, and say the word for each food. Get the students to draw a line connecting the animal to the food. Rabbit=carrot mouse=cheese lion=meat panda-bamboo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10</a:t>
            </a:fld>
            <a:endParaRPr lang="en-US"/>
          </a:p>
        </p:txBody>
      </p:sp>
    </p:spTree>
    <p:extLst>
      <p:ext uri="{BB962C8B-B14F-4D97-AF65-F5344CB8AC3E}">
        <p14:creationId xmlns:p14="http://schemas.microsoft.com/office/powerpoint/2010/main" val="796180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97507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443028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26285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27224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D98F30-7818-C14C-AA6E-03B5F72024D5}" type="datetimeFigureOut">
              <a:rPr lang="en-US" smtClean="0"/>
              <a:t>16-07-11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86262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D98F30-7818-C14C-AA6E-03B5F72024D5}" type="datetimeFigureOut">
              <a:rPr lang="en-US" smtClean="0"/>
              <a:t>16-07-11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6283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D98F30-7818-C14C-AA6E-03B5F72024D5}" type="datetimeFigureOut">
              <a:rPr lang="en-US" smtClean="0"/>
              <a:t>16-07-11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81762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D98F30-7818-C14C-AA6E-03B5F72024D5}" type="datetimeFigureOut">
              <a:rPr lang="en-US" smtClean="0"/>
              <a:t>16-07-11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76009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98F30-7818-C14C-AA6E-03B5F72024D5}" type="datetimeFigureOut">
              <a:rPr lang="en-US" smtClean="0"/>
              <a:t>16-07-11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25831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55900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993459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98F30-7818-C14C-AA6E-03B5F72024D5}" type="datetimeFigureOut">
              <a:rPr lang="en-US" smtClean="0"/>
              <a:t>16-07-11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D70BB-9A74-0840-ABFC-F028D17BFC0F}" type="slidenum">
              <a:rPr lang="en-US" smtClean="0"/>
              <a:t>‹#›</a:t>
            </a:fld>
            <a:endParaRPr lang="en-US"/>
          </a:p>
        </p:txBody>
      </p:sp>
    </p:spTree>
    <p:extLst>
      <p:ext uri="{BB962C8B-B14F-4D97-AF65-F5344CB8AC3E}">
        <p14:creationId xmlns:p14="http://schemas.microsoft.com/office/powerpoint/2010/main" val="220915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hyperlink" Target="Digital%20Dice" TargetMode="External"/><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Picture 3" descr="graphics for titl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12884"/>
            <a:ext cx="9144000" cy="1653285"/>
          </a:xfrm>
          <a:prstGeom prst="rect">
            <a:avLst/>
          </a:prstGeom>
        </p:spPr>
      </p:pic>
      <p:sp>
        <p:nvSpPr>
          <p:cNvPr id="2" name="Title 1"/>
          <p:cNvSpPr>
            <a:spLocks noGrp="1"/>
          </p:cNvSpPr>
          <p:nvPr>
            <p:ph type="ctrTitle"/>
          </p:nvPr>
        </p:nvSpPr>
        <p:spPr>
          <a:xfrm>
            <a:off x="685800" y="2130425"/>
            <a:ext cx="7772400" cy="2021313"/>
          </a:xfrm>
        </p:spPr>
        <p:txBody>
          <a:bodyPr>
            <a:normAutofit fontScale="90000"/>
          </a:bodyPr>
          <a:lstStyle/>
          <a:p>
            <a:r>
              <a:rPr lang="en-US" sz="3600" dirty="0" smtClean="0">
                <a:latin typeface="Century Gothic"/>
                <a:cs typeface="Century Gothic"/>
              </a:rPr>
              <a:t/>
            </a:r>
            <a:br>
              <a:rPr lang="en-US" sz="3600" dirty="0" smtClean="0">
                <a:latin typeface="Century Gothic"/>
                <a:cs typeface="Century Gothic"/>
              </a:rPr>
            </a:br>
            <a:r>
              <a:rPr lang="en-US" sz="3600" smtClean="0">
                <a:latin typeface="Century Gothic"/>
                <a:cs typeface="Century Gothic"/>
              </a:rPr>
              <a:t>Lesson 3</a:t>
            </a:r>
            <a:r>
              <a:rPr lang="en-US" sz="3600" dirty="0" smtClean="0">
                <a:latin typeface="Century Gothic"/>
                <a:cs typeface="Century Gothic"/>
              </a:rPr>
              <a:t/>
            </a:r>
            <a:br>
              <a:rPr lang="en-US" sz="3600" dirty="0" smtClean="0">
                <a:latin typeface="Century Gothic"/>
                <a:cs typeface="Century Gothic"/>
              </a:rPr>
            </a:br>
            <a:r>
              <a:rPr lang="en-US" sz="11100" b="1" dirty="0" smtClean="0">
                <a:effectLst>
                  <a:outerShdw blurRad="50800" dist="38100" dir="8580000" algn="tl" rotWithShape="0">
                    <a:srgbClr val="000000">
                      <a:alpha val="43000"/>
                    </a:srgbClr>
                  </a:outerShdw>
                </a:effectLst>
                <a:latin typeface="Century Gothic"/>
                <a:cs typeface="Century Gothic"/>
              </a:rPr>
              <a:t>FOOD</a:t>
            </a:r>
            <a:r>
              <a:rPr lang="en-US" sz="3600" dirty="0" smtClean="0">
                <a:latin typeface="Century Gothic"/>
                <a:cs typeface="Century Gothic"/>
              </a:rPr>
              <a:t/>
            </a:r>
            <a:br>
              <a:rPr lang="en-US" sz="3600" dirty="0" smtClean="0">
                <a:latin typeface="Century Gothic"/>
                <a:cs typeface="Century Gothic"/>
              </a:rPr>
            </a:br>
            <a:r>
              <a:rPr lang="en-US" sz="3600" dirty="0">
                <a:latin typeface="Century Gothic"/>
                <a:cs typeface="Century Gothic"/>
              </a:rPr>
              <a:t/>
            </a:r>
            <a:br>
              <a:rPr lang="en-US" sz="3600" dirty="0">
                <a:latin typeface="Century Gothic"/>
                <a:cs typeface="Century Gothic"/>
              </a:rPr>
            </a:br>
            <a:endParaRPr lang="en-US" sz="3600" dirty="0">
              <a:latin typeface="Century Gothic"/>
              <a:cs typeface="Century Gothic"/>
            </a:endParaRPr>
          </a:p>
        </p:txBody>
      </p:sp>
      <p:pic>
        <p:nvPicPr>
          <p:cNvPr id="5" name="Picture 4"/>
          <p:cNvPicPr>
            <a:picLocks noChangeAspect="1"/>
          </p:cNvPicPr>
          <p:nvPr/>
        </p:nvPicPr>
        <p:blipFill>
          <a:blip r:embed="rId4"/>
          <a:stretch>
            <a:fillRect/>
          </a:stretch>
        </p:blipFill>
        <p:spPr>
          <a:xfrm>
            <a:off x="3736343" y="817366"/>
            <a:ext cx="1664489" cy="732375"/>
          </a:xfrm>
          <a:prstGeom prst="rect">
            <a:avLst/>
          </a:prstGeom>
        </p:spPr>
      </p:pic>
    </p:spTree>
    <p:extLst>
      <p:ext uri="{BB962C8B-B14F-4D97-AF65-F5344CB8AC3E}">
        <p14:creationId xmlns:p14="http://schemas.microsoft.com/office/powerpoint/2010/main" val="10278191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2154" y="0"/>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Match the animal to the food they eat</a:t>
            </a:r>
            <a:endParaRPr lang="en-US" sz="3800" b="1" dirty="0">
              <a:latin typeface="Century Gothic"/>
              <a:cs typeface="Century Gothic"/>
            </a:endParaRPr>
          </a:p>
        </p:txBody>
      </p:sp>
      <p:pic>
        <p:nvPicPr>
          <p:cNvPr id="3" name="Picture 2" descr="Animals and their food.jpg"/>
          <p:cNvPicPr>
            <a:picLocks noChangeAspect="1"/>
          </p:cNvPicPr>
          <p:nvPr/>
        </p:nvPicPr>
        <p:blipFill rotWithShape="1">
          <a:blip r:embed="rId3">
            <a:extLst>
              <a:ext uri="{28A0092B-C50C-407E-A947-70E740481C1C}">
                <a14:useLocalDpi xmlns:a14="http://schemas.microsoft.com/office/drawing/2010/main" val="0"/>
              </a:ext>
            </a:extLst>
          </a:blip>
          <a:srcRect b="3086"/>
          <a:stretch/>
        </p:blipFill>
        <p:spPr>
          <a:xfrm>
            <a:off x="1211383" y="828885"/>
            <a:ext cx="6760309" cy="6029115"/>
          </a:xfrm>
          <a:prstGeom prst="rect">
            <a:avLst/>
          </a:prstGeom>
        </p:spPr>
      </p:pic>
    </p:spTree>
    <p:extLst>
      <p:ext uri="{BB962C8B-B14F-4D97-AF65-F5344CB8AC3E}">
        <p14:creationId xmlns:p14="http://schemas.microsoft.com/office/powerpoint/2010/main" val="1558206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2123" y="1238713"/>
            <a:ext cx="8622175" cy="49078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9778" y="310444"/>
            <a:ext cx="8229600" cy="6632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entury Gothic"/>
                <a:cs typeface="Century Gothic"/>
              </a:rPr>
              <a:t>Using “or”</a:t>
            </a:r>
            <a:endParaRPr lang="en-US" sz="5400" b="1" dirty="0">
              <a:latin typeface="Century Gothic"/>
              <a:cs typeface="Century Gothic"/>
            </a:endParaRPr>
          </a:p>
        </p:txBody>
      </p:sp>
      <p:sp>
        <p:nvSpPr>
          <p:cNvPr id="6" name="Content Placeholder 2"/>
          <p:cNvSpPr txBox="1">
            <a:spLocks/>
          </p:cNvSpPr>
          <p:nvPr/>
        </p:nvSpPr>
        <p:spPr>
          <a:xfrm>
            <a:off x="674140" y="1599351"/>
            <a:ext cx="7823155" cy="43903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latin typeface="Century Gothic"/>
                <a:cs typeface="Century Gothic"/>
              </a:rPr>
              <a:t>The word “or” links </a:t>
            </a:r>
            <a:r>
              <a:rPr lang="en-US" sz="2800" dirty="0">
                <a:latin typeface="Century Gothic"/>
                <a:cs typeface="Century Gothic"/>
              </a:rPr>
              <a:t>two </a:t>
            </a:r>
            <a:r>
              <a:rPr lang="en-US" sz="2800" dirty="0" smtClean="0">
                <a:latin typeface="Century Gothic"/>
                <a:cs typeface="Century Gothic"/>
              </a:rPr>
              <a:t>different ideas.</a:t>
            </a:r>
          </a:p>
          <a:p>
            <a:pPr marL="0" indent="0">
              <a:buNone/>
            </a:pPr>
            <a:endParaRPr lang="en-US" sz="2800" dirty="0" smtClean="0">
              <a:latin typeface="Century Gothic"/>
              <a:cs typeface="Century Gothic"/>
            </a:endParaRPr>
          </a:p>
          <a:p>
            <a:pPr marL="0" indent="0">
              <a:buNone/>
            </a:pPr>
            <a:r>
              <a:rPr lang="en-US" sz="2800" dirty="0" smtClean="0"/>
              <a:t>		</a:t>
            </a:r>
            <a:r>
              <a:rPr lang="en-US" sz="2800" dirty="0" smtClean="0">
                <a:latin typeface="Century Gothic"/>
                <a:cs typeface="Century Gothic"/>
              </a:rPr>
              <a:t>Would </a:t>
            </a:r>
            <a:r>
              <a:rPr lang="en-US" sz="2800" dirty="0">
                <a:latin typeface="Century Gothic"/>
                <a:cs typeface="Century Gothic"/>
              </a:rPr>
              <a:t>you like coffee or tea</a:t>
            </a:r>
            <a:r>
              <a:rPr lang="en-US" sz="2800" dirty="0" smtClean="0">
                <a:latin typeface="Century Gothic"/>
                <a:cs typeface="Century Gothic"/>
              </a:rPr>
              <a:t>?</a:t>
            </a:r>
          </a:p>
          <a:p>
            <a:pPr marL="0" indent="0">
              <a:buNone/>
            </a:pPr>
            <a:endParaRPr lang="en-US" sz="2800" dirty="0">
              <a:latin typeface="Century Gothic"/>
              <a:cs typeface="Century Gothic"/>
            </a:endParaRPr>
          </a:p>
          <a:p>
            <a:pPr marL="0" indent="0">
              <a:buNone/>
            </a:pPr>
            <a:endParaRPr lang="en-US" sz="2800" dirty="0" smtClean="0">
              <a:latin typeface="Century Gothic"/>
              <a:cs typeface="Century Gothic"/>
            </a:endParaRPr>
          </a:p>
          <a:p>
            <a:pPr marL="0" indent="0">
              <a:buNone/>
            </a:pPr>
            <a:r>
              <a:rPr lang="en-US" sz="2800" dirty="0">
                <a:latin typeface="Century Gothic"/>
                <a:cs typeface="Century Gothic"/>
              </a:rPr>
              <a:t>	</a:t>
            </a:r>
            <a:r>
              <a:rPr lang="en-US" sz="2800" dirty="0" smtClean="0">
                <a:latin typeface="Century Gothic"/>
                <a:cs typeface="Century Gothic"/>
              </a:rPr>
              <a:t>	</a:t>
            </a:r>
          </a:p>
          <a:p>
            <a:pPr marL="0" indent="0">
              <a:buNone/>
            </a:pPr>
            <a:r>
              <a:rPr lang="en-US" sz="2800" dirty="0">
                <a:latin typeface="Century Gothic"/>
                <a:cs typeface="Century Gothic"/>
              </a:rPr>
              <a:t>	</a:t>
            </a:r>
            <a:r>
              <a:rPr lang="en-US" sz="2800" dirty="0" smtClean="0">
                <a:latin typeface="Century Gothic"/>
                <a:cs typeface="Century Gothic"/>
              </a:rPr>
              <a:t>	We can eat chicken or salad.</a:t>
            </a:r>
          </a:p>
        </p:txBody>
      </p:sp>
      <p:pic>
        <p:nvPicPr>
          <p:cNvPr id="7" name="Picture 6" descr="sal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023" y="5094513"/>
            <a:ext cx="1597622" cy="1638587"/>
          </a:xfrm>
          <a:prstGeom prst="rect">
            <a:avLst/>
          </a:prstGeom>
        </p:spPr>
      </p:pic>
      <p:pic>
        <p:nvPicPr>
          <p:cNvPr id="8" name="Picture 7" descr="chick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078" y="5246350"/>
            <a:ext cx="2335972" cy="1486750"/>
          </a:xfrm>
          <a:prstGeom prst="rect">
            <a:avLst/>
          </a:prstGeom>
        </p:spPr>
      </p:pic>
      <p:pic>
        <p:nvPicPr>
          <p:cNvPr id="9" name="Picture 8" descr="coffe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4104" y="2775345"/>
            <a:ext cx="2030853" cy="1761704"/>
          </a:xfrm>
          <a:prstGeom prst="rect">
            <a:avLst/>
          </a:prstGeom>
        </p:spPr>
      </p:pic>
      <p:pic>
        <p:nvPicPr>
          <p:cNvPr id="10" name="Picture 9" descr="te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4050" y="3041902"/>
            <a:ext cx="1916595" cy="1610208"/>
          </a:xfrm>
          <a:prstGeom prst="rect">
            <a:avLst/>
          </a:prstGeom>
        </p:spPr>
      </p:pic>
    </p:spTree>
    <p:extLst>
      <p:ext uri="{BB962C8B-B14F-4D97-AF65-F5344CB8AC3E}">
        <p14:creationId xmlns:p14="http://schemas.microsoft.com/office/powerpoint/2010/main" val="615862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96332" y="790224"/>
            <a:ext cx="8576634" cy="57432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9778" y="127000"/>
            <a:ext cx="8229600" cy="6632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entury Gothic"/>
                <a:cs typeface="Century Gothic"/>
              </a:rPr>
              <a:t>Practice “or”</a:t>
            </a:r>
            <a:endParaRPr lang="en-US" sz="4000" b="1" dirty="0">
              <a:latin typeface="Century Gothic"/>
              <a:cs typeface="Century Gothic"/>
            </a:endParaRPr>
          </a:p>
        </p:txBody>
      </p:sp>
      <p:sp>
        <p:nvSpPr>
          <p:cNvPr id="3" name="Rectangle 2"/>
          <p:cNvSpPr/>
          <p:nvPr/>
        </p:nvSpPr>
        <p:spPr>
          <a:xfrm>
            <a:off x="479779" y="985912"/>
            <a:ext cx="8393188" cy="5601533"/>
          </a:xfrm>
          <a:prstGeom prst="rect">
            <a:avLst/>
          </a:prstGeom>
        </p:spPr>
        <p:txBody>
          <a:bodyPr wrap="square">
            <a:spAutoFit/>
          </a:bodyPr>
          <a:lstStyle/>
          <a:p>
            <a:r>
              <a:rPr lang="de-DE" sz="2800" dirty="0">
                <a:latin typeface="Century Gothic"/>
                <a:cs typeface="Century Gothic"/>
              </a:rPr>
              <a:t>Add </a:t>
            </a:r>
            <a:r>
              <a:rPr lang="en-US" sz="2800" dirty="0" smtClean="0">
                <a:latin typeface="Century Gothic"/>
                <a:cs typeface="Century Gothic"/>
              </a:rPr>
              <a:t>“or” </a:t>
            </a:r>
            <a:r>
              <a:rPr lang="en-US" sz="2800" dirty="0">
                <a:latin typeface="Century Gothic"/>
                <a:cs typeface="Century Gothic"/>
              </a:rPr>
              <a:t>where it is missing in the following sentences</a:t>
            </a:r>
            <a:r>
              <a:rPr lang="en-US" sz="2800" dirty="0" smtClean="0">
                <a:latin typeface="Century Gothic"/>
                <a:cs typeface="Century Gothic"/>
              </a:rPr>
              <a:t>.</a:t>
            </a:r>
          </a:p>
          <a:p>
            <a:endParaRPr lang="de-DE" sz="2400" dirty="0">
              <a:latin typeface="Century Gothic"/>
              <a:cs typeface="Century Gothic"/>
            </a:endParaRPr>
          </a:p>
          <a:p>
            <a:pPr>
              <a:buFont typeface="+mj-lt"/>
              <a:buAutoNum type="arabicPeriod"/>
            </a:pPr>
            <a:r>
              <a:rPr lang="en-US" sz="2400" dirty="0" smtClean="0">
                <a:latin typeface="Century Gothic"/>
                <a:cs typeface="Century Gothic"/>
              </a:rPr>
              <a:t> </a:t>
            </a:r>
            <a:r>
              <a:rPr lang="en-US" sz="2400" dirty="0">
                <a:latin typeface="Century Gothic"/>
                <a:cs typeface="Century Gothic"/>
              </a:rPr>
              <a:t>I like </a:t>
            </a:r>
            <a:r>
              <a:rPr lang="en-US" sz="2400" dirty="0" smtClean="0">
                <a:latin typeface="Century Gothic"/>
                <a:cs typeface="Century Gothic"/>
              </a:rPr>
              <a:t>noodles pasta. </a:t>
            </a:r>
            <a:endParaRPr lang="en-US" sz="2400" dirty="0">
              <a:latin typeface="Century Gothic"/>
              <a:cs typeface="Century Gothic"/>
            </a:endParaRPr>
          </a:p>
          <a:p>
            <a:pPr>
              <a:buFont typeface="+mj-lt"/>
              <a:buAutoNum type="arabicPeriod"/>
            </a:pPr>
            <a:endParaRPr lang="en-US" sz="2400" dirty="0" smtClean="0">
              <a:latin typeface="Century Gothic"/>
              <a:cs typeface="Century Gothic"/>
            </a:endParaRPr>
          </a:p>
          <a:p>
            <a:endParaRPr lang="en-US" sz="2400" dirty="0">
              <a:latin typeface="Century Gothic"/>
              <a:cs typeface="Century Gothic"/>
            </a:endParaRPr>
          </a:p>
          <a:p>
            <a:pPr>
              <a:buFont typeface="+mj-lt"/>
              <a:buAutoNum type="arabicPeriod"/>
            </a:pPr>
            <a:r>
              <a:rPr lang="en-US" sz="2400" dirty="0" smtClean="0">
                <a:latin typeface="Century Gothic"/>
                <a:cs typeface="Century Gothic"/>
              </a:rPr>
              <a:t> </a:t>
            </a:r>
            <a:r>
              <a:rPr lang="en-US" sz="2400" dirty="0">
                <a:latin typeface="Century Gothic"/>
                <a:cs typeface="Century Gothic"/>
              </a:rPr>
              <a:t>Would you like a small, medium, </a:t>
            </a:r>
            <a:r>
              <a:rPr lang="en-US" sz="2400" dirty="0" smtClean="0">
                <a:latin typeface="Century Gothic"/>
                <a:cs typeface="Century Gothic"/>
              </a:rPr>
              <a:t>large?</a:t>
            </a:r>
          </a:p>
          <a:p>
            <a:pPr>
              <a:buFont typeface="+mj-lt"/>
              <a:buAutoNum type="arabicPeriod"/>
            </a:pPr>
            <a:endParaRPr lang="en-US" sz="2400" dirty="0">
              <a:latin typeface="Century Gothic"/>
              <a:cs typeface="Century Gothic"/>
            </a:endParaRPr>
          </a:p>
          <a:p>
            <a:pPr>
              <a:buFont typeface="+mj-lt"/>
              <a:buAutoNum type="arabicPeriod"/>
            </a:pPr>
            <a:endParaRPr lang="en-US" sz="2400" dirty="0">
              <a:latin typeface="Century Gothic"/>
              <a:cs typeface="Century Gothic"/>
            </a:endParaRPr>
          </a:p>
          <a:p>
            <a:pPr>
              <a:buFont typeface="+mj-lt"/>
              <a:buAutoNum type="arabicPeriod"/>
            </a:pPr>
            <a:r>
              <a:rPr lang="en-US" sz="2400" dirty="0" smtClean="0">
                <a:latin typeface="Century Gothic"/>
                <a:cs typeface="Century Gothic"/>
              </a:rPr>
              <a:t> </a:t>
            </a:r>
            <a:r>
              <a:rPr lang="en-US" sz="2400" dirty="0">
                <a:latin typeface="Century Gothic"/>
                <a:cs typeface="Century Gothic"/>
              </a:rPr>
              <a:t>Would you like sugar </a:t>
            </a:r>
            <a:r>
              <a:rPr lang="en-US" sz="2400" dirty="0" smtClean="0">
                <a:latin typeface="Century Gothic"/>
                <a:cs typeface="Century Gothic"/>
              </a:rPr>
              <a:t>milk in </a:t>
            </a:r>
            <a:r>
              <a:rPr lang="en-US" sz="2400" dirty="0">
                <a:latin typeface="Century Gothic"/>
                <a:cs typeface="Century Gothic"/>
              </a:rPr>
              <a:t>your coffee</a:t>
            </a:r>
            <a:r>
              <a:rPr lang="en-US" sz="2400" dirty="0" smtClean="0">
                <a:latin typeface="Century Gothic"/>
                <a:cs typeface="Century Gothic"/>
              </a:rPr>
              <a:t>?</a:t>
            </a:r>
          </a:p>
          <a:p>
            <a:pPr>
              <a:buFont typeface="+mj-lt"/>
              <a:buAutoNum type="arabicPeriod"/>
            </a:pPr>
            <a:endParaRPr lang="en-US" sz="2400" dirty="0">
              <a:latin typeface="Century Gothic"/>
              <a:cs typeface="Century Gothic"/>
            </a:endParaRPr>
          </a:p>
          <a:p>
            <a:pPr>
              <a:buFont typeface="+mj-lt"/>
              <a:buAutoNum type="arabicPeriod"/>
            </a:pPr>
            <a:endParaRPr lang="en-US" sz="2400" dirty="0">
              <a:latin typeface="Century Gothic"/>
              <a:cs typeface="Century Gothic"/>
            </a:endParaRPr>
          </a:p>
          <a:p>
            <a:pPr>
              <a:buFont typeface="+mj-lt"/>
              <a:buAutoNum type="arabicPeriod"/>
            </a:pPr>
            <a:r>
              <a:rPr lang="en-US" sz="2400" dirty="0" smtClean="0">
                <a:latin typeface="Century Gothic"/>
                <a:cs typeface="Century Gothic"/>
              </a:rPr>
              <a:t> </a:t>
            </a:r>
            <a:r>
              <a:rPr lang="en-US" sz="2400" dirty="0">
                <a:latin typeface="Century Gothic"/>
                <a:cs typeface="Century Gothic"/>
              </a:rPr>
              <a:t>Did you try the </a:t>
            </a:r>
            <a:r>
              <a:rPr lang="en-US" sz="2400" dirty="0" smtClean="0">
                <a:latin typeface="Century Gothic"/>
                <a:cs typeface="Century Gothic"/>
              </a:rPr>
              <a:t>orange juice the apple juice?</a:t>
            </a:r>
            <a:endParaRPr lang="en-US" sz="2400" dirty="0">
              <a:latin typeface="Century Gothic"/>
              <a:cs typeface="Century Gothic"/>
            </a:endParaRPr>
          </a:p>
          <a:p>
            <a:pPr>
              <a:buFont typeface="+mj-lt"/>
              <a:buAutoNum type="arabicPeriod"/>
            </a:pPr>
            <a:endParaRPr lang="de-DE" sz="2400" dirty="0">
              <a:latin typeface="Century Gothic"/>
              <a:cs typeface="Century Gothic"/>
            </a:endParaRPr>
          </a:p>
          <a:p>
            <a:endParaRPr lang="en-US" sz="1400" dirty="0">
              <a:latin typeface="Century Gothic"/>
              <a:cs typeface="Century Gothic"/>
            </a:endParaRPr>
          </a:p>
        </p:txBody>
      </p:sp>
      <p:pic>
        <p:nvPicPr>
          <p:cNvPr id="6" name="Picture 5" descr="ap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2259">
            <a:off x="7995612" y="5188903"/>
            <a:ext cx="1164066" cy="1465258"/>
          </a:xfrm>
          <a:prstGeom prst="rect">
            <a:avLst/>
          </a:prstGeom>
        </p:spPr>
      </p:pic>
      <p:pic>
        <p:nvPicPr>
          <p:cNvPr id="7" name="Picture 6" descr="oran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0663" y="1504932"/>
            <a:ext cx="2982676" cy="1683969"/>
          </a:xfrm>
          <a:prstGeom prst="rect">
            <a:avLst/>
          </a:prstGeom>
        </p:spPr>
      </p:pic>
    </p:spTree>
    <p:extLst>
      <p:ext uri="{BB962C8B-B14F-4D97-AF65-F5344CB8AC3E}">
        <p14:creationId xmlns:p14="http://schemas.microsoft.com/office/powerpoint/2010/main" val="2759477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60586" y="997256"/>
            <a:ext cx="8535338" cy="5541266"/>
          </a:xfrm>
          <a:prstGeom prst="rect">
            <a:avLst/>
          </a:prstGeom>
        </p:spPr>
      </p:pic>
      <p:sp>
        <p:nvSpPr>
          <p:cNvPr id="8"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Story Time</a:t>
            </a:r>
            <a:endParaRPr lang="en-US" b="1" dirty="0">
              <a:latin typeface="Century Gothic"/>
              <a:cs typeface="Century Gothic"/>
            </a:endParaRPr>
          </a:p>
        </p:txBody>
      </p:sp>
    </p:spTree>
    <p:extLst>
      <p:ext uri="{BB962C8B-B14F-4D97-AF65-F5344CB8AC3E}">
        <p14:creationId xmlns:p14="http://schemas.microsoft.com/office/powerpoint/2010/main" val="352547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06583"/>
            <a:ext cx="9144000" cy="5697047"/>
          </a:xfrm>
          <a:prstGeom prst="rect">
            <a:avLst/>
          </a:prstGeom>
        </p:spPr>
      </p:pic>
    </p:spTree>
    <p:extLst>
      <p:ext uri="{BB962C8B-B14F-4D97-AF65-F5344CB8AC3E}">
        <p14:creationId xmlns:p14="http://schemas.microsoft.com/office/powerpoint/2010/main" val="117739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0800000">
            <a:off x="0" y="831035"/>
            <a:ext cx="9144000" cy="5557776"/>
          </a:xfrm>
          <a:prstGeom prst="rect">
            <a:avLst/>
          </a:prstGeom>
        </p:spPr>
      </p:pic>
    </p:spTree>
    <p:extLst>
      <p:ext uri="{BB962C8B-B14F-4D97-AF65-F5344CB8AC3E}">
        <p14:creationId xmlns:p14="http://schemas.microsoft.com/office/powerpoint/2010/main" val="2934043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671" y="788807"/>
            <a:ext cx="9128329" cy="5539562"/>
          </a:xfrm>
          <a:prstGeom prst="rect">
            <a:avLst/>
          </a:prstGeom>
        </p:spPr>
      </p:pic>
    </p:spTree>
    <p:extLst>
      <p:ext uri="{BB962C8B-B14F-4D97-AF65-F5344CB8AC3E}">
        <p14:creationId xmlns:p14="http://schemas.microsoft.com/office/powerpoint/2010/main" val="888874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0800000">
            <a:off x="-1" y="795981"/>
            <a:ext cx="9144000" cy="5549072"/>
          </a:xfrm>
          <a:prstGeom prst="rect">
            <a:avLst/>
          </a:prstGeom>
        </p:spPr>
      </p:pic>
    </p:spTree>
    <p:extLst>
      <p:ext uri="{BB962C8B-B14F-4D97-AF65-F5344CB8AC3E}">
        <p14:creationId xmlns:p14="http://schemas.microsoft.com/office/powerpoint/2010/main" val="3731082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678" y="780303"/>
            <a:ext cx="9128322" cy="5539557"/>
          </a:xfrm>
          <a:prstGeom prst="rect">
            <a:avLst/>
          </a:prstGeom>
        </p:spPr>
      </p:pic>
    </p:spTree>
    <p:extLst>
      <p:ext uri="{BB962C8B-B14F-4D97-AF65-F5344CB8AC3E}">
        <p14:creationId xmlns:p14="http://schemas.microsoft.com/office/powerpoint/2010/main" val="3977886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0800000">
            <a:off x="-1" y="795985"/>
            <a:ext cx="9144000" cy="5549072"/>
          </a:xfrm>
          <a:prstGeom prst="rect">
            <a:avLst/>
          </a:prstGeom>
        </p:spPr>
      </p:pic>
    </p:spTree>
    <p:extLst>
      <p:ext uri="{BB962C8B-B14F-4D97-AF65-F5344CB8AC3E}">
        <p14:creationId xmlns:p14="http://schemas.microsoft.com/office/powerpoint/2010/main" val="3642917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8"/>
            <a:ext cx="4938889" cy="507347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we will learn today</a:t>
            </a:r>
            <a:endParaRPr lang="en-US" sz="5000" b="1" dirty="0">
              <a:latin typeface="Century Gothic"/>
              <a:cs typeface="Century Gothic"/>
            </a:endParaRPr>
          </a:p>
        </p:txBody>
      </p:sp>
      <p:sp>
        <p:nvSpPr>
          <p:cNvPr id="3" name="Content Placeholder 2"/>
          <p:cNvSpPr>
            <a:spLocks noGrp="1"/>
          </p:cNvSpPr>
          <p:nvPr>
            <p:ph idx="1"/>
          </p:nvPr>
        </p:nvSpPr>
        <p:spPr>
          <a:xfrm>
            <a:off x="457201" y="1693333"/>
            <a:ext cx="4693355" cy="4797778"/>
          </a:xfrm>
        </p:spPr>
        <p:txBody>
          <a:bodyPr>
            <a:normAutofit fontScale="92500"/>
          </a:bodyPr>
          <a:lstStyle/>
          <a:p>
            <a:r>
              <a:rPr lang="en-US" sz="4000" dirty="0">
                <a:latin typeface="Century Gothic"/>
                <a:cs typeface="Century Gothic"/>
              </a:rPr>
              <a:t>New </a:t>
            </a:r>
            <a:r>
              <a:rPr lang="en-US" sz="4000" dirty="0" smtClean="0">
                <a:latin typeface="Century Gothic"/>
                <a:cs typeface="Century Gothic"/>
              </a:rPr>
              <a:t>‘cl’ words</a:t>
            </a:r>
            <a:endParaRPr lang="en-US" sz="4000" dirty="0">
              <a:latin typeface="Century Gothic"/>
              <a:cs typeface="Century Gothic"/>
            </a:endParaRPr>
          </a:p>
          <a:p>
            <a:r>
              <a:rPr lang="en-US" sz="4000" dirty="0">
                <a:latin typeface="Century Gothic"/>
                <a:cs typeface="Century Gothic"/>
              </a:rPr>
              <a:t>Using the </a:t>
            </a:r>
            <a:r>
              <a:rPr lang="en-US" sz="4000" dirty="0" smtClean="0">
                <a:latin typeface="Century Gothic"/>
                <a:cs typeface="Century Gothic"/>
              </a:rPr>
              <a:t>‘cl’ </a:t>
            </a:r>
            <a:r>
              <a:rPr lang="en-US" sz="4000" dirty="0">
                <a:latin typeface="Century Gothic"/>
                <a:cs typeface="Century Gothic"/>
              </a:rPr>
              <a:t>sound </a:t>
            </a:r>
            <a:endParaRPr lang="en-US" sz="4000" dirty="0" smtClean="0">
              <a:latin typeface="Century Gothic"/>
              <a:cs typeface="Century Gothic"/>
            </a:endParaRPr>
          </a:p>
          <a:p>
            <a:r>
              <a:rPr lang="en-US" sz="4000" dirty="0" smtClean="0">
                <a:latin typeface="Century Gothic"/>
                <a:cs typeface="Century Gothic"/>
              </a:rPr>
              <a:t>Using “or”, capitalization and punctuation</a:t>
            </a:r>
          </a:p>
          <a:p>
            <a:r>
              <a:rPr lang="en-US" sz="4000" dirty="0" smtClean="0">
                <a:latin typeface="Century Gothic"/>
                <a:cs typeface="Century Gothic"/>
              </a:rPr>
              <a:t>Reading practice</a:t>
            </a:r>
          </a:p>
          <a:p>
            <a:endParaRPr lang="en-US" sz="4000" dirty="0">
              <a:latin typeface="Century Gothic"/>
              <a:cs typeface="Century Gothic"/>
            </a:endParaRPr>
          </a:p>
        </p:txBody>
      </p:sp>
      <p:pic>
        <p:nvPicPr>
          <p:cNvPr id="6" name="Picture 5" descr="boo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3" y="1693333"/>
            <a:ext cx="3781779" cy="4557889"/>
          </a:xfrm>
          <a:prstGeom prst="rect">
            <a:avLst/>
          </a:prstGeom>
        </p:spPr>
      </p:pic>
    </p:spTree>
    <p:extLst>
      <p:ext uri="{BB962C8B-B14F-4D97-AF65-F5344CB8AC3E}">
        <p14:creationId xmlns:p14="http://schemas.microsoft.com/office/powerpoint/2010/main" val="343429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95985"/>
            <a:ext cx="9144000" cy="5548290"/>
          </a:xfrm>
          <a:prstGeom prst="rect">
            <a:avLst/>
          </a:prstGeom>
        </p:spPr>
      </p:pic>
    </p:spTree>
    <p:extLst>
      <p:ext uri="{BB962C8B-B14F-4D97-AF65-F5344CB8AC3E}">
        <p14:creationId xmlns:p14="http://schemas.microsoft.com/office/powerpoint/2010/main" val="3394288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0800000">
            <a:off x="0" y="783995"/>
            <a:ext cx="9183128" cy="5472288"/>
          </a:xfrm>
          <a:prstGeom prst="rect">
            <a:avLst/>
          </a:prstGeom>
        </p:spPr>
      </p:pic>
    </p:spTree>
    <p:extLst>
      <p:ext uri="{BB962C8B-B14F-4D97-AF65-F5344CB8AC3E}">
        <p14:creationId xmlns:p14="http://schemas.microsoft.com/office/powerpoint/2010/main" val="3048016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4751"/>
            <a:ext cx="8229600" cy="1143000"/>
          </a:xfrm>
        </p:spPr>
        <p:txBody>
          <a:bodyPr/>
          <a:lstStyle/>
          <a:p>
            <a:r>
              <a:rPr lang="en-US" b="1" dirty="0" smtClean="0">
                <a:latin typeface="Century Gothic"/>
                <a:cs typeface="Century Gothic"/>
              </a:rPr>
              <a:t>About the story</a:t>
            </a:r>
            <a:endParaRPr lang="en-US" dirty="0"/>
          </a:p>
        </p:txBody>
      </p:sp>
      <p:sp>
        <p:nvSpPr>
          <p:cNvPr id="4" name="Rounded Rectangle 3"/>
          <p:cNvSpPr/>
          <p:nvPr/>
        </p:nvSpPr>
        <p:spPr>
          <a:xfrm>
            <a:off x="381003" y="1036630"/>
            <a:ext cx="8438444" cy="412102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Font typeface="+mj-lt"/>
              <a:buAutoNum type="arabicPeriod"/>
            </a:pPr>
            <a:r>
              <a:rPr lang="en-US" sz="3200" dirty="0" smtClean="0">
                <a:solidFill>
                  <a:schemeClr val="tx1"/>
                </a:solidFill>
                <a:latin typeface="Century Gothic"/>
                <a:cs typeface="Century Gothic"/>
              </a:rPr>
              <a:t>What did he have to do to make the plants grow?</a:t>
            </a:r>
          </a:p>
          <a:p>
            <a:pPr marL="742950" indent="-742950">
              <a:buFont typeface="+mj-lt"/>
              <a:buAutoNum type="arabicPeriod"/>
            </a:pPr>
            <a:r>
              <a:rPr lang="en-US" sz="3200" dirty="0" smtClean="0">
                <a:solidFill>
                  <a:schemeClr val="tx1"/>
                </a:solidFill>
                <a:latin typeface="Century Gothic"/>
                <a:cs typeface="Century Gothic"/>
              </a:rPr>
              <a:t>What kind of vegetables was he growing?</a:t>
            </a:r>
          </a:p>
          <a:p>
            <a:pPr marL="742950" indent="-742950">
              <a:buFont typeface="+mj-lt"/>
              <a:buAutoNum type="arabicPeriod"/>
            </a:pPr>
            <a:r>
              <a:rPr lang="en-US" sz="3200" dirty="0" smtClean="0">
                <a:solidFill>
                  <a:schemeClr val="tx1"/>
                </a:solidFill>
                <a:latin typeface="Century Gothic"/>
                <a:cs typeface="Century Gothic"/>
              </a:rPr>
              <a:t>What is he going to do with all his vegetables?</a:t>
            </a:r>
          </a:p>
        </p:txBody>
      </p:sp>
      <p:pic>
        <p:nvPicPr>
          <p:cNvPr id="3" name="Picture 2" descr="toma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00000">
            <a:off x="6954316" y="4751338"/>
            <a:ext cx="1940664" cy="2001831"/>
          </a:xfrm>
          <a:prstGeom prst="rect">
            <a:avLst/>
          </a:prstGeom>
        </p:spPr>
      </p:pic>
      <p:pic>
        <p:nvPicPr>
          <p:cNvPr id="5" name="Picture 4" descr="yellowpepp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56" y="4489555"/>
            <a:ext cx="2026336" cy="2368445"/>
          </a:xfrm>
          <a:prstGeom prst="rect">
            <a:avLst/>
          </a:prstGeom>
        </p:spPr>
      </p:pic>
      <p:pic>
        <p:nvPicPr>
          <p:cNvPr id="6" name="Picture 5" descr="carr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30458">
            <a:off x="2043754" y="4299541"/>
            <a:ext cx="4737343" cy="2368672"/>
          </a:xfrm>
          <a:prstGeom prst="rect">
            <a:avLst/>
          </a:prstGeom>
        </p:spPr>
      </p:pic>
    </p:spTree>
    <p:extLst>
      <p:ext uri="{BB962C8B-B14F-4D97-AF65-F5344CB8AC3E}">
        <p14:creationId xmlns:p14="http://schemas.microsoft.com/office/powerpoint/2010/main" val="1518016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How many?</a:t>
            </a:r>
            <a:endParaRPr lang="en-US" sz="3800" b="1" dirty="0">
              <a:latin typeface="Century Gothic"/>
              <a:cs typeface="Century Gothic"/>
            </a:endParaRPr>
          </a:p>
        </p:txBody>
      </p:sp>
      <p:pic>
        <p:nvPicPr>
          <p:cNvPr id="2" name="Picture 1" descr="how man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754099"/>
            <a:ext cx="9153921" cy="6103900"/>
          </a:xfrm>
          <a:prstGeom prst="rect">
            <a:avLst/>
          </a:prstGeom>
        </p:spPr>
      </p:pic>
    </p:spTree>
    <p:extLst>
      <p:ext uri="{BB962C8B-B14F-4D97-AF65-F5344CB8AC3E}">
        <p14:creationId xmlns:p14="http://schemas.microsoft.com/office/powerpoint/2010/main" val="3845339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4751"/>
            <a:ext cx="8229600" cy="1143000"/>
          </a:xfrm>
        </p:spPr>
        <p:txBody>
          <a:bodyPr/>
          <a:lstStyle/>
          <a:p>
            <a:r>
              <a:rPr lang="en-US" b="1" dirty="0" smtClean="0">
                <a:latin typeface="Century Gothic"/>
                <a:cs typeface="Century Gothic"/>
              </a:rPr>
              <a:t>What did I learn today?</a:t>
            </a:r>
            <a:endParaRPr lang="en-US" dirty="0"/>
          </a:p>
        </p:txBody>
      </p:sp>
      <p:sp>
        <p:nvSpPr>
          <p:cNvPr id="4" name="Rounded Rectangle 3"/>
          <p:cNvSpPr/>
          <p:nvPr/>
        </p:nvSpPr>
        <p:spPr>
          <a:xfrm>
            <a:off x="381003" y="1324508"/>
            <a:ext cx="8438444" cy="397426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Font typeface="Arial"/>
              <a:buChar char="•"/>
            </a:pPr>
            <a:r>
              <a:rPr lang="en-US" sz="3600" dirty="0" smtClean="0">
                <a:solidFill>
                  <a:schemeClr val="tx1"/>
                </a:solidFill>
                <a:latin typeface="Century Gothic"/>
                <a:cs typeface="Century Gothic"/>
              </a:rPr>
              <a:t>How to use “cl”</a:t>
            </a:r>
          </a:p>
          <a:p>
            <a:pPr marL="742950" indent="-742950">
              <a:buFont typeface="Arial"/>
              <a:buChar char="•"/>
            </a:pPr>
            <a:r>
              <a:rPr lang="en-US" sz="3600" dirty="0" smtClean="0">
                <a:solidFill>
                  <a:schemeClr val="tx1"/>
                </a:solidFill>
                <a:latin typeface="Century Gothic"/>
                <a:cs typeface="Century Gothic"/>
              </a:rPr>
              <a:t>How to use “or”, capital letters, and punctuation </a:t>
            </a:r>
          </a:p>
          <a:p>
            <a:pPr marL="742950" indent="-742950">
              <a:buFont typeface="Arial"/>
              <a:buChar char="•"/>
            </a:pPr>
            <a:r>
              <a:rPr lang="en-US" sz="3600" dirty="0" smtClean="0">
                <a:solidFill>
                  <a:schemeClr val="tx1"/>
                </a:solidFill>
                <a:latin typeface="Century Gothic"/>
                <a:cs typeface="Century Gothic"/>
              </a:rPr>
              <a:t>New “cl” words</a:t>
            </a:r>
          </a:p>
          <a:p>
            <a:pPr marL="742950" indent="-742950">
              <a:buFont typeface="Arial"/>
              <a:buChar char="•"/>
            </a:pPr>
            <a:r>
              <a:rPr lang="en-US" sz="3600" dirty="0" smtClean="0">
                <a:solidFill>
                  <a:schemeClr val="tx1"/>
                </a:solidFill>
                <a:latin typeface="Century Gothic"/>
                <a:cs typeface="Century Gothic"/>
              </a:rPr>
              <a:t>Reading </a:t>
            </a:r>
          </a:p>
        </p:txBody>
      </p:sp>
      <p:pic>
        <p:nvPicPr>
          <p:cNvPr id="8" name="Picture 7" descr="foodcolle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88" y="5298777"/>
            <a:ext cx="8857181" cy="1135888"/>
          </a:xfrm>
          <a:prstGeom prst="rect">
            <a:avLst/>
          </a:prstGeom>
        </p:spPr>
      </p:pic>
    </p:spTree>
    <p:extLst>
      <p:ext uri="{BB962C8B-B14F-4D97-AF65-F5344CB8AC3E}">
        <p14:creationId xmlns:p14="http://schemas.microsoft.com/office/powerpoint/2010/main" val="444344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34751"/>
            <a:ext cx="8856133" cy="1143000"/>
          </a:xfrm>
        </p:spPr>
        <p:txBody>
          <a:bodyPr>
            <a:noAutofit/>
          </a:bodyPr>
          <a:lstStyle/>
          <a:p>
            <a:r>
              <a:rPr lang="en-US" sz="4800" b="1" dirty="0" smtClean="0">
                <a:latin typeface="Century Gothic"/>
                <a:cs typeface="Century Gothic"/>
              </a:rPr>
              <a:t>Homework</a:t>
            </a:r>
            <a:endParaRPr lang="en-US" sz="4800" b="1" dirty="0">
              <a:latin typeface="Century Gothic"/>
              <a:cs typeface="Century Gothic"/>
            </a:endParaRPr>
          </a:p>
        </p:txBody>
      </p:sp>
      <p:pic>
        <p:nvPicPr>
          <p:cNvPr id="4" name="Picture 3" descr="Homework CL Fill in the Blank Worksh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431" y="1177751"/>
            <a:ext cx="4466035" cy="5580743"/>
          </a:xfrm>
          <a:prstGeom prst="rect">
            <a:avLst/>
          </a:prstGeom>
        </p:spPr>
      </p:pic>
      <p:sp>
        <p:nvSpPr>
          <p:cNvPr id="5" name="Rounded Rectangle 4"/>
          <p:cNvSpPr/>
          <p:nvPr/>
        </p:nvSpPr>
        <p:spPr>
          <a:xfrm>
            <a:off x="381003" y="1662069"/>
            <a:ext cx="3883323" cy="453194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solidFill>
                  <a:schemeClr val="tx1"/>
                </a:solidFill>
                <a:latin typeface="Century Gothic"/>
                <a:cs typeface="Century Gothic"/>
              </a:rPr>
              <a:t>Download the “CL Fill in the Blank </a:t>
            </a:r>
            <a:r>
              <a:rPr lang="en-US" sz="3600" dirty="0" err="1">
                <a:solidFill>
                  <a:schemeClr val="tx1"/>
                </a:solidFill>
                <a:latin typeface="Century Gothic"/>
                <a:cs typeface="Century Gothic"/>
              </a:rPr>
              <a:t>Worksheet.pdf</a:t>
            </a:r>
            <a:r>
              <a:rPr lang="en-US" sz="3600" dirty="0">
                <a:solidFill>
                  <a:schemeClr val="tx1"/>
                </a:solidFill>
                <a:latin typeface="Century Gothic"/>
                <a:cs typeface="Century Gothic"/>
              </a:rPr>
              <a:t>” and complete it. </a:t>
            </a:r>
          </a:p>
        </p:txBody>
      </p:sp>
    </p:spTree>
    <p:extLst>
      <p:ext uri="{BB962C8B-B14F-4D97-AF65-F5344CB8AC3E}">
        <p14:creationId xmlns:p14="http://schemas.microsoft.com/office/powerpoint/2010/main" val="3366492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omework Word Search Answ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692" y="602820"/>
            <a:ext cx="4818451" cy="6235642"/>
          </a:xfrm>
          <a:prstGeom prst="rect">
            <a:avLst/>
          </a:prstGeom>
        </p:spPr>
      </p:pic>
      <p:sp>
        <p:nvSpPr>
          <p:cNvPr id="2" name="Title 1"/>
          <p:cNvSpPr>
            <a:spLocks noGrp="1"/>
          </p:cNvSpPr>
          <p:nvPr>
            <p:ph type="title"/>
          </p:nvPr>
        </p:nvSpPr>
        <p:spPr>
          <a:xfrm>
            <a:off x="457201" y="-245956"/>
            <a:ext cx="8229600" cy="1143000"/>
          </a:xfrm>
        </p:spPr>
        <p:txBody>
          <a:bodyPr>
            <a:noAutofit/>
          </a:bodyPr>
          <a:lstStyle/>
          <a:p>
            <a:r>
              <a:rPr lang="en-US" b="1" dirty="0">
                <a:latin typeface="Century Gothic"/>
                <a:cs typeface="Century Gothic"/>
              </a:rPr>
              <a:t>Let’s take up the homework</a:t>
            </a:r>
          </a:p>
        </p:txBody>
      </p:sp>
    </p:spTree>
    <p:extLst>
      <p:ext uri="{BB962C8B-B14F-4D97-AF65-F5344CB8AC3E}">
        <p14:creationId xmlns:p14="http://schemas.microsoft.com/office/powerpoint/2010/main" val="3054244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523" y="-136196"/>
            <a:ext cx="8229600" cy="1143000"/>
          </a:xfrm>
        </p:spPr>
        <p:txBody>
          <a:bodyPr>
            <a:noAutofit/>
          </a:bodyPr>
          <a:lstStyle/>
          <a:p>
            <a:r>
              <a:rPr lang="en-US" b="1" dirty="0" smtClean="0">
                <a:latin typeface="Century Gothic"/>
                <a:cs typeface="Century Gothic"/>
              </a:rPr>
              <a:t>Roll of </a:t>
            </a:r>
            <a:r>
              <a:rPr lang="en-US" b="1" dirty="0">
                <a:latin typeface="Century Gothic"/>
                <a:cs typeface="Century Gothic"/>
              </a:rPr>
              <a:t>the dice</a:t>
            </a:r>
            <a:br>
              <a:rPr lang="en-US" b="1" dirty="0">
                <a:latin typeface="Century Gothic"/>
                <a:cs typeface="Century Gothic"/>
              </a:rPr>
            </a:br>
            <a:r>
              <a:rPr lang="en-US" sz="2000" b="1" dirty="0">
                <a:latin typeface="Century Gothic"/>
                <a:cs typeface="Century Gothic"/>
                <a:hlinkClick r:id="rId3" action="ppaction://hlinkfile"/>
              </a:rPr>
              <a:t>http://</a:t>
            </a:r>
            <a:r>
              <a:rPr lang="en-US" sz="2000" b="1" dirty="0" err="1">
                <a:latin typeface="Century Gothic"/>
                <a:cs typeface="Century Gothic"/>
                <a:hlinkClick r:id="rId3" action="ppaction://hlinkfile"/>
              </a:rPr>
              <a:t>dice.virtuworld.net</a:t>
            </a:r>
            <a:r>
              <a:rPr lang="en-US" sz="2000" b="1" dirty="0">
                <a:latin typeface="Century Gothic"/>
                <a:cs typeface="Century Gothic"/>
                <a:hlinkClick r:id="rId3" action="ppaction://hlinkfile"/>
              </a:rPr>
              <a:t>/</a:t>
            </a:r>
            <a:endParaRPr lang="en-US" sz="2000" b="1" dirty="0">
              <a:latin typeface="Century Gothic"/>
              <a:cs typeface="Century Gothic"/>
            </a:endParaRPr>
          </a:p>
        </p:txBody>
      </p:sp>
      <p:pic>
        <p:nvPicPr>
          <p:cNvPr id="4" name="Picture 3" descr="roll of the dice.jpg"/>
          <p:cNvPicPr>
            <a:picLocks noChangeAspect="1"/>
          </p:cNvPicPr>
          <p:nvPr/>
        </p:nvPicPr>
        <p:blipFill rotWithShape="1">
          <a:blip r:embed="rId4">
            <a:extLst>
              <a:ext uri="{28A0092B-C50C-407E-A947-70E740481C1C}">
                <a14:useLocalDpi xmlns:a14="http://schemas.microsoft.com/office/drawing/2010/main" val="0"/>
              </a:ext>
            </a:extLst>
          </a:blip>
          <a:srcRect b="2949"/>
          <a:stretch/>
        </p:blipFill>
        <p:spPr>
          <a:xfrm>
            <a:off x="718626" y="966604"/>
            <a:ext cx="7827076" cy="5869837"/>
          </a:xfrm>
          <a:prstGeom prst="rect">
            <a:avLst/>
          </a:prstGeom>
        </p:spPr>
      </p:pic>
    </p:spTree>
    <p:extLst>
      <p:ext uri="{BB962C8B-B14F-4D97-AF65-F5344CB8AC3E}">
        <p14:creationId xmlns:p14="http://schemas.microsoft.com/office/powerpoint/2010/main" val="2206391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36196"/>
            <a:ext cx="8229600" cy="1143000"/>
          </a:xfrm>
        </p:spPr>
        <p:txBody>
          <a:bodyPr>
            <a:noAutofit/>
          </a:bodyPr>
          <a:lstStyle/>
          <a:p>
            <a:r>
              <a:rPr lang="en-US" sz="5400" b="1" dirty="0" smtClean="0">
                <a:latin typeface="Century Gothic"/>
                <a:cs typeface="Century Gothic"/>
              </a:rPr>
              <a:t>The CL Sound</a:t>
            </a:r>
            <a:endParaRPr lang="en-US" sz="5400" b="1" dirty="0">
              <a:latin typeface="Century Gothic"/>
              <a:cs typeface="Century Gothic"/>
            </a:endParaRPr>
          </a:p>
        </p:txBody>
      </p:sp>
      <p:grpSp>
        <p:nvGrpSpPr>
          <p:cNvPr id="7" name="Group 6"/>
          <p:cNvGrpSpPr/>
          <p:nvPr/>
        </p:nvGrpSpPr>
        <p:grpSpPr>
          <a:xfrm>
            <a:off x="674138" y="1147922"/>
            <a:ext cx="8012663" cy="5438649"/>
            <a:chOff x="361959" y="1147922"/>
            <a:chExt cx="7133341" cy="4841803"/>
          </a:xfrm>
        </p:grpSpPr>
        <p:pic>
          <p:nvPicPr>
            <p:cNvPr id="3" name="Picture 2" descr="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9" y="1147922"/>
              <a:ext cx="4841803" cy="4841803"/>
            </a:xfrm>
            <a:prstGeom prst="rect">
              <a:avLst/>
            </a:prstGeom>
          </p:spPr>
        </p:pic>
        <p:pic>
          <p:nvPicPr>
            <p:cNvPr id="4" name="Picture 3" descr="L.jpg"/>
            <p:cNvPicPr>
              <a:picLocks noChangeAspect="1"/>
            </p:cNvPicPr>
            <p:nvPr/>
          </p:nvPicPr>
          <p:blipFill rotWithShape="1">
            <a:blip r:embed="rId4">
              <a:extLst>
                <a:ext uri="{28A0092B-C50C-407E-A947-70E740481C1C}">
                  <a14:useLocalDpi xmlns:a14="http://schemas.microsoft.com/office/drawing/2010/main" val="0"/>
                </a:ext>
              </a:extLst>
            </a:blip>
            <a:srcRect l="19138" r="16025"/>
            <a:stretch/>
          </p:blipFill>
          <p:spPr>
            <a:xfrm>
              <a:off x="4355991" y="1147922"/>
              <a:ext cx="3139309" cy="4841803"/>
            </a:xfrm>
            <a:prstGeom prst="rect">
              <a:avLst/>
            </a:prstGeom>
          </p:spPr>
        </p:pic>
      </p:grpSp>
    </p:spTree>
    <p:extLst>
      <p:ext uri="{BB962C8B-B14F-4D97-AF65-F5344CB8AC3E}">
        <p14:creationId xmlns:p14="http://schemas.microsoft.com/office/powerpoint/2010/main" val="360967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4"/>
            <a:ext cx="8229600" cy="1143000"/>
          </a:xfrm>
        </p:spPr>
        <p:txBody>
          <a:bodyPr>
            <a:normAutofit/>
          </a:bodyPr>
          <a:lstStyle/>
          <a:p>
            <a:r>
              <a:rPr lang="en-US" sz="4800" b="1" dirty="0" smtClean="0">
                <a:latin typeface="Century Gothic"/>
                <a:cs typeface="Century Gothic"/>
              </a:rPr>
              <a:t>The CL Sound</a:t>
            </a:r>
            <a:endParaRPr lang="en-US" sz="4800" b="1" dirty="0">
              <a:latin typeface="Century Gothic"/>
              <a:cs typeface="Century Gothic"/>
            </a:endParaRPr>
          </a:p>
        </p:txBody>
      </p:sp>
      <p:pic>
        <p:nvPicPr>
          <p:cNvPr id="3" name="Picture 2" descr="phonics CL page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35352"/>
            <a:ext cx="8400143" cy="6022648"/>
          </a:xfrm>
          <a:prstGeom prst="rect">
            <a:avLst/>
          </a:prstGeom>
        </p:spPr>
      </p:pic>
    </p:spTree>
    <p:extLst>
      <p:ext uri="{BB962C8B-B14F-4D97-AF65-F5344CB8AC3E}">
        <p14:creationId xmlns:p14="http://schemas.microsoft.com/office/powerpoint/2010/main" val="2544023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4"/>
            <a:ext cx="8229600" cy="1143000"/>
          </a:xfrm>
        </p:spPr>
        <p:txBody>
          <a:bodyPr>
            <a:normAutofit/>
          </a:bodyPr>
          <a:lstStyle/>
          <a:p>
            <a:r>
              <a:rPr lang="en-US" sz="4800" b="1" dirty="0" smtClean="0">
                <a:latin typeface="Century Gothic"/>
                <a:cs typeface="Century Gothic"/>
              </a:rPr>
              <a:t>The CL Sound</a:t>
            </a:r>
            <a:endParaRPr lang="en-US" sz="4800" b="1" dirty="0">
              <a:latin typeface="Century Gothic"/>
              <a:cs typeface="Century Gothic"/>
            </a:endParaRPr>
          </a:p>
        </p:txBody>
      </p:sp>
      <p:pic>
        <p:nvPicPr>
          <p:cNvPr id="4" name="Picture 3" descr="phonics CL p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14" y="796329"/>
            <a:ext cx="8454571" cy="6061671"/>
          </a:xfrm>
          <a:prstGeom prst="rect">
            <a:avLst/>
          </a:prstGeom>
        </p:spPr>
      </p:pic>
    </p:spTree>
    <p:extLst>
      <p:ext uri="{BB962C8B-B14F-4D97-AF65-F5344CB8AC3E}">
        <p14:creationId xmlns:p14="http://schemas.microsoft.com/office/powerpoint/2010/main" val="2826413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4"/>
            <a:ext cx="8229600" cy="1143000"/>
          </a:xfrm>
        </p:spPr>
        <p:txBody>
          <a:bodyPr>
            <a:normAutofit fontScale="90000"/>
          </a:bodyPr>
          <a:lstStyle/>
          <a:p>
            <a:r>
              <a:rPr lang="en-US" sz="4800" b="1" dirty="0" smtClean="0">
                <a:latin typeface="Century Gothic"/>
                <a:cs typeface="Century Gothic"/>
              </a:rPr>
              <a:t>Match the picture to the word</a:t>
            </a:r>
            <a:endParaRPr lang="en-US" sz="4800" b="1" dirty="0">
              <a:latin typeface="Century Gothic"/>
              <a:cs typeface="Century Gothic"/>
            </a:endParaRPr>
          </a:p>
        </p:txBody>
      </p:sp>
      <p:pic>
        <p:nvPicPr>
          <p:cNvPr id="5" name="Picture 4" descr="matching picture to wo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754"/>
            <a:ext cx="9144000" cy="5978769"/>
          </a:xfrm>
          <a:prstGeom prst="rect">
            <a:avLst/>
          </a:prstGeom>
        </p:spPr>
      </p:pic>
    </p:spTree>
    <p:extLst>
      <p:ext uri="{BB962C8B-B14F-4D97-AF65-F5344CB8AC3E}">
        <p14:creationId xmlns:p14="http://schemas.microsoft.com/office/powerpoint/2010/main" val="4287923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2123" y="1425222"/>
            <a:ext cx="8294511" cy="413455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9778" y="310444"/>
            <a:ext cx="8229600" cy="6632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entury Gothic"/>
                <a:cs typeface="Century Gothic"/>
              </a:rPr>
              <a:t>Now you practice capitalization and punctuation</a:t>
            </a:r>
            <a:endParaRPr lang="en-US" sz="4000" b="1" dirty="0">
              <a:latin typeface="Century Gothic"/>
              <a:cs typeface="Century Gothic"/>
            </a:endParaRPr>
          </a:p>
        </p:txBody>
      </p:sp>
      <p:sp>
        <p:nvSpPr>
          <p:cNvPr id="6" name="Content Placeholder 2"/>
          <p:cNvSpPr txBox="1">
            <a:spLocks/>
          </p:cNvSpPr>
          <p:nvPr/>
        </p:nvSpPr>
        <p:spPr>
          <a:xfrm>
            <a:off x="479778" y="664207"/>
            <a:ext cx="9045223" cy="77036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marL="0" indent="0">
              <a:buNone/>
            </a:pPr>
            <a:endParaRPr lang="en-US" sz="2800" dirty="0"/>
          </a:p>
          <a:p>
            <a:pPr marL="514350" lvl="0" indent="-514350">
              <a:buFont typeface="+mj-lt"/>
              <a:buAutoNum type="arabicPeriod"/>
            </a:pPr>
            <a:r>
              <a:rPr lang="en-US" dirty="0" smtClean="0">
                <a:latin typeface="Century Gothic"/>
                <a:cs typeface="Century Gothic"/>
              </a:rPr>
              <a:t>Will </a:t>
            </a:r>
            <a:r>
              <a:rPr lang="en-US" dirty="0" err="1" smtClean="0">
                <a:latin typeface="Century Gothic"/>
                <a:cs typeface="Century Gothic"/>
              </a:rPr>
              <a:t>daniel</a:t>
            </a:r>
            <a:r>
              <a:rPr lang="en-US" dirty="0" smtClean="0">
                <a:latin typeface="Century Gothic"/>
                <a:cs typeface="Century Gothic"/>
              </a:rPr>
              <a:t> eat </a:t>
            </a:r>
            <a:r>
              <a:rPr lang="en-US" dirty="0">
                <a:latin typeface="Century Gothic"/>
                <a:cs typeface="Century Gothic"/>
              </a:rPr>
              <a:t>lunch with me</a:t>
            </a:r>
          </a:p>
          <a:p>
            <a:pPr marL="514350" lvl="0" indent="-514350">
              <a:buFont typeface="+mj-lt"/>
              <a:buAutoNum type="arabicPeriod"/>
            </a:pPr>
            <a:r>
              <a:rPr lang="en-US" dirty="0">
                <a:latin typeface="Century Gothic"/>
                <a:cs typeface="Century Gothic"/>
              </a:rPr>
              <a:t>Amy and </a:t>
            </a:r>
            <a:r>
              <a:rPr lang="en-US" dirty="0" err="1">
                <a:latin typeface="Century Gothic"/>
                <a:cs typeface="Century Gothic"/>
              </a:rPr>
              <a:t>i</a:t>
            </a:r>
            <a:r>
              <a:rPr lang="en-US" dirty="0">
                <a:latin typeface="Century Gothic"/>
                <a:cs typeface="Century Gothic"/>
              </a:rPr>
              <a:t> are going to the movies</a:t>
            </a:r>
          </a:p>
          <a:p>
            <a:pPr marL="514350" lvl="0" indent="-514350">
              <a:buFont typeface="+mj-lt"/>
              <a:buAutoNum type="arabicPeriod"/>
            </a:pPr>
            <a:r>
              <a:rPr lang="en-US" dirty="0">
                <a:latin typeface="Century Gothic"/>
                <a:cs typeface="Century Gothic"/>
              </a:rPr>
              <a:t>My dog’s name is comet </a:t>
            </a:r>
          </a:p>
          <a:p>
            <a:pPr marL="514350" lvl="0" indent="-514350">
              <a:buFont typeface="+mj-lt"/>
              <a:buAutoNum type="arabicPeriod"/>
            </a:pPr>
            <a:r>
              <a:rPr lang="en-US" dirty="0" err="1">
                <a:latin typeface="Century Gothic"/>
                <a:cs typeface="Century Gothic"/>
              </a:rPr>
              <a:t>samantha</a:t>
            </a:r>
            <a:r>
              <a:rPr lang="en-US" dirty="0">
                <a:latin typeface="Century Gothic"/>
                <a:cs typeface="Century Gothic"/>
              </a:rPr>
              <a:t> does gymnastics with jack</a:t>
            </a:r>
          </a:p>
          <a:p>
            <a:pPr marL="514350" lvl="0" indent="-514350">
              <a:buFont typeface="+mj-lt"/>
              <a:buAutoNum type="arabicPeriod"/>
            </a:pPr>
            <a:r>
              <a:rPr lang="en-US" dirty="0">
                <a:latin typeface="Century Gothic"/>
                <a:cs typeface="Century Gothic"/>
              </a:rPr>
              <a:t>We are going to </a:t>
            </a:r>
            <a:r>
              <a:rPr lang="en-US" dirty="0" err="1">
                <a:latin typeface="Century Gothic"/>
                <a:cs typeface="Century Gothic"/>
              </a:rPr>
              <a:t>hawaii</a:t>
            </a:r>
            <a:r>
              <a:rPr lang="en-US" dirty="0">
                <a:latin typeface="Century Gothic"/>
                <a:cs typeface="Century Gothic"/>
              </a:rPr>
              <a:t> for </a:t>
            </a:r>
            <a:r>
              <a:rPr lang="en-US" dirty="0" smtClean="0">
                <a:latin typeface="Century Gothic"/>
                <a:cs typeface="Century Gothic"/>
              </a:rPr>
              <a:t>vacation</a:t>
            </a:r>
          </a:p>
          <a:p>
            <a:pPr marL="514350" lvl="0" indent="-514350">
              <a:buFont typeface="+mj-lt"/>
              <a:buAutoNum type="arabicPeriod"/>
            </a:pPr>
            <a:r>
              <a:rPr lang="en-US" dirty="0" smtClean="0">
                <a:latin typeface="Century Gothic"/>
                <a:cs typeface="Century Gothic"/>
              </a:rPr>
              <a:t>Ouch My finger hurts</a:t>
            </a:r>
          </a:p>
          <a:p>
            <a:pPr marL="0" indent="0">
              <a:buNone/>
            </a:pPr>
            <a:endParaRPr lang="en-US" sz="2800" dirty="0">
              <a:latin typeface="Century Gothic"/>
              <a:cs typeface="Century Gothic"/>
            </a:endParaRPr>
          </a:p>
          <a:p>
            <a:pPr marL="457200" lvl="1" indent="0">
              <a:buNone/>
            </a:pPr>
            <a:r>
              <a:rPr lang="en-US" sz="2400" dirty="0">
                <a:latin typeface="Century Gothic"/>
                <a:cs typeface="Century Gothic"/>
              </a:rPr>
              <a:t>	</a:t>
            </a:r>
          </a:p>
          <a:p>
            <a:pPr marL="457200" lvl="1" indent="0">
              <a:buNone/>
            </a:pPr>
            <a:endParaRPr lang="en-US" sz="2400" dirty="0">
              <a:latin typeface="Century Gothic"/>
              <a:cs typeface="Century Gothic"/>
            </a:endParaRPr>
          </a:p>
          <a:p>
            <a:pPr marL="457200" lvl="1" indent="0">
              <a:buNone/>
            </a:pPr>
            <a:endParaRPr lang="en-US" sz="2400" dirty="0">
              <a:latin typeface="Century Gothic"/>
              <a:cs typeface="Century Gothic"/>
            </a:endParaRPr>
          </a:p>
          <a:p>
            <a:pPr marL="0" indent="0">
              <a:buNone/>
            </a:pPr>
            <a:endParaRPr lang="en-US" sz="2800" dirty="0" smtClean="0">
              <a:latin typeface="Century Gothic"/>
              <a:cs typeface="Century Gothic"/>
            </a:endParaRPr>
          </a:p>
          <a:p>
            <a:endParaRPr lang="en-US" sz="2800" dirty="0" smtClean="0">
              <a:latin typeface="Century Gothic"/>
              <a:cs typeface="Century Gothic"/>
            </a:endParaRPr>
          </a:p>
          <a:p>
            <a:pPr marL="0" indent="0">
              <a:buNone/>
            </a:pPr>
            <a:endParaRPr lang="en-US" sz="2800" dirty="0" smtClean="0">
              <a:latin typeface="Century Gothic"/>
              <a:cs typeface="Century Gothic"/>
            </a:endParaRPr>
          </a:p>
        </p:txBody>
      </p:sp>
      <p:pic>
        <p:nvPicPr>
          <p:cNvPr id="2" name="Picture 1" descr="notep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138" y="4388556"/>
            <a:ext cx="2318534" cy="2469444"/>
          </a:xfrm>
          <a:prstGeom prst="rect">
            <a:avLst/>
          </a:prstGeom>
        </p:spPr>
      </p:pic>
    </p:spTree>
    <p:extLst>
      <p:ext uri="{BB962C8B-B14F-4D97-AF65-F5344CB8AC3E}">
        <p14:creationId xmlns:p14="http://schemas.microsoft.com/office/powerpoint/2010/main" val="2106596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1403</TotalTime>
  <Words>1097</Words>
  <Application>Microsoft Macintosh PowerPoint</Application>
  <PresentationFormat>On-screen Show (4:3)</PresentationFormat>
  <Paragraphs>115</Paragraphs>
  <Slides>25</Slides>
  <Notes>23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 Lesson 3 FOOD  </vt:lpstr>
      <vt:lpstr>What we will learn today</vt:lpstr>
      <vt:lpstr>Let’s take up the homework</vt:lpstr>
      <vt:lpstr>Roll of the dice http://dice.virtuworld.net/</vt:lpstr>
      <vt:lpstr>The CL Sound</vt:lpstr>
      <vt:lpstr>The CL Sound</vt:lpstr>
      <vt:lpstr>The CL Sound</vt:lpstr>
      <vt:lpstr>Match the picture to the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the story</vt:lpstr>
      <vt:lpstr>PowerPoint Presentation</vt:lpstr>
      <vt:lpstr>What did I learn today?</vt:lpstr>
      <vt:lpstr>Homework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dc:title>
  <dc:creator>Asia Dietrich</dc:creator>
  <cp:lastModifiedBy>Asia Dietrich</cp:lastModifiedBy>
  <cp:revision>140</cp:revision>
  <dcterms:created xsi:type="dcterms:W3CDTF">2016-07-01T14:02:12Z</dcterms:created>
  <dcterms:modified xsi:type="dcterms:W3CDTF">2016-07-11T16:55:30Z</dcterms:modified>
</cp:coreProperties>
</file>