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1" r:id="rId3"/>
    <p:sldId id="257" r:id="rId4"/>
    <p:sldId id="261" r:id="rId5"/>
    <p:sldId id="282" r:id="rId6"/>
    <p:sldId id="277" r:id="rId7"/>
    <p:sldId id="278" r:id="rId8"/>
    <p:sldId id="279" r:id="rId9"/>
    <p:sldId id="264" r:id="rId10"/>
    <p:sldId id="258" r:id="rId11"/>
    <p:sldId id="265" r:id="rId12"/>
    <p:sldId id="266" r:id="rId13"/>
    <p:sldId id="267" r:id="rId14"/>
    <p:sldId id="284" r:id="rId15"/>
    <p:sldId id="268" r:id="rId16"/>
    <p:sldId id="269" r:id="rId17"/>
    <p:sldId id="276" r:id="rId18"/>
    <p:sldId id="270" r:id="rId19"/>
    <p:sldId id="272" r:id="rId20"/>
    <p:sldId id="273" r:id="rId21"/>
    <p:sldId id="274" r:id="rId22"/>
    <p:sldId id="275" r:id="rId23"/>
    <p:sldId id="271" r:id="rId24"/>
    <p:sldId id="263" r:id="rId25"/>
    <p:sldId id="262" r:id="rId26"/>
    <p:sldId id="283" r:id="rId27"/>
    <p:sldId id="26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6" d="100"/>
          <a:sy n="36" d="100"/>
        </p:scale>
        <p:origin x="-2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DDA88-3697-5E42-96C0-A357D6F9A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93C13-6889-7746-9BF4-5CD3FB40A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5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07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66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28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9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4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45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atin typeface="Century Gothic"/>
                <a:cs typeface="Century Gothic"/>
              </a:rPr>
              <a:t>Memory</a:t>
            </a:r>
            <a:endParaRPr lang="en-US" sz="60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yellow fi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195"/>
            <a:ext cx="2540178" cy="1788709"/>
          </a:xfrm>
          <a:prstGeom prst="rect">
            <a:avLst/>
          </a:prstGeom>
        </p:spPr>
      </p:pic>
      <p:pic>
        <p:nvPicPr>
          <p:cNvPr id="7" name="Picture 6" descr="knif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2103">
            <a:off x="4904357" y="1078337"/>
            <a:ext cx="3302707" cy="2535051"/>
          </a:xfrm>
          <a:prstGeom prst="rect">
            <a:avLst/>
          </a:prstGeom>
        </p:spPr>
      </p:pic>
      <p:pic>
        <p:nvPicPr>
          <p:cNvPr id="8" name="Picture 7" descr="kneejea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86" y="924804"/>
            <a:ext cx="2665263" cy="1776842"/>
          </a:xfrm>
          <a:prstGeom prst="rect">
            <a:avLst/>
          </a:prstGeom>
        </p:spPr>
      </p:pic>
      <p:pic>
        <p:nvPicPr>
          <p:cNvPr id="9" name="Picture 8" descr="greatwhiteshar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96" y="4683342"/>
            <a:ext cx="3088624" cy="2060156"/>
          </a:xfrm>
          <a:prstGeom prst="rect">
            <a:avLst/>
          </a:prstGeom>
        </p:spPr>
      </p:pic>
      <p:pic>
        <p:nvPicPr>
          <p:cNvPr id="10" name="Picture 9" descr="knot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2" y="4426497"/>
            <a:ext cx="3478217" cy="2317000"/>
          </a:xfrm>
          <a:prstGeom prst="rect">
            <a:avLst/>
          </a:prstGeom>
        </p:spPr>
      </p:pic>
      <p:pic>
        <p:nvPicPr>
          <p:cNvPr id="11" name="Picture 10" descr="sashimi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5" y="1921904"/>
            <a:ext cx="3132383" cy="2248137"/>
          </a:xfrm>
          <a:prstGeom prst="rect">
            <a:avLst/>
          </a:prstGeom>
        </p:spPr>
      </p:pic>
      <p:pic>
        <p:nvPicPr>
          <p:cNvPr id="12" name="Picture 11" descr="mushroo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59" y="3178437"/>
            <a:ext cx="2232276" cy="3009810"/>
          </a:xfrm>
          <a:prstGeom prst="rect">
            <a:avLst/>
          </a:prstGeom>
        </p:spPr>
      </p:pic>
      <p:pic>
        <p:nvPicPr>
          <p:cNvPr id="13" name="Picture 12" descr="doorkno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70" y="1821751"/>
            <a:ext cx="1959657" cy="2713371"/>
          </a:xfrm>
          <a:prstGeom prst="rect">
            <a:avLst/>
          </a:prstGeom>
        </p:spPr>
      </p:pic>
      <p:pic>
        <p:nvPicPr>
          <p:cNvPr id="14" name="Picture 13" descr="shel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3500">
            <a:off x="7312078" y="-11681"/>
            <a:ext cx="1437367" cy="19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22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339" y="26188"/>
            <a:ext cx="734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Practice your capitals</a:t>
            </a:r>
            <a:endParaRPr lang="en-US" sz="4000" dirty="0"/>
          </a:p>
        </p:txBody>
      </p:sp>
      <p:pic>
        <p:nvPicPr>
          <p:cNvPr id="2" name="Picture 1" descr="Capitalization Activi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4"/>
          <a:stretch/>
        </p:blipFill>
        <p:spPr>
          <a:xfrm>
            <a:off x="0" y="889000"/>
            <a:ext cx="9144000" cy="4686300"/>
          </a:xfrm>
          <a:prstGeom prst="rect">
            <a:avLst/>
          </a:prstGeom>
        </p:spPr>
      </p:pic>
      <p:pic>
        <p:nvPicPr>
          <p:cNvPr id="5" name="Picture 4" descr="apple-pie-vector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8" b="19247"/>
          <a:stretch/>
        </p:blipFill>
        <p:spPr>
          <a:xfrm>
            <a:off x="2197100" y="5575300"/>
            <a:ext cx="4738438" cy="113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339" y="26188"/>
            <a:ext cx="734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Capitalization answers</a:t>
            </a:r>
            <a:endParaRPr lang="en-US" sz="4000" dirty="0"/>
          </a:p>
        </p:txBody>
      </p:sp>
      <p:pic>
        <p:nvPicPr>
          <p:cNvPr id="3" name="Picture 2" descr="Capitalization Activity Answe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1"/>
          <a:stretch/>
        </p:blipFill>
        <p:spPr>
          <a:xfrm>
            <a:off x="1" y="1178463"/>
            <a:ext cx="9143999" cy="4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2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7344" y="804335"/>
            <a:ext cx="8294511" cy="56903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Period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2400" dirty="0">
                <a:solidFill>
                  <a:srgbClr val="000000"/>
                </a:solidFill>
                <a:latin typeface="Century Gothic"/>
                <a:cs typeface="Century Gothic"/>
              </a:rPr>
              <a:t>Used to end a sentence 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2400" dirty="0">
                <a:solidFill>
                  <a:srgbClr val="000000"/>
                </a:solidFill>
                <a:latin typeface="Century Gothic"/>
                <a:cs typeface="Century Gothic"/>
              </a:rPr>
              <a:t>This is my book.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AU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?</a:t>
            </a:r>
            <a:endParaRPr lang="en-US" sz="32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2400" dirty="0">
                <a:solidFill>
                  <a:srgbClr val="000000"/>
                </a:solidFill>
                <a:latin typeface="Century Gothic"/>
                <a:cs typeface="Century Gothic"/>
              </a:rPr>
              <a:t>Question mark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2400" dirty="0">
                <a:solidFill>
                  <a:srgbClr val="000000"/>
                </a:solidFill>
                <a:latin typeface="Century Gothic"/>
                <a:cs typeface="Century Gothic"/>
              </a:rPr>
              <a:t>Used at the end of a </a:t>
            </a:r>
            <a:r>
              <a:rPr lang="en-AU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question.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2400" dirty="0">
                <a:solidFill>
                  <a:srgbClr val="000000"/>
                </a:solidFill>
                <a:latin typeface="Century Gothic"/>
                <a:cs typeface="Century Gothic"/>
              </a:rPr>
              <a:t>Where is your book?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AU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!</a:t>
            </a:r>
            <a:endParaRPr lang="en-US" sz="32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2400" dirty="0">
                <a:solidFill>
                  <a:srgbClr val="000000"/>
                </a:solidFill>
                <a:latin typeface="Century Gothic"/>
                <a:cs typeface="Century Gothic"/>
              </a:rPr>
              <a:t>Exclamation mark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2400" dirty="0">
                <a:solidFill>
                  <a:srgbClr val="000000"/>
                </a:solidFill>
                <a:latin typeface="Century Gothic"/>
                <a:cs typeface="Century Gothic"/>
              </a:rPr>
              <a:t>Used at the end of a sentence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to add volume. 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AU" sz="2400" dirty="0">
                <a:solidFill>
                  <a:srgbClr val="000000"/>
                </a:solidFill>
                <a:latin typeface="Century Gothic"/>
                <a:cs typeface="Century Gothic"/>
              </a:rPr>
              <a:t>Wow!! What a fantastic book!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 descr="perio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5432">
            <a:off x="4399331" y="1315828"/>
            <a:ext cx="1636151" cy="16575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0339" y="26188"/>
            <a:ext cx="734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Using punctuation</a:t>
            </a:r>
            <a:endParaRPr lang="en-US" sz="4000" dirty="0"/>
          </a:p>
        </p:txBody>
      </p:sp>
      <p:pic>
        <p:nvPicPr>
          <p:cNvPr id="2" name="Picture 1" descr="why-1352167_960_72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93"/>
          <a:stretch/>
        </p:blipFill>
        <p:spPr>
          <a:xfrm>
            <a:off x="5589475" y="1104371"/>
            <a:ext cx="3142380" cy="4110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1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7344" y="804335"/>
            <a:ext cx="8294511" cy="56903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: shows addition and is used when the statements are similar.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called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Jan, </a:t>
            </a:r>
            <a:r>
              <a:rPr lang="en-US" sz="2400" u="sng" dirty="0">
                <a:solidFill>
                  <a:srgbClr val="000000"/>
                </a:solidFill>
                <a:latin typeface="Century Gothic"/>
                <a:cs typeface="Century Gothic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we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went out for lunch.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But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: is used to connect statements that express opposite ideas.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also called Steve, </a:t>
            </a:r>
            <a:r>
              <a:rPr lang="en-US" sz="2400" u="sng" dirty="0">
                <a:solidFill>
                  <a:srgbClr val="000000"/>
                </a:solidFill>
                <a:latin typeface="Century Gothic"/>
                <a:cs typeface="Century Gothic"/>
              </a:rPr>
              <a:t>but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he wasn't home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Or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: is used to show choices.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We could choose beef </a:t>
            </a:r>
            <a:r>
              <a:rPr lang="en-US" sz="2400" u="sng" dirty="0" smtClean="0">
                <a:solidFill>
                  <a:srgbClr val="000000"/>
                </a:solidFill>
                <a:latin typeface="Century Gothic"/>
                <a:cs typeface="Century Gothic"/>
              </a:rPr>
              <a:t>or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chicken for lunch.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339" y="26188"/>
            <a:ext cx="734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entury Gothic"/>
                <a:cs typeface="Century Gothic"/>
              </a:rPr>
              <a:t>Using “but”, “and”, “or”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bee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4223888"/>
            <a:ext cx="2717800" cy="1786387"/>
          </a:xfrm>
          <a:prstGeom prst="rect">
            <a:avLst/>
          </a:prstGeom>
        </p:spPr>
      </p:pic>
      <p:pic>
        <p:nvPicPr>
          <p:cNvPr id="8" name="Picture 7" descr="chick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56" y="1583115"/>
            <a:ext cx="2019299" cy="12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7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339" y="26188"/>
            <a:ext cx="734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But, or, and?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but and or acti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0" y="734074"/>
            <a:ext cx="8010904" cy="612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339" y="26188"/>
            <a:ext cx="734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But, or, and?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but and or activity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2" y="734074"/>
            <a:ext cx="7959617" cy="615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3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116" y="26188"/>
            <a:ext cx="840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School lunches around the world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creen Shot 2016-07-09 at 10.53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278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6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339" y="26188"/>
            <a:ext cx="734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Story Time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lemona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8" y="808366"/>
            <a:ext cx="7447007" cy="60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64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lemona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2" y="0"/>
            <a:ext cx="8630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0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 fontScale="92500"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Review ‘cl’, ‘</a:t>
            </a:r>
            <a:r>
              <a:rPr lang="en-US" sz="4000" dirty="0" err="1" smtClean="0">
                <a:latin typeface="Century Gothic"/>
                <a:cs typeface="Century Gothic"/>
              </a:rPr>
              <a:t>sh</a:t>
            </a:r>
            <a:r>
              <a:rPr lang="en-US" sz="4000" dirty="0" smtClean="0">
                <a:latin typeface="Century Gothic"/>
                <a:cs typeface="Century Gothic"/>
              </a:rPr>
              <a:t>’  and ‘</a:t>
            </a:r>
            <a:r>
              <a:rPr lang="en-US" sz="4000" dirty="0" err="1" smtClean="0">
                <a:latin typeface="Century Gothic"/>
                <a:cs typeface="Century Gothic"/>
              </a:rPr>
              <a:t>kn</a:t>
            </a:r>
            <a:r>
              <a:rPr lang="en-US" sz="4000" dirty="0" smtClean="0">
                <a:latin typeface="Century Gothic"/>
                <a:cs typeface="Century Gothic"/>
              </a:rPr>
              <a:t>’ words</a:t>
            </a:r>
            <a:endParaRPr lang="en-US" sz="4000" dirty="0">
              <a:latin typeface="Century Gothic"/>
              <a:cs typeface="Century Gothic"/>
            </a:endParaRPr>
          </a:p>
          <a:p>
            <a:r>
              <a:rPr lang="en-US" sz="4000" dirty="0" smtClean="0">
                <a:latin typeface="Century Gothic"/>
                <a:cs typeface="Century Gothic"/>
              </a:rPr>
              <a:t>Using “but”, “or”, “and” capitalization and punctuation</a:t>
            </a:r>
          </a:p>
          <a:p>
            <a:r>
              <a:rPr lang="en-US" sz="4000" dirty="0" smtClean="0">
                <a:latin typeface="Century Gothic"/>
                <a:cs typeface="Century Gothic"/>
              </a:rPr>
              <a:t>Reading practice</a:t>
            </a:r>
          </a:p>
          <a:p>
            <a:endParaRPr lang="en-US" sz="40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0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lemonad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8" y="0"/>
            <a:ext cx="8687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12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lemonad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7" y="0"/>
            <a:ext cx="8687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34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lemonad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5" y="0"/>
            <a:ext cx="8716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1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05891" y="6416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lemonad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7" y="0"/>
            <a:ext cx="8630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62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9239" y="20216"/>
            <a:ext cx="5381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entury Gothic"/>
                <a:cs typeface="Century Gothic"/>
              </a:rPr>
              <a:t>Word </a:t>
            </a:r>
            <a:r>
              <a:rPr lang="en-US" sz="4000" b="1" dirty="0" smtClean="0">
                <a:latin typeface="Century Gothic"/>
                <a:cs typeface="Century Gothic"/>
              </a:rPr>
              <a:t>Search</a:t>
            </a:r>
            <a:endParaRPr lang="en-US" sz="4000" dirty="0"/>
          </a:p>
        </p:txBody>
      </p:sp>
      <p:pic>
        <p:nvPicPr>
          <p:cNvPr id="5" name="Picture 4" descr="SH_KN_and_CL_Word_Search-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23" y="728102"/>
            <a:ext cx="5831280" cy="612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73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8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Word Search Answers</a:t>
            </a:r>
            <a:endParaRPr lang="en-US" sz="40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SH_KN_and_CL_Word_Sear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8" y="683967"/>
            <a:ext cx="8214379" cy="61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4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1003" y="1324508"/>
            <a:ext cx="8438444" cy="39742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Practiced ‘cl</a:t>
            </a:r>
            <a:r>
              <a:rPr lang="en-US" sz="3600" dirty="0">
                <a:solidFill>
                  <a:schemeClr val="tx1"/>
                </a:solidFill>
                <a:latin typeface="Century Gothic"/>
                <a:cs typeface="Century Gothic"/>
              </a:rPr>
              <a:t>’, ‘</a:t>
            </a:r>
            <a:r>
              <a:rPr lang="en-US" sz="3600" dirty="0" err="1">
                <a:solidFill>
                  <a:schemeClr val="tx1"/>
                </a:solidFill>
                <a:latin typeface="Century Gothic"/>
                <a:cs typeface="Century Gothic"/>
              </a:rPr>
              <a:t>sh</a:t>
            </a:r>
            <a:r>
              <a:rPr lang="en-US" sz="3600" dirty="0">
                <a:solidFill>
                  <a:schemeClr val="tx1"/>
                </a:solidFill>
                <a:latin typeface="Century Gothic"/>
                <a:cs typeface="Century Gothic"/>
              </a:rPr>
              <a:t>’  and ‘</a:t>
            </a:r>
            <a:r>
              <a:rPr lang="en-US" sz="3600" dirty="0" err="1">
                <a:solidFill>
                  <a:schemeClr val="tx1"/>
                </a:solidFill>
                <a:latin typeface="Century Gothic"/>
                <a:cs typeface="Century Gothic"/>
              </a:rPr>
              <a:t>kn</a:t>
            </a:r>
            <a:r>
              <a:rPr lang="en-US" sz="3600" dirty="0">
                <a:solidFill>
                  <a:schemeClr val="tx1"/>
                </a:solidFill>
                <a:latin typeface="Century Gothic"/>
                <a:cs typeface="Century Gothic"/>
              </a:rPr>
              <a:t>’ words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Practiced “</a:t>
            </a:r>
            <a:r>
              <a:rPr lang="en-US" sz="3600" dirty="0">
                <a:solidFill>
                  <a:schemeClr val="tx1"/>
                </a:solidFill>
                <a:latin typeface="Century Gothic"/>
                <a:cs typeface="Century Gothic"/>
              </a:rPr>
              <a:t>but”, “or”, “and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”, </a:t>
            </a:r>
            <a:r>
              <a:rPr lang="en-US" sz="3600" dirty="0">
                <a:solidFill>
                  <a:schemeClr val="tx1"/>
                </a:solidFill>
                <a:latin typeface="Century Gothic"/>
                <a:cs typeface="Century Gothic"/>
              </a:rPr>
              <a:t>capitalization and punctuation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make lemonade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1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852638"/>
            <a:ext cx="8856133" cy="101546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Homework</a:t>
            </a:r>
            <a:br>
              <a:rPr lang="en-US" sz="4800" b="1" dirty="0" smtClean="0">
                <a:latin typeface="Century Gothic"/>
                <a:cs typeface="Century Gothic"/>
              </a:rPr>
            </a:br>
            <a:r>
              <a:rPr lang="en-US" sz="4800" b="1" dirty="0">
                <a:latin typeface="Century Gothic"/>
                <a:cs typeface="Century Gothic"/>
              </a:rPr>
              <a:t/>
            </a:r>
            <a:br>
              <a:rPr lang="en-US" sz="4800" b="1" dirty="0">
                <a:latin typeface="Century Gothic"/>
                <a:cs typeface="Century Gothic"/>
              </a:rPr>
            </a:br>
            <a:endParaRPr lang="en-US" sz="66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breakfastlunchdi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8" y="979638"/>
            <a:ext cx="5935472" cy="5315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5329" y="1596571"/>
            <a:ext cx="32838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Century Gothic"/>
                <a:cs typeface="Century Gothic"/>
              </a:rPr>
              <a:t>Write down what you </a:t>
            </a:r>
            <a:r>
              <a:rPr lang="en-US" sz="3600" dirty="0" smtClean="0">
                <a:latin typeface="Century Gothic"/>
                <a:cs typeface="Century Gothic"/>
              </a:rPr>
              <a:t>eat and drink for </a:t>
            </a:r>
            <a:r>
              <a:rPr lang="en-US" sz="3600" dirty="0">
                <a:latin typeface="Century Gothic"/>
                <a:cs typeface="Century Gothic"/>
              </a:rPr>
              <a:t>BREAKFAST, </a:t>
            </a:r>
            <a:r>
              <a:rPr lang="en-US" sz="3600">
                <a:latin typeface="Century Gothic"/>
                <a:cs typeface="Century Gothic"/>
              </a:rPr>
              <a:t>LUNCH </a:t>
            </a:r>
            <a:r>
              <a:rPr lang="en-US" sz="3600" smtClean="0">
                <a:latin typeface="Century Gothic"/>
                <a:cs typeface="Century Gothic"/>
              </a:rPr>
              <a:t>and DINNER </a:t>
            </a:r>
            <a:r>
              <a:rPr lang="en-US" sz="3600" dirty="0">
                <a:latin typeface="Century Gothic"/>
                <a:cs typeface="Century Gothic"/>
              </a:rPr>
              <a:t>for one day.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344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Let’s take up last week’s homework</a:t>
            </a:r>
            <a:endParaRPr lang="en-US" sz="400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34" y="1445859"/>
            <a:ext cx="8418094" cy="363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5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Food Preparation 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7" name="Picture 6" descr="Food Or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 b="2362"/>
          <a:stretch/>
        </p:blipFill>
        <p:spPr>
          <a:xfrm>
            <a:off x="100308" y="764849"/>
            <a:ext cx="8915400" cy="60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5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Food Preparation 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7" name="Picture 6" descr="Food Or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 b="2362"/>
          <a:stretch/>
        </p:blipFill>
        <p:spPr>
          <a:xfrm>
            <a:off x="100308" y="764849"/>
            <a:ext cx="8915400" cy="6093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5434" y="76484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57705" y="6233426"/>
            <a:ext cx="77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2/3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79339" y="1248640"/>
            <a:ext cx="77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2/3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47740" y="6242458"/>
            <a:ext cx="77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04525" y="1248640"/>
            <a:ext cx="77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219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Do you remember?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knif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6" y="762001"/>
            <a:ext cx="2398887" cy="18413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9889" y="980193"/>
            <a:ext cx="26614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/>
              <a:t>k</a:t>
            </a:r>
            <a:r>
              <a:rPr lang="en-US" sz="6600" dirty="0" err="1" smtClean="0"/>
              <a:t>n</a:t>
            </a:r>
            <a:r>
              <a:rPr lang="en-US" sz="6600" dirty="0" smtClean="0"/>
              <a:t>_ _ _</a:t>
            </a:r>
            <a:endParaRPr lang="en-US" sz="6600" dirty="0"/>
          </a:p>
        </p:txBody>
      </p:sp>
      <p:pic>
        <p:nvPicPr>
          <p:cNvPr id="5" name="Picture 4" descr="kno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8" y="2603309"/>
            <a:ext cx="2676348" cy="1986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5290" y="3037593"/>
            <a:ext cx="26614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/>
              <a:t>k</a:t>
            </a:r>
            <a:r>
              <a:rPr lang="en-US" sz="6600" dirty="0" err="1" smtClean="0"/>
              <a:t>n</a:t>
            </a:r>
            <a:r>
              <a:rPr lang="en-US" sz="6600" dirty="0" smtClean="0"/>
              <a:t>_ _ _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100691" y="5109105"/>
            <a:ext cx="20485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/>
              <a:t>k</a:t>
            </a:r>
            <a:r>
              <a:rPr lang="en-US" sz="6600" dirty="0" err="1" smtClean="0"/>
              <a:t>n</a:t>
            </a:r>
            <a:r>
              <a:rPr lang="en-US" sz="6600" dirty="0" smtClean="0"/>
              <a:t>_ _</a:t>
            </a:r>
            <a:endParaRPr lang="en-US" sz="6600" dirty="0"/>
          </a:p>
        </p:txBody>
      </p:sp>
      <p:pic>
        <p:nvPicPr>
          <p:cNvPr id="10" name="Picture 9" descr="door kno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3" y="4730729"/>
            <a:ext cx="2696034" cy="17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5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How do you spell? 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7998" y="980193"/>
            <a:ext cx="21861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sh</a:t>
            </a:r>
            <a:r>
              <a:rPr lang="en-US" sz="6600" dirty="0" smtClean="0"/>
              <a:t> _ _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343399" y="3037593"/>
            <a:ext cx="28007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sh</a:t>
            </a:r>
            <a:r>
              <a:rPr lang="en-US" sz="6600" dirty="0" smtClean="0"/>
              <a:t> _ _ _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368800" y="5109105"/>
            <a:ext cx="2607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_ _ </a:t>
            </a:r>
            <a:r>
              <a:rPr lang="en-US" sz="6600" dirty="0"/>
              <a:t>_</a:t>
            </a:r>
            <a:r>
              <a:rPr lang="en-US" sz="6600" dirty="0" err="1" smtClean="0"/>
              <a:t>sh</a:t>
            </a:r>
            <a:endParaRPr lang="en-US" sz="6600" dirty="0"/>
          </a:p>
        </p:txBody>
      </p:sp>
      <p:pic>
        <p:nvPicPr>
          <p:cNvPr id="3" name="Picture 2" descr="bru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5" y="4838876"/>
            <a:ext cx="3175000" cy="1600729"/>
          </a:xfrm>
          <a:prstGeom prst="rect">
            <a:avLst/>
          </a:prstGeom>
        </p:spPr>
      </p:pic>
      <p:pic>
        <p:nvPicPr>
          <p:cNvPr id="11" name="Picture 10" descr="sha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6" y="2681111"/>
            <a:ext cx="3875644" cy="1628422"/>
          </a:xfrm>
          <a:prstGeom prst="rect">
            <a:avLst/>
          </a:prstGeom>
        </p:spPr>
      </p:pic>
      <p:pic>
        <p:nvPicPr>
          <p:cNvPr id="12" name="Picture 11" descr="sh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29" y="782638"/>
            <a:ext cx="2563393" cy="17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65766" y="162761"/>
            <a:ext cx="3331833" cy="398639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Spelling!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9795" y="1157993"/>
            <a:ext cx="1967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cl _ _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343399" y="3215393"/>
            <a:ext cx="25827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 cl_ _ _ 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524021" y="5286905"/>
            <a:ext cx="23903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c</a:t>
            </a:r>
            <a:r>
              <a:rPr lang="en-US" sz="6600" dirty="0" smtClean="0"/>
              <a:t>l_ _ _</a:t>
            </a:r>
            <a:endParaRPr lang="en-US" sz="6600" dirty="0"/>
          </a:p>
        </p:txBody>
      </p:sp>
      <p:pic>
        <p:nvPicPr>
          <p:cNvPr id="2" name="Picture 1" descr="cl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" y="824860"/>
            <a:ext cx="2511780" cy="1903664"/>
          </a:xfrm>
          <a:prstGeom prst="rect">
            <a:avLst/>
          </a:prstGeom>
        </p:spPr>
      </p:pic>
      <p:pic>
        <p:nvPicPr>
          <p:cNvPr id="7" name="Picture 6" descr="clou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6" y="2918824"/>
            <a:ext cx="2513630" cy="1675753"/>
          </a:xfrm>
          <a:prstGeom prst="rect">
            <a:avLst/>
          </a:prstGeom>
        </p:spPr>
      </p:pic>
      <p:pic>
        <p:nvPicPr>
          <p:cNvPr id="10" name="Picture 9" descr="clo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" y="4778020"/>
            <a:ext cx="2511780" cy="177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17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Practice saying…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minimalpairsre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43" y="777262"/>
            <a:ext cx="6262931" cy="608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5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343</Words>
  <Application>Microsoft Macintosh PowerPoint</Application>
  <PresentationFormat>On-screen Show (4:3)</PresentationFormat>
  <Paragraphs>96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Lesson 4 FOOD  </vt:lpstr>
      <vt:lpstr>What we will learn today</vt:lpstr>
      <vt:lpstr>Let’s take up last week’s homework</vt:lpstr>
      <vt:lpstr>Food Preparation </vt:lpstr>
      <vt:lpstr>Food Preparation </vt:lpstr>
      <vt:lpstr>Do you remember?</vt:lpstr>
      <vt:lpstr>How do you spell? </vt:lpstr>
      <vt:lpstr>Spelling!</vt:lpstr>
      <vt:lpstr>Practice saying…</vt:lpstr>
      <vt:lpstr>Memory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 Search Answers</vt:lpstr>
      <vt:lpstr>What did I learn today?</vt:lpstr>
      <vt:lpstr>Homework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157</cp:revision>
  <dcterms:created xsi:type="dcterms:W3CDTF">2016-07-01T14:02:12Z</dcterms:created>
  <dcterms:modified xsi:type="dcterms:W3CDTF">2016-07-31T12:30:09Z</dcterms:modified>
</cp:coreProperties>
</file>