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81" r:id="rId3"/>
    <p:sldId id="257" r:id="rId4"/>
    <p:sldId id="261" r:id="rId5"/>
    <p:sldId id="282" r:id="rId6"/>
    <p:sldId id="277" r:id="rId7"/>
    <p:sldId id="278" r:id="rId8"/>
    <p:sldId id="279" r:id="rId9"/>
    <p:sldId id="264" r:id="rId10"/>
    <p:sldId id="258" r:id="rId11"/>
    <p:sldId id="265" r:id="rId12"/>
    <p:sldId id="266" r:id="rId13"/>
    <p:sldId id="267" r:id="rId14"/>
    <p:sldId id="284" r:id="rId15"/>
    <p:sldId id="268" r:id="rId16"/>
    <p:sldId id="269" r:id="rId17"/>
    <p:sldId id="276" r:id="rId18"/>
    <p:sldId id="270" r:id="rId19"/>
    <p:sldId id="272" r:id="rId20"/>
    <p:sldId id="273" r:id="rId21"/>
    <p:sldId id="274" r:id="rId22"/>
    <p:sldId id="275" r:id="rId23"/>
    <p:sldId id="271" r:id="rId24"/>
    <p:sldId id="263" r:id="rId25"/>
    <p:sldId id="262" r:id="rId26"/>
    <p:sldId id="283" r:id="rId27"/>
    <p:sldId id="26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6" d="100"/>
          <a:sy n="96" d="100"/>
        </p:scale>
        <p:origin x="-80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BDDA88-3697-5E42-96C0-A357D6F9A4D5}" type="datetimeFigureOut">
              <a:rPr lang="en-US" smtClean="0"/>
              <a:t>16-07-31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093C13-6889-7746-9BF4-5CD3FB40A3E4}" type="slidenum">
              <a:rPr lang="en-US" smtClean="0"/>
              <a:t>‹#›</a:t>
            </a:fld>
            <a:endParaRPr lang="en-US"/>
          </a:p>
        </p:txBody>
      </p:sp>
    </p:spTree>
    <p:extLst>
      <p:ext uri="{BB962C8B-B14F-4D97-AF65-F5344CB8AC3E}">
        <p14:creationId xmlns:p14="http://schemas.microsoft.com/office/powerpoint/2010/main" val="41026504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over the</a:t>
            </a:r>
            <a:r>
              <a:rPr lang="en-US" baseline="0" dirty="0" smtClean="0"/>
              <a:t> learning goals.</a:t>
            </a:r>
            <a:endParaRPr lang="en-US" dirty="0"/>
          </a:p>
        </p:txBody>
      </p:sp>
      <p:sp>
        <p:nvSpPr>
          <p:cNvPr id="4" name="Slide Number Placeholder 3"/>
          <p:cNvSpPr>
            <a:spLocks noGrp="1"/>
          </p:cNvSpPr>
          <p:nvPr>
            <p:ph type="sldNum" sz="quarter" idx="10"/>
          </p:nvPr>
        </p:nvSpPr>
        <p:spPr/>
        <p:txBody>
          <a:bodyPr/>
          <a:lstStyle/>
          <a:p>
            <a:fld id="{91CC1B74-F970-B24A-9EEA-3C46080332FF}" type="slidenum">
              <a:rPr lang="en-US" smtClean="0"/>
              <a:t>2</a:t>
            </a:fld>
            <a:endParaRPr lang="en-US"/>
          </a:p>
        </p:txBody>
      </p:sp>
    </p:spTree>
    <p:extLst>
      <p:ext uri="{BB962C8B-B14F-4D97-AF65-F5344CB8AC3E}">
        <p14:creationId xmlns:p14="http://schemas.microsoft.com/office/powerpoint/2010/main" val="296878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a:t>
            </a:r>
            <a:r>
              <a:rPr lang="en-US" baseline="0" dirty="0" smtClean="0"/>
              <a:t> students to underline where capitalization is needed.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11</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up answers.</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12</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periods, question marks and exclamation marks.</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13</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“but”, “and” and “or”.</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14</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a:t>
            </a:r>
            <a:r>
              <a:rPr lang="en-US" baseline="0" dirty="0" smtClean="0"/>
              <a:t> 2.A 3.B 4.B 5.C</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15</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6.C</a:t>
            </a:r>
            <a:r>
              <a:rPr lang="en-US" baseline="0" dirty="0" smtClean="0"/>
              <a:t> 7.C 8.B 9.C 10.B</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16</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Make sure to stop video for discussion.</a:t>
            </a:r>
          </a:p>
          <a:p>
            <a:r>
              <a:rPr lang="en-US" sz="1200" kern="1200" dirty="0" smtClean="0">
                <a:solidFill>
                  <a:schemeClr val="tx1"/>
                </a:solidFill>
                <a:effectLst/>
                <a:latin typeface="+mn-lt"/>
                <a:ea typeface="+mn-ea"/>
                <a:cs typeface="+mn-cs"/>
              </a:rPr>
              <a:t>Questions:</a:t>
            </a:r>
          </a:p>
          <a:p>
            <a:r>
              <a:rPr lang="en-US" sz="1200" kern="1200" dirty="0" smtClean="0">
                <a:solidFill>
                  <a:schemeClr val="tx1"/>
                </a:solidFill>
                <a:effectLst/>
                <a:latin typeface="+mn-lt"/>
                <a:ea typeface="+mn-ea"/>
                <a:cs typeface="+mn-cs"/>
              </a:rPr>
              <a:t>Ask students what they bring/eats for lunch everyday. Which meal looked delicious?  Which one would they most like to try?  Which one would they not like to try at all?  Do they eat lunch at school?  Is there a canteen to eat in or do they have lunch delivered to the school? Do they prepare their lunches and bring it to school? </a:t>
            </a:r>
            <a:r>
              <a:rPr lang="en-US" sz="1200" kern="1200" smtClean="0">
                <a:solidFill>
                  <a:schemeClr val="tx1"/>
                </a:solidFill>
                <a:effectLst/>
                <a:latin typeface="+mn-lt"/>
                <a:ea typeface="+mn-ea"/>
                <a:cs typeface="+mn-cs"/>
              </a:rPr>
              <a:t>Who cooks their lunches at school/on the weekend?</a:t>
            </a: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E093C13-6889-7746-9BF4-5CD3FB40A3E4}" type="slidenum">
              <a:rPr lang="en-US" smtClean="0"/>
              <a:t>17</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18</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19</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6.C</a:t>
            </a:r>
            <a:r>
              <a:rPr lang="en-US" baseline="0" dirty="0" smtClean="0"/>
              <a:t> 7.C 8.B 9.C 10.B</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20</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up last lesson’s homework.</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3</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21</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line and alternate between each student for an echo reading.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22</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6.C</a:t>
            </a:r>
            <a:r>
              <a:rPr lang="en-US" baseline="0" dirty="0" smtClean="0"/>
              <a:t> 7.C 8.B 9.C 10.B</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23</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 the students</a:t>
            </a:r>
            <a:r>
              <a:rPr lang="en-US" baseline="0" dirty="0" smtClean="0"/>
              <a:t> to download “SH KN and CL Word </a:t>
            </a:r>
            <a:r>
              <a:rPr lang="en-US" baseline="0" dirty="0" err="1" smtClean="0"/>
              <a:t>Search.pdf</a:t>
            </a:r>
            <a:r>
              <a:rPr lang="en-US" baseline="0" dirty="0" smtClean="0"/>
              <a:t>” Assign certain words to certain students. </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24</a:t>
            </a:fld>
            <a:endParaRPr lang="en-US"/>
          </a:p>
        </p:txBody>
      </p:sp>
    </p:spTree>
    <p:extLst>
      <p:ext uri="{BB962C8B-B14F-4D97-AF65-F5344CB8AC3E}">
        <p14:creationId xmlns:p14="http://schemas.microsoft.com/office/powerpoint/2010/main" val="1017608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a:t>
            </a:r>
            <a:endParaRPr lang="en-US" dirty="0"/>
          </a:p>
        </p:txBody>
      </p:sp>
      <p:sp>
        <p:nvSpPr>
          <p:cNvPr id="4" name="Slide Number Placeholder 3"/>
          <p:cNvSpPr>
            <a:spLocks noGrp="1"/>
          </p:cNvSpPr>
          <p:nvPr>
            <p:ph type="sldNum" sz="quarter" idx="10"/>
          </p:nvPr>
        </p:nvSpPr>
        <p:spPr/>
        <p:txBody>
          <a:bodyPr/>
          <a:lstStyle/>
          <a:p>
            <a:fld id="{9E093C13-6889-7746-9BF4-5CD3FB40A3E4}" type="slidenum">
              <a:rPr lang="en-US" smtClean="0"/>
              <a:t>26</a:t>
            </a:fld>
            <a:endParaRPr lang="en-US"/>
          </a:p>
        </p:txBody>
      </p:sp>
    </p:spTree>
    <p:extLst>
      <p:ext uri="{BB962C8B-B14F-4D97-AF65-F5344CB8AC3E}">
        <p14:creationId xmlns:p14="http://schemas.microsoft.com/office/powerpoint/2010/main" val="362792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Explain homework </a:t>
            </a:r>
            <a:endParaRPr lang="en-US"/>
          </a:p>
        </p:txBody>
      </p:sp>
      <p:sp>
        <p:nvSpPr>
          <p:cNvPr id="4" name="Slide Number Placeholder 3"/>
          <p:cNvSpPr>
            <a:spLocks noGrp="1"/>
          </p:cNvSpPr>
          <p:nvPr>
            <p:ph type="sldNum" sz="quarter" idx="10"/>
          </p:nvPr>
        </p:nvSpPr>
        <p:spPr/>
        <p:txBody>
          <a:bodyPr/>
          <a:lstStyle/>
          <a:p>
            <a:fld id="{9E093C13-6889-7746-9BF4-5CD3FB40A3E4}" type="slidenum">
              <a:rPr lang="en-US" smtClean="0"/>
              <a:t>27</a:t>
            </a:fld>
            <a:endParaRPr lang="en-US"/>
          </a:p>
        </p:txBody>
      </p:sp>
    </p:spTree>
    <p:extLst>
      <p:ext uri="{BB962C8B-B14F-4D97-AF65-F5344CB8AC3E}">
        <p14:creationId xmlns:p14="http://schemas.microsoft.com/office/powerpoint/2010/main" val="450497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a:t>
            </a:r>
            <a:r>
              <a:rPr lang="en-US" baseline="0" dirty="0" smtClean="0"/>
              <a:t> to number each step in the meal preparation. This will practice their ordinals. Get students to explain why they numbered each step with the accompanying photo.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4</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t>
            </a:r>
            <a:r>
              <a:rPr lang="en-US" baseline="0" dirty="0" smtClean="0"/>
              <a:t> over the steps.</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5</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spell</a:t>
            </a:r>
            <a:r>
              <a:rPr lang="en-US" baseline="0" dirty="0" smtClean="0"/>
              <a:t> the following words from previous units.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6</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spell</a:t>
            </a:r>
            <a:r>
              <a:rPr lang="en-US" baseline="0" dirty="0" smtClean="0"/>
              <a:t> the following words from previous units.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7</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 to spell</a:t>
            </a:r>
            <a:r>
              <a:rPr lang="en-US" baseline="0" dirty="0" smtClean="0"/>
              <a:t> the following words from previous units.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8</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students practice saying each word.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9</a:t>
            </a:fld>
            <a:endParaRPr lang="en-US"/>
          </a:p>
        </p:txBody>
      </p:sp>
    </p:spTree>
    <p:extLst>
      <p:ext uri="{BB962C8B-B14F-4D97-AF65-F5344CB8AC3E}">
        <p14:creationId xmlns:p14="http://schemas.microsoft.com/office/powerpoint/2010/main" val="538922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students</a:t>
            </a:r>
            <a:r>
              <a:rPr lang="en-US" baseline="0" dirty="0" smtClean="0"/>
              <a:t> to identify the word for the pictures. </a:t>
            </a:r>
            <a:endParaRPr lang="en-US" dirty="0"/>
          </a:p>
        </p:txBody>
      </p:sp>
      <p:sp>
        <p:nvSpPr>
          <p:cNvPr id="4" name="Slide Number Placeholder 3"/>
          <p:cNvSpPr>
            <a:spLocks noGrp="1"/>
          </p:cNvSpPr>
          <p:nvPr>
            <p:ph type="sldNum" sz="quarter" idx="10"/>
          </p:nvPr>
        </p:nvSpPr>
        <p:spPr/>
        <p:txBody>
          <a:bodyPr/>
          <a:lstStyle/>
          <a:p>
            <a:fld id="{E82717B2-19F8-764F-8293-BE6E1307E760}" type="slidenum">
              <a:rPr lang="en-US" smtClean="0"/>
              <a:t>10</a:t>
            </a:fld>
            <a:endParaRPr lang="en-US"/>
          </a:p>
        </p:txBody>
      </p:sp>
    </p:spTree>
    <p:extLst>
      <p:ext uri="{BB962C8B-B14F-4D97-AF65-F5344CB8AC3E}">
        <p14:creationId xmlns:p14="http://schemas.microsoft.com/office/powerpoint/2010/main" val="177766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9750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443028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26285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27224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D98F30-7818-C14C-AA6E-03B5F72024D5}" type="datetimeFigureOut">
              <a:rPr lang="en-US" smtClean="0"/>
              <a:t>16-07-31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862625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628337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D98F30-7818-C14C-AA6E-03B5F72024D5}" type="datetimeFigureOut">
              <a:rPr lang="en-US" smtClean="0"/>
              <a:t>16-07-31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181762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D98F30-7818-C14C-AA6E-03B5F72024D5}" type="datetimeFigureOut">
              <a:rPr lang="en-US" smtClean="0"/>
              <a:t>16-07-31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760093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98F30-7818-C14C-AA6E-03B5F72024D5}" type="datetimeFigureOut">
              <a:rPr lang="en-US" smtClean="0"/>
              <a:t>16-07-31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25831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355900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D98F30-7818-C14C-AA6E-03B5F72024D5}" type="datetimeFigureOut">
              <a:rPr lang="en-US" smtClean="0"/>
              <a:t>16-07-31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ED70BB-9A74-0840-ABFC-F028D17BFC0F}" type="slidenum">
              <a:rPr lang="en-US" smtClean="0"/>
              <a:t>‹#›</a:t>
            </a:fld>
            <a:endParaRPr lang="en-US"/>
          </a:p>
        </p:txBody>
      </p:sp>
    </p:spTree>
    <p:extLst>
      <p:ext uri="{BB962C8B-B14F-4D97-AF65-F5344CB8AC3E}">
        <p14:creationId xmlns:p14="http://schemas.microsoft.com/office/powerpoint/2010/main" val="29934594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98F30-7818-C14C-AA6E-03B5F72024D5}" type="datetimeFigureOut">
              <a:rPr lang="en-US" smtClean="0"/>
              <a:t>16-07-31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ED70BB-9A74-0840-ABFC-F028D17BFC0F}" type="slidenum">
              <a:rPr lang="en-US" smtClean="0"/>
              <a:t>‹#›</a:t>
            </a:fld>
            <a:endParaRPr lang="en-US"/>
          </a:p>
        </p:txBody>
      </p:sp>
    </p:spTree>
    <p:extLst>
      <p:ext uri="{BB962C8B-B14F-4D97-AF65-F5344CB8AC3E}">
        <p14:creationId xmlns:p14="http://schemas.microsoft.com/office/powerpoint/2010/main" val="22091557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19.jpg"/><Relationship Id="rId6" Type="http://schemas.openxmlformats.org/officeDocument/2006/relationships/image" Target="../media/image20.jpg"/><Relationship Id="rId7" Type="http://schemas.openxmlformats.org/officeDocument/2006/relationships/image" Target="../media/image21.jp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descr="graphics for title p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12884"/>
            <a:ext cx="9144000" cy="1653285"/>
          </a:xfrm>
          <a:prstGeom prst="rect">
            <a:avLst/>
          </a:prstGeom>
        </p:spPr>
      </p:pic>
      <p:sp>
        <p:nvSpPr>
          <p:cNvPr id="2" name="Title 1"/>
          <p:cNvSpPr>
            <a:spLocks noGrp="1"/>
          </p:cNvSpPr>
          <p:nvPr>
            <p:ph type="ctrTitle"/>
          </p:nvPr>
        </p:nvSpPr>
        <p:spPr>
          <a:xfrm>
            <a:off x="685800" y="2130425"/>
            <a:ext cx="7772400" cy="2021313"/>
          </a:xfrm>
        </p:spPr>
        <p:txBody>
          <a:bodyPr>
            <a:normAutofit fontScale="90000"/>
          </a:bodyPr>
          <a:lstStyle/>
          <a:p>
            <a:r>
              <a:rPr lang="en-US" sz="3600" dirty="0" smtClean="0">
                <a:latin typeface="Century Gothic"/>
                <a:cs typeface="Century Gothic"/>
              </a:rPr>
              <a:t/>
            </a:r>
            <a:br>
              <a:rPr lang="en-US" sz="3600" dirty="0" smtClean="0">
                <a:latin typeface="Century Gothic"/>
                <a:cs typeface="Century Gothic"/>
              </a:rPr>
            </a:br>
            <a:r>
              <a:rPr lang="en-US" sz="3600" smtClean="0">
                <a:latin typeface="Century Gothic"/>
                <a:cs typeface="Century Gothic"/>
              </a:rPr>
              <a:t>Lesson 4</a:t>
            </a:r>
            <a:r>
              <a:rPr lang="en-US" sz="3600" dirty="0" smtClean="0">
                <a:latin typeface="Century Gothic"/>
                <a:cs typeface="Century Gothic"/>
              </a:rPr>
              <a:t/>
            </a:r>
            <a:br>
              <a:rPr lang="en-US" sz="3600" dirty="0" smtClean="0">
                <a:latin typeface="Century Gothic"/>
                <a:cs typeface="Century Gothic"/>
              </a:rPr>
            </a:br>
            <a:r>
              <a:rPr lang="en-US" sz="11100" b="1" dirty="0" smtClean="0">
                <a:effectLst>
                  <a:outerShdw blurRad="50800" dist="38100" dir="8580000" algn="tl" rotWithShape="0">
                    <a:srgbClr val="000000">
                      <a:alpha val="43000"/>
                    </a:srgbClr>
                  </a:outerShdw>
                </a:effectLst>
                <a:latin typeface="Century Gothic"/>
                <a:cs typeface="Century Gothic"/>
              </a:rPr>
              <a:t>FOOD</a:t>
            </a:r>
            <a:r>
              <a:rPr lang="en-US" sz="3600" dirty="0" smtClean="0">
                <a:latin typeface="Century Gothic"/>
                <a:cs typeface="Century Gothic"/>
              </a:rPr>
              <a:t/>
            </a:r>
            <a:br>
              <a:rPr lang="en-US" sz="3600" dirty="0" smtClean="0">
                <a:latin typeface="Century Gothic"/>
                <a:cs typeface="Century Gothic"/>
              </a:rPr>
            </a:br>
            <a:r>
              <a:rPr lang="en-US" sz="3600" dirty="0">
                <a:latin typeface="Century Gothic"/>
                <a:cs typeface="Century Gothic"/>
              </a:rPr>
              <a:t/>
            </a:r>
            <a:br>
              <a:rPr lang="en-US" sz="3600" dirty="0">
                <a:latin typeface="Century Gothic"/>
                <a:cs typeface="Century Gothic"/>
              </a:rPr>
            </a:br>
            <a:endParaRPr lang="en-US" sz="3600" dirty="0">
              <a:latin typeface="Century Gothic"/>
              <a:cs typeface="Century Gothic"/>
            </a:endParaRPr>
          </a:p>
        </p:txBody>
      </p:sp>
      <p:pic>
        <p:nvPicPr>
          <p:cNvPr id="5" name="Picture 4"/>
          <p:cNvPicPr>
            <a:picLocks noChangeAspect="1"/>
          </p:cNvPicPr>
          <p:nvPr/>
        </p:nvPicPr>
        <p:blipFill>
          <a:blip r:embed="rId4"/>
          <a:stretch>
            <a:fillRect/>
          </a:stretch>
        </p:blipFill>
        <p:spPr>
          <a:xfrm>
            <a:off x="3736343" y="817366"/>
            <a:ext cx="1664489" cy="732375"/>
          </a:xfrm>
          <a:prstGeom prst="rect">
            <a:avLst/>
          </a:prstGeom>
        </p:spPr>
      </p:pic>
    </p:spTree>
    <p:extLst>
      <p:ext uri="{BB962C8B-B14F-4D97-AF65-F5344CB8AC3E}">
        <p14:creationId xmlns:p14="http://schemas.microsoft.com/office/powerpoint/2010/main" val="10278191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50"/>
            <a:ext cx="8229600" cy="1143000"/>
          </a:xfrm>
        </p:spPr>
        <p:txBody>
          <a:bodyPr>
            <a:noAutofit/>
          </a:bodyPr>
          <a:lstStyle/>
          <a:p>
            <a:r>
              <a:rPr lang="en-US" sz="6000" b="1" dirty="0" smtClean="0">
                <a:latin typeface="Century Gothic"/>
                <a:cs typeface="Century Gothic"/>
              </a:rPr>
              <a:t>Memory</a:t>
            </a:r>
            <a:endParaRPr lang="en-US" sz="6000" b="1" dirty="0">
              <a:latin typeface="Century Gothic"/>
              <a:cs typeface="Century Gothic"/>
            </a:endParaRPr>
          </a:p>
        </p:txBody>
      </p:sp>
      <p:pic>
        <p:nvPicPr>
          <p:cNvPr id="5" name="Picture 4" descr="yellow fi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3195"/>
            <a:ext cx="2540178" cy="1788709"/>
          </a:xfrm>
          <a:prstGeom prst="rect">
            <a:avLst/>
          </a:prstGeom>
        </p:spPr>
      </p:pic>
      <p:pic>
        <p:nvPicPr>
          <p:cNvPr id="7" name="Picture 6" descr="knif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42103">
            <a:off x="4904357" y="1078337"/>
            <a:ext cx="3302707" cy="2535051"/>
          </a:xfrm>
          <a:prstGeom prst="rect">
            <a:avLst/>
          </a:prstGeom>
        </p:spPr>
      </p:pic>
      <p:pic>
        <p:nvPicPr>
          <p:cNvPr id="8" name="Picture 7" descr="kneejean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486" y="924804"/>
            <a:ext cx="2665263" cy="1776842"/>
          </a:xfrm>
          <a:prstGeom prst="rect">
            <a:avLst/>
          </a:prstGeom>
        </p:spPr>
      </p:pic>
      <p:pic>
        <p:nvPicPr>
          <p:cNvPr id="9" name="Picture 8" descr="greatwhiteshar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596" y="4683342"/>
            <a:ext cx="3088624" cy="2060156"/>
          </a:xfrm>
          <a:prstGeom prst="rect">
            <a:avLst/>
          </a:prstGeom>
        </p:spPr>
      </p:pic>
      <p:pic>
        <p:nvPicPr>
          <p:cNvPr id="10" name="Picture 9" descr="knot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842" y="4426497"/>
            <a:ext cx="3478217" cy="2317000"/>
          </a:xfrm>
          <a:prstGeom prst="rect">
            <a:avLst/>
          </a:prstGeom>
        </p:spPr>
      </p:pic>
      <p:pic>
        <p:nvPicPr>
          <p:cNvPr id="11" name="Picture 10" descr="sashimi.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315" y="1921904"/>
            <a:ext cx="3132383" cy="2248137"/>
          </a:xfrm>
          <a:prstGeom prst="rect">
            <a:avLst/>
          </a:prstGeom>
        </p:spPr>
      </p:pic>
      <p:pic>
        <p:nvPicPr>
          <p:cNvPr id="12" name="Picture 11" descr="mushroo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7059" y="3178437"/>
            <a:ext cx="2232276" cy="3009810"/>
          </a:xfrm>
          <a:prstGeom prst="rect">
            <a:avLst/>
          </a:prstGeom>
        </p:spPr>
      </p:pic>
      <p:pic>
        <p:nvPicPr>
          <p:cNvPr id="13" name="Picture 12" descr="doorknob.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89270" y="1821751"/>
            <a:ext cx="1959657" cy="2713371"/>
          </a:xfrm>
          <a:prstGeom prst="rect">
            <a:avLst/>
          </a:prstGeom>
        </p:spPr>
      </p:pic>
      <p:pic>
        <p:nvPicPr>
          <p:cNvPr id="14" name="Picture 13" descr="shell.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933500">
            <a:off x="7312078" y="-11681"/>
            <a:ext cx="1437367" cy="1952649"/>
          </a:xfrm>
          <a:prstGeom prst="rect">
            <a:avLst/>
          </a:prstGeom>
        </p:spPr>
      </p:pic>
    </p:spTree>
    <p:extLst>
      <p:ext uri="{BB962C8B-B14F-4D97-AF65-F5344CB8AC3E}">
        <p14:creationId xmlns:p14="http://schemas.microsoft.com/office/powerpoint/2010/main" val="2391622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339" y="26188"/>
            <a:ext cx="7345314" cy="707886"/>
          </a:xfrm>
          <a:prstGeom prst="rect">
            <a:avLst/>
          </a:prstGeom>
        </p:spPr>
        <p:txBody>
          <a:bodyPr wrap="square">
            <a:spAutoFit/>
          </a:bodyPr>
          <a:lstStyle/>
          <a:p>
            <a:pPr algn="ctr"/>
            <a:r>
              <a:rPr lang="en-US" sz="4000" b="1" dirty="0" smtClean="0">
                <a:latin typeface="Century Gothic"/>
                <a:cs typeface="Century Gothic"/>
              </a:rPr>
              <a:t>Practice your capitals</a:t>
            </a:r>
            <a:endParaRPr lang="en-US" sz="4000" dirty="0"/>
          </a:p>
        </p:txBody>
      </p:sp>
      <p:pic>
        <p:nvPicPr>
          <p:cNvPr id="2" name="Picture 1" descr="Capitalization Activity.jpg"/>
          <p:cNvPicPr>
            <a:picLocks noChangeAspect="1"/>
          </p:cNvPicPr>
          <p:nvPr/>
        </p:nvPicPr>
        <p:blipFill rotWithShape="1">
          <a:blip r:embed="rId3">
            <a:extLst>
              <a:ext uri="{28A0092B-C50C-407E-A947-70E740481C1C}">
                <a14:useLocalDpi xmlns:a14="http://schemas.microsoft.com/office/drawing/2010/main" val="0"/>
              </a:ext>
            </a:extLst>
          </a:blip>
          <a:srcRect t="37044"/>
          <a:stretch/>
        </p:blipFill>
        <p:spPr>
          <a:xfrm>
            <a:off x="0" y="889000"/>
            <a:ext cx="9144000" cy="4686300"/>
          </a:xfrm>
          <a:prstGeom prst="rect">
            <a:avLst/>
          </a:prstGeom>
        </p:spPr>
      </p:pic>
      <p:pic>
        <p:nvPicPr>
          <p:cNvPr id="5" name="Picture 4" descr="apple-pie-vectors.jpg"/>
          <p:cNvPicPr>
            <a:picLocks noChangeAspect="1"/>
          </p:cNvPicPr>
          <p:nvPr/>
        </p:nvPicPr>
        <p:blipFill rotWithShape="1">
          <a:blip r:embed="rId4">
            <a:extLst>
              <a:ext uri="{28A0092B-C50C-407E-A947-70E740481C1C}">
                <a14:useLocalDpi xmlns:a14="http://schemas.microsoft.com/office/drawing/2010/main" val="0"/>
              </a:ext>
            </a:extLst>
          </a:blip>
          <a:srcRect t="46428" b="19247"/>
          <a:stretch/>
        </p:blipFill>
        <p:spPr>
          <a:xfrm>
            <a:off x="2197100" y="5575300"/>
            <a:ext cx="4738438" cy="1138541"/>
          </a:xfrm>
          <a:prstGeom prst="rect">
            <a:avLst/>
          </a:prstGeom>
        </p:spPr>
      </p:pic>
    </p:spTree>
    <p:extLst>
      <p:ext uri="{BB962C8B-B14F-4D97-AF65-F5344CB8AC3E}">
        <p14:creationId xmlns:p14="http://schemas.microsoft.com/office/powerpoint/2010/main" val="119974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339" y="26188"/>
            <a:ext cx="7345314" cy="707886"/>
          </a:xfrm>
          <a:prstGeom prst="rect">
            <a:avLst/>
          </a:prstGeom>
        </p:spPr>
        <p:txBody>
          <a:bodyPr wrap="square">
            <a:spAutoFit/>
          </a:bodyPr>
          <a:lstStyle/>
          <a:p>
            <a:pPr algn="ctr"/>
            <a:r>
              <a:rPr lang="en-US" sz="4000" b="1" dirty="0" smtClean="0">
                <a:latin typeface="Century Gothic"/>
                <a:cs typeface="Century Gothic"/>
              </a:rPr>
              <a:t>Capitalization answers</a:t>
            </a:r>
            <a:endParaRPr lang="en-US" sz="4000" dirty="0"/>
          </a:p>
        </p:txBody>
      </p:sp>
      <p:pic>
        <p:nvPicPr>
          <p:cNvPr id="3" name="Picture 2" descr="Capitalization Activity Answers.jpg"/>
          <p:cNvPicPr>
            <a:picLocks noChangeAspect="1"/>
          </p:cNvPicPr>
          <p:nvPr/>
        </p:nvPicPr>
        <p:blipFill rotWithShape="1">
          <a:blip r:embed="rId3">
            <a:extLst>
              <a:ext uri="{28A0092B-C50C-407E-A947-70E740481C1C}">
                <a14:useLocalDpi xmlns:a14="http://schemas.microsoft.com/office/drawing/2010/main" val="0"/>
              </a:ext>
            </a:extLst>
          </a:blip>
          <a:srcRect t="38001"/>
          <a:stretch/>
        </p:blipFill>
        <p:spPr>
          <a:xfrm>
            <a:off x="1" y="1178463"/>
            <a:ext cx="9143999" cy="4718021"/>
          </a:xfrm>
          <a:prstGeom prst="rect">
            <a:avLst/>
          </a:prstGeom>
        </p:spPr>
      </p:pic>
    </p:spTree>
    <p:extLst>
      <p:ext uri="{BB962C8B-B14F-4D97-AF65-F5344CB8AC3E}">
        <p14:creationId xmlns:p14="http://schemas.microsoft.com/office/powerpoint/2010/main" val="3729024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5"/>
            <a:ext cx="8294511" cy="569030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smtClean="0">
                <a:solidFill>
                  <a:srgbClr val="000000"/>
                </a:solidFill>
                <a:latin typeface="Century Gothic"/>
                <a:cs typeface="Century Gothic"/>
              </a:rPr>
              <a:t>.</a:t>
            </a:r>
          </a:p>
          <a:p>
            <a:r>
              <a:rPr lang="en-US" sz="2400" dirty="0" smtClean="0">
                <a:solidFill>
                  <a:srgbClr val="000000"/>
                </a:solidFill>
                <a:latin typeface="Century Gothic"/>
                <a:cs typeface="Century Gothic"/>
              </a:rPr>
              <a:t>Period</a:t>
            </a:r>
            <a:endParaRPr lang="en-US" sz="2400" dirty="0">
              <a:solidFill>
                <a:srgbClr val="000000"/>
              </a:solidFill>
              <a:latin typeface="Century Gothic"/>
              <a:cs typeface="Century Gothic"/>
            </a:endParaRPr>
          </a:p>
          <a:p>
            <a:r>
              <a:rPr lang="en-AU" sz="2400" dirty="0">
                <a:solidFill>
                  <a:srgbClr val="000000"/>
                </a:solidFill>
                <a:latin typeface="Century Gothic"/>
                <a:cs typeface="Century Gothic"/>
              </a:rPr>
              <a:t>Used to end a sentence </a:t>
            </a:r>
            <a:endParaRPr lang="en-US" sz="2400" dirty="0">
              <a:solidFill>
                <a:srgbClr val="000000"/>
              </a:solidFill>
              <a:latin typeface="Century Gothic"/>
              <a:cs typeface="Century Gothic"/>
            </a:endParaRPr>
          </a:p>
          <a:p>
            <a:r>
              <a:rPr lang="en-AU" sz="2400" dirty="0">
                <a:solidFill>
                  <a:srgbClr val="000000"/>
                </a:solidFill>
                <a:latin typeface="Century Gothic"/>
                <a:cs typeface="Century Gothic"/>
              </a:rPr>
              <a:t>This is my book.</a:t>
            </a:r>
            <a:endParaRPr lang="en-US" sz="2400" dirty="0">
              <a:solidFill>
                <a:srgbClr val="000000"/>
              </a:solidFill>
              <a:latin typeface="Century Gothic"/>
              <a:cs typeface="Century Gothic"/>
            </a:endParaRPr>
          </a:p>
          <a:p>
            <a:endParaRPr lang="en-AU" sz="2400" dirty="0" smtClean="0">
              <a:solidFill>
                <a:srgbClr val="000000"/>
              </a:solidFill>
              <a:latin typeface="Century Gothic"/>
              <a:cs typeface="Century Gothic"/>
            </a:endParaRPr>
          </a:p>
          <a:p>
            <a:r>
              <a:rPr lang="en-AU" sz="3200" b="1" dirty="0" smtClean="0">
                <a:solidFill>
                  <a:srgbClr val="000000"/>
                </a:solidFill>
                <a:latin typeface="Century Gothic"/>
                <a:cs typeface="Century Gothic"/>
              </a:rPr>
              <a:t>?</a:t>
            </a:r>
            <a:endParaRPr lang="en-US" sz="3200" b="1" dirty="0">
              <a:solidFill>
                <a:srgbClr val="000000"/>
              </a:solidFill>
              <a:latin typeface="Century Gothic"/>
              <a:cs typeface="Century Gothic"/>
            </a:endParaRPr>
          </a:p>
          <a:p>
            <a:r>
              <a:rPr lang="en-AU" sz="2400" dirty="0">
                <a:solidFill>
                  <a:srgbClr val="000000"/>
                </a:solidFill>
                <a:latin typeface="Century Gothic"/>
                <a:cs typeface="Century Gothic"/>
              </a:rPr>
              <a:t>Question mark</a:t>
            </a:r>
            <a:endParaRPr lang="en-US" sz="2400" dirty="0">
              <a:solidFill>
                <a:srgbClr val="000000"/>
              </a:solidFill>
              <a:latin typeface="Century Gothic"/>
              <a:cs typeface="Century Gothic"/>
            </a:endParaRPr>
          </a:p>
          <a:p>
            <a:r>
              <a:rPr lang="en-AU" sz="2400" dirty="0">
                <a:solidFill>
                  <a:srgbClr val="000000"/>
                </a:solidFill>
                <a:latin typeface="Century Gothic"/>
                <a:cs typeface="Century Gothic"/>
              </a:rPr>
              <a:t>Used at the end of a </a:t>
            </a:r>
            <a:r>
              <a:rPr lang="en-AU" sz="2400" dirty="0" smtClean="0">
                <a:solidFill>
                  <a:srgbClr val="000000"/>
                </a:solidFill>
                <a:latin typeface="Century Gothic"/>
                <a:cs typeface="Century Gothic"/>
              </a:rPr>
              <a:t>question.</a:t>
            </a:r>
            <a:endParaRPr lang="en-US" sz="2400" dirty="0">
              <a:solidFill>
                <a:srgbClr val="000000"/>
              </a:solidFill>
              <a:latin typeface="Century Gothic"/>
              <a:cs typeface="Century Gothic"/>
            </a:endParaRPr>
          </a:p>
          <a:p>
            <a:r>
              <a:rPr lang="en-AU" sz="2400" dirty="0">
                <a:solidFill>
                  <a:srgbClr val="000000"/>
                </a:solidFill>
                <a:latin typeface="Century Gothic"/>
                <a:cs typeface="Century Gothic"/>
              </a:rPr>
              <a:t>Where is your book?</a:t>
            </a:r>
            <a:endParaRPr lang="en-US" sz="2400" dirty="0">
              <a:solidFill>
                <a:srgbClr val="000000"/>
              </a:solidFill>
              <a:latin typeface="Century Gothic"/>
              <a:cs typeface="Century Gothic"/>
            </a:endParaRPr>
          </a:p>
          <a:p>
            <a:endParaRPr lang="en-AU" sz="2400" dirty="0" smtClean="0">
              <a:solidFill>
                <a:srgbClr val="000000"/>
              </a:solidFill>
              <a:latin typeface="Century Gothic"/>
              <a:cs typeface="Century Gothic"/>
            </a:endParaRPr>
          </a:p>
          <a:p>
            <a:r>
              <a:rPr lang="en-AU" sz="3200" b="1" dirty="0" smtClean="0">
                <a:solidFill>
                  <a:srgbClr val="000000"/>
                </a:solidFill>
                <a:latin typeface="Century Gothic"/>
                <a:cs typeface="Century Gothic"/>
              </a:rPr>
              <a:t>!</a:t>
            </a:r>
            <a:endParaRPr lang="en-US" sz="3200" b="1" dirty="0">
              <a:solidFill>
                <a:srgbClr val="000000"/>
              </a:solidFill>
              <a:latin typeface="Century Gothic"/>
              <a:cs typeface="Century Gothic"/>
            </a:endParaRPr>
          </a:p>
          <a:p>
            <a:r>
              <a:rPr lang="en-AU" sz="2400" dirty="0">
                <a:solidFill>
                  <a:srgbClr val="000000"/>
                </a:solidFill>
                <a:latin typeface="Century Gothic"/>
                <a:cs typeface="Century Gothic"/>
              </a:rPr>
              <a:t>Exclamation mark</a:t>
            </a:r>
            <a:endParaRPr lang="en-US" sz="2400" dirty="0">
              <a:solidFill>
                <a:srgbClr val="000000"/>
              </a:solidFill>
              <a:latin typeface="Century Gothic"/>
              <a:cs typeface="Century Gothic"/>
            </a:endParaRPr>
          </a:p>
          <a:p>
            <a:r>
              <a:rPr lang="en-AU" sz="2400" dirty="0">
                <a:solidFill>
                  <a:srgbClr val="000000"/>
                </a:solidFill>
                <a:latin typeface="Century Gothic"/>
                <a:cs typeface="Century Gothic"/>
              </a:rPr>
              <a:t>Used at the end of a sentence </a:t>
            </a:r>
            <a:r>
              <a:rPr lang="en-US" sz="2400" dirty="0" smtClean="0">
                <a:solidFill>
                  <a:srgbClr val="000000"/>
                </a:solidFill>
                <a:latin typeface="Century Gothic"/>
                <a:cs typeface="Century Gothic"/>
              </a:rPr>
              <a:t>to add volume. </a:t>
            </a:r>
            <a:endParaRPr lang="en-US" sz="2400" dirty="0">
              <a:solidFill>
                <a:srgbClr val="000000"/>
              </a:solidFill>
              <a:latin typeface="Century Gothic"/>
              <a:cs typeface="Century Gothic"/>
            </a:endParaRPr>
          </a:p>
          <a:p>
            <a:r>
              <a:rPr lang="en-AU" sz="2400" dirty="0">
                <a:solidFill>
                  <a:srgbClr val="000000"/>
                </a:solidFill>
                <a:latin typeface="Century Gothic"/>
                <a:cs typeface="Century Gothic"/>
              </a:rPr>
              <a:t>Wow!! What a fantastic book!</a:t>
            </a:r>
            <a:endParaRPr lang="en-US" sz="2400" dirty="0">
              <a:solidFill>
                <a:srgbClr val="000000"/>
              </a:solidFill>
              <a:latin typeface="Century Gothic"/>
              <a:cs typeface="Century Gothic"/>
            </a:endParaRPr>
          </a:p>
          <a:p>
            <a:pPr algn="ctr"/>
            <a:endParaRPr lang="en-US" sz="2400" dirty="0">
              <a:solidFill>
                <a:srgbClr val="000000"/>
              </a:solidFill>
              <a:latin typeface="Century Gothic"/>
              <a:cs typeface="Century Gothic"/>
            </a:endParaRPr>
          </a:p>
        </p:txBody>
      </p:sp>
      <p:pic>
        <p:nvPicPr>
          <p:cNvPr id="7" name="Picture 6" descr="perio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5432">
            <a:off x="4399331" y="1315828"/>
            <a:ext cx="1636151" cy="1657585"/>
          </a:xfrm>
          <a:prstGeom prst="rect">
            <a:avLst/>
          </a:prstGeom>
        </p:spPr>
      </p:pic>
      <p:sp>
        <p:nvSpPr>
          <p:cNvPr id="4" name="Rectangle 3"/>
          <p:cNvSpPr/>
          <p:nvPr/>
        </p:nvSpPr>
        <p:spPr>
          <a:xfrm>
            <a:off x="890339" y="26188"/>
            <a:ext cx="7345314" cy="707886"/>
          </a:xfrm>
          <a:prstGeom prst="rect">
            <a:avLst/>
          </a:prstGeom>
        </p:spPr>
        <p:txBody>
          <a:bodyPr wrap="square">
            <a:spAutoFit/>
          </a:bodyPr>
          <a:lstStyle/>
          <a:p>
            <a:pPr algn="ctr"/>
            <a:r>
              <a:rPr lang="en-US" sz="4000" b="1" dirty="0" smtClean="0">
                <a:latin typeface="Century Gothic"/>
                <a:cs typeface="Century Gothic"/>
              </a:rPr>
              <a:t>Using punctuation</a:t>
            </a:r>
            <a:endParaRPr lang="en-US" sz="4000" dirty="0"/>
          </a:p>
        </p:txBody>
      </p:sp>
      <p:pic>
        <p:nvPicPr>
          <p:cNvPr id="2" name="Picture 1" descr="why-1352167_960_720.png"/>
          <p:cNvPicPr>
            <a:picLocks noChangeAspect="1"/>
          </p:cNvPicPr>
          <p:nvPr/>
        </p:nvPicPr>
        <p:blipFill rotWithShape="1">
          <a:blip r:embed="rId4">
            <a:extLst>
              <a:ext uri="{28A0092B-C50C-407E-A947-70E740481C1C}">
                <a14:useLocalDpi xmlns:a14="http://schemas.microsoft.com/office/drawing/2010/main" val="0"/>
              </a:ext>
            </a:extLst>
          </a:blip>
          <a:srcRect r="53893"/>
          <a:stretch/>
        </p:blipFill>
        <p:spPr>
          <a:xfrm>
            <a:off x="5589475" y="1104371"/>
            <a:ext cx="3142380" cy="4110540"/>
          </a:xfrm>
          <a:prstGeom prst="rect">
            <a:avLst/>
          </a:prstGeom>
        </p:spPr>
      </p:pic>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527310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7344" y="804335"/>
            <a:ext cx="8294511" cy="569030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a:solidFill>
                  <a:srgbClr val="000000"/>
                </a:solidFill>
                <a:latin typeface="Century Gothic"/>
                <a:cs typeface="Century Gothic"/>
              </a:rPr>
              <a:t>And</a:t>
            </a:r>
            <a:r>
              <a:rPr lang="en-US" sz="2400" dirty="0">
                <a:solidFill>
                  <a:srgbClr val="000000"/>
                </a:solidFill>
                <a:latin typeface="Century Gothic"/>
                <a:cs typeface="Century Gothic"/>
              </a:rPr>
              <a:t>: shows addition and is used when the statements are similar.</a:t>
            </a:r>
          </a:p>
          <a:p>
            <a:endParaRPr lang="en-US" sz="2400" dirty="0">
              <a:solidFill>
                <a:srgbClr val="000000"/>
              </a:solidFill>
              <a:latin typeface="Century Gothic"/>
              <a:cs typeface="Century Gothic"/>
            </a:endParaRPr>
          </a:p>
          <a:p>
            <a:r>
              <a:rPr lang="en-US" sz="2400" dirty="0">
                <a:solidFill>
                  <a:srgbClr val="000000"/>
                </a:solidFill>
                <a:latin typeface="Century Gothic"/>
                <a:cs typeface="Century Gothic"/>
              </a:rPr>
              <a:t>I called </a:t>
            </a:r>
            <a:r>
              <a:rPr lang="en-US" sz="2400" dirty="0" smtClean="0">
                <a:solidFill>
                  <a:srgbClr val="000000"/>
                </a:solidFill>
                <a:latin typeface="Century Gothic"/>
                <a:cs typeface="Century Gothic"/>
              </a:rPr>
              <a:t>Jan, </a:t>
            </a:r>
            <a:r>
              <a:rPr lang="en-US" sz="2400" u="sng" dirty="0">
                <a:solidFill>
                  <a:srgbClr val="000000"/>
                </a:solidFill>
                <a:latin typeface="Century Gothic"/>
                <a:cs typeface="Century Gothic"/>
              </a:rPr>
              <a:t>and</a:t>
            </a:r>
            <a:r>
              <a:rPr lang="en-US" sz="2400" dirty="0">
                <a:solidFill>
                  <a:srgbClr val="000000"/>
                </a:solidFill>
                <a:latin typeface="Century Gothic"/>
                <a:cs typeface="Century Gothic"/>
              </a:rPr>
              <a:t> we </a:t>
            </a:r>
            <a:r>
              <a:rPr lang="en-US" sz="2400" dirty="0" smtClean="0">
                <a:solidFill>
                  <a:srgbClr val="000000"/>
                </a:solidFill>
                <a:latin typeface="Century Gothic"/>
                <a:cs typeface="Century Gothic"/>
              </a:rPr>
              <a:t>went out for lunch.</a:t>
            </a:r>
            <a:endParaRPr lang="en-US" sz="2400" dirty="0">
              <a:solidFill>
                <a:srgbClr val="000000"/>
              </a:solidFill>
              <a:latin typeface="Century Gothic"/>
              <a:cs typeface="Century Gothic"/>
            </a:endParaRPr>
          </a:p>
          <a:p>
            <a:endParaRPr lang="en-US" sz="2400" dirty="0">
              <a:solidFill>
                <a:srgbClr val="000000"/>
              </a:solidFill>
              <a:latin typeface="Century Gothic"/>
              <a:cs typeface="Century Gothic"/>
            </a:endParaRPr>
          </a:p>
          <a:p>
            <a:r>
              <a:rPr lang="en-US" sz="2400" b="1" dirty="0">
                <a:solidFill>
                  <a:srgbClr val="000000"/>
                </a:solidFill>
                <a:latin typeface="Century Gothic"/>
                <a:cs typeface="Century Gothic"/>
              </a:rPr>
              <a:t>But</a:t>
            </a:r>
            <a:r>
              <a:rPr lang="en-US" sz="2400" dirty="0">
                <a:solidFill>
                  <a:srgbClr val="000000"/>
                </a:solidFill>
                <a:latin typeface="Century Gothic"/>
                <a:cs typeface="Century Gothic"/>
              </a:rPr>
              <a:t>: is used to connect statements that express opposite ideas.</a:t>
            </a:r>
          </a:p>
          <a:p>
            <a:endParaRPr lang="en-US" sz="2400" dirty="0">
              <a:solidFill>
                <a:srgbClr val="000000"/>
              </a:solidFill>
              <a:latin typeface="Century Gothic"/>
              <a:cs typeface="Century Gothic"/>
            </a:endParaRPr>
          </a:p>
          <a:p>
            <a:r>
              <a:rPr lang="en-US" sz="2400" dirty="0">
                <a:solidFill>
                  <a:srgbClr val="000000"/>
                </a:solidFill>
                <a:latin typeface="Century Gothic"/>
                <a:cs typeface="Century Gothic"/>
              </a:rPr>
              <a:t>I also called Steve, </a:t>
            </a:r>
            <a:r>
              <a:rPr lang="en-US" sz="2400" u="sng" dirty="0">
                <a:solidFill>
                  <a:srgbClr val="000000"/>
                </a:solidFill>
                <a:latin typeface="Century Gothic"/>
                <a:cs typeface="Century Gothic"/>
              </a:rPr>
              <a:t>but</a:t>
            </a:r>
            <a:r>
              <a:rPr lang="en-US" sz="2400" dirty="0">
                <a:solidFill>
                  <a:srgbClr val="000000"/>
                </a:solidFill>
                <a:latin typeface="Century Gothic"/>
                <a:cs typeface="Century Gothic"/>
              </a:rPr>
              <a:t> he wasn't home</a:t>
            </a:r>
            <a:r>
              <a:rPr lang="en-US" sz="2400" dirty="0" smtClean="0">
                <a:solidFill>
                  <a:srgbClr val="000000"/>
                </a:solidFill>
                <a:latin typeface="Century Gothic"/>
                <a:cs typeface="Century Gothic"/>
              </a:rPr>
              <a:t>.</a:t>
            </a:r>
          </a:p>
          <a:p>
            <a:endParaRPr lang="en-US" sz="2400" dirty="0">
              <a:solidFill>
                <a:srgbClr val="000000"/>
              </a:solidFill>
              <a:latin typeface="Century Gothic"/>
              <a:cs typeface="Century Gothic"/>
            </a:endParaRPr>
          </a:p>
          <a:p>
            <a:r>
              <a:rPr lang="en-US" sz="2400" b="1" dirty="0" smtClean="0">
                <a:solidFill>
                  <a:srgbClr val="000000"/>
                </a:solidFill>
                <a:latin typeface="Century Gothic"/>
                <a:cs typeface="Century Gothic"/>
              </a:rPr>
              <a:t>Or</a:t>
            </a:r>
            <a:r>
              <a:rPr lang="en-US" sz="2400" dirty="0" smtClean="0">
                <a:solidFill>
                  <a:srgbClr val="000000"/>
                </a:solidFill>
                <a:latin typeface="Century Gothic"/>
                <a:cs typeface="Century Gothic"/>
              </a:rPr>
              <a:t>: is used to show choices.</a:t>
            </a:r>
          </a:p>
          <a:p>
            <a:endParaRPr lang="en-US" sz="2400" dirty="0">
              <a:solidFill>
                <a:srgbClr val="000000"/>
              </a:solidFill>
              <a:latin typeface="Century Gothic"/>
              <a:cs typeface="Century Gothic"/>
            </a:endParaRPr>
          </a:p>
          <a:p>
            <a:r>
              <a:rPr lang="en-US" sz="2400" dirty="0" smtClean="0">
                <a:solidFill>
                  <a:srgbClr val="000000"/>
                </a:solidFill>
                <a:latin typeface="Century Gothic"/>
                <a:cs typeface="Century Gothic"/>
              </a:rPr>
              <a:t>We could choose beef </a:t>
            </a:r>
            <a:r>
              <a:rPr lang="en-US" sz="2400" u="sng" dirty="0" smtClean="0">
                <a:solidFill>
                  <a:srgbClr val="000000"/>
                </a:solidFill>
                <a:latin typeface="Century Gothic"/>
                <a:cs typeface="Century Gothic"/>
              </a:rPr>
              <a:t>or</a:t>
            </a:r>
            <a:r>
              <a:rPr lang="en-US" sz="2400" dirty="0" smtClean="0">
                <a:solidFill>
                  <a:srgbClr val="000000"/>
                </a:solidFill>
                <a:latin typeface="Century Gothic"/>
                <a:cs typeface="Century Gothic"/>
              </a:rPr>
              <a:t> chicken for lunch.</a:t>
            </a:r>
            <a:endParaRPr lang="en-US" sz="2400" dirty="0">
              <a:solidFill>
                <a:srgbClr val="000000"/>
              </a:solidFill>
              <a:latin typeface="Century Gothic"/>
              <a:cs typeface="Century Gothic"/>
            </a:endParaRPr>
          </a:p>
        </p:txBody>
      </p:sp>
      <p:sp>
        <p:nvSpPr>
          <p:cNvPr id="4" name="Rectangle 3"/>
          <p:cNvSpPr/>
          <p:nvPr/>
        </p:nvSpPr>
        <p:spPr>
          <a:xfrm>
            <a:off x="890339" y="26188"/>
            <a:ext cx="7345314" cy="707886"/>
          </a:xfrm>
          <a:prstGeom prst="rect">
            <a:avLst/>
          </a:prstGeom>
        </p:spPr>
        <p:txBody>
          <a:bodyPr wrap="square">
            <a:spAutoFit/>
          </a:bodyPr>
          <a:lstStyle/>
          <a:p>
            <a:pPr algn="ctr"/>
            <a:r>
              <a:rPr lang="en-US" sz="4000" b="1" dirty="0" smtClean="0">
                <a:latin typeface="Century Gothic"/>
                <a:cs typeface="Century Gothic"/>
              </a:rPr>
              <a:t>Using “but”, “and</a:t>
            </a:r>
            <a:r>
              <a:rPr lang="en-US" sz="4000" b="1" dirty="0" smtClean="0">
                <a:latin typeface="Century Gothic"/>
                <a:cs typeface="Century Gothic"/>
              </a:rPr>
              <a:t>”, “</a:t>
            </a:r>
            <a:r>
              <a:rPr lang="en-US" sz="4000" b="1" dirty="0" smtClean="0">
                <a:latin typeface="Century Gothic"/>
                <a:cs typeface="Century Gothic"/>
              </a:rPr>
              <a:t>or”</a:t>
            </a:r>
            <a:endParaRPr lang="en-US" sz="4000" dirty="0"/>
          </a:p>
        </p:txBody>
      </p:sp>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3" name="Picture 2" descr="bee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200" y="4223888"/>
            <a:ext cx="2717800" cy="1786387"/>
          </a:xfrm>
          <a:prstGeom prst="rect">
            <a:avLst/>
          </a:prstGeom>
        </p:spPr>
      </p:pic>
      <p:pic>
        <p:nvPicPr>
          <p:cNvPr id="8" name="Picture 7" descr="chick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556" y="1583115"/>
            <a:ext cx="2019299" cy="1285200"/>
          </a:xfrm>
          <a:prstGeom prst="rect">
            <a:avLst/>
          </a:prstGeom>
        </p:spPr>
      </p:pic>
    </p:spTree>
    <p:extLst>
      <p:ext uri="{BB962C8B-B14F-4D97-AF65-F5344CB8AC3E}">
        <p14:creationId xmlns:p14="http://schemas.microsoft.com/office/powerpoint/2010/main" val="2412471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339" y="26188"/>
            <a:ext cx="7345314" cy="707886"/>
          </a:xfrm>
          <a:prstGeom prst="rect">
            <a:avLst/>
          </a:prstGeom>
        </p:spPr>
        <p:txBody>
          <a:bodyPr wrap="square">
            <a:spAutoFit/>
          </a:bodyPr>
          <a:lstStyle/>
          <a:p>
            <a:pPr algn="ctr"/>
            <a:r>
              <a:rPr lang="en-US" sz="4000" b="1" dirty="0" smtClean="0">
                <a:latin typeface="Century Gothic"/>
                <a:cs typeface="Century Gothic"/>
              </a:rPr>
              <a:t>But, or, and?</a:t>
            </a:r>
            <a:endParaRPr lang="en-US" sz="4000" dirty="0"/>
          </a:p>
        </p:txBody>
      </p:sp>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3" name="Picture 2" descr="but and or activ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90" y="734074"/>
            <a:ext cx="8010904" cy="6123926"/>
          </a:xfrm>
          <a:prstGeom prst="rect">
            <a:avLst/>
          </a:prstGeom>
        </p:spPr>
      </p:pic>
    </p:spTree>
    <p:extLst>
      <p:ext uri="{BB962C8B-B14F-4D97-AF65-F5344CB8AC3E}">
        <p14:creationId xmlns:p14="http://schemas.microsoft.com/office/powerpoint/2010/main" val="193657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339" y="26188"/>
            <a:ext cx="7345314" cy="707886"/>
          </a:xfrm>
          <a:prstGeom prst="rect">
            <a:avLst/>
          </a:prstGeom>
        </p:spPr>
        <p:txBody>
          <a:bodyPr wrap="square">
            <a:spAutoFit/>
          </a:bodyPr>
          <a:lstStyle/>
          <a:p>
            <a:pPr algn="ctr"/>
            <a:r>
              <a:rPr lang="en-US" sz="4000" b="1" dirty="0" smtClean="0">
                <a:latin typeface="Century Gothic"/>
                <a:cs typeface="Century Gothic"/>
              </a:rPr>
              <a:t>But, or, and?</a:t>
            </a:r>
            <a:endParaRPr lang="en-US" sz="4000" dirty="0"/>
          </a:p>
        </p:txBody>
      </p:sp>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2" name="Picture 1" descr="but and or activity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82" y="734074"/>
            <a:ext cx="7959617" cy="6150614"/>
          </a:xfrm>
          <a:prstGeom prst="rect">
            <a:avLst/>
          </a:prstGeom>
        </p:spPr>
      </p:pic>
    </p:spTree>
    <p:extLst>
      <p:ext uri="{BB962C8B-B14F-4D97-AF65-F5344CB8AC3E}">
        <p14:creationId xmlns:p14="http://schemas.microsoft.com/office/powerpoint/2010/main" val="1130703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8116" y="26188"/>
            <a:ext cx="8408883" cy="707886"/>
          </a:xfrm>
          <a:prstGeom prst="rect">
            <a:avLst/>
          </a:prstGeom>
        </p:spPr>
        <p:txBody>
          <a:bodyPr wrap="square">
            <a:spAutoFit/>
          </a:bodyPr>
          <a:lstStyle/>
          <a:p>
            <a:pPr algn="ctr"/>
            <a:r>
              <a:rPr lang="en-US" sz="4000" b="1" dirty="0" smtClean="0">
                <a:latin typeface="Century Gothic"/>
                <a:cs typeface="Century Gothic"/>
              </a:rPr>
              <a:t>School lunches around the world</a:t>
            </a:r>
            <a:endParaRPr lang="en-US" sz="4000" dirty="0"/>
          </a:p>
        </p:txBody>
      </p:sp>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3" name="Picture 2" descr="Screen Shot 2016-07-09 at 10.53.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7278"/>
            <a:ext cx="9144000" cy="5715000"/>
          </a:xfrm>
          <a:prstGeom prst="rect">
            <a:avLst/>
          </a:prstGeom>
        </p:spPr>
      </p:pic>
    </p:spTree>
    <p:extLst>
      <p:ext uri="{BB962C8B-B14F-4D97-AF65-F5344CB8AC3E}">
        <p14:creationId xmlns:p14="http://schemas.microsoft.com/office/powerpoint/2010/main" val="633696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0339" y="26188"/>
            <a:ext cx="7345314" cy="707886"/>
          </a:xfrm>
          <a:prstGeom prst="rect">
            <a:avLst/>
          </a:prstGeom>
        </p:spPr>
        <p:txBody>
          <a:bodyPr wrap="square">
            <a:spAutoFit/>
          </a:bodyPr>
          <a:lstStyle/>
          <a:p>
            <a:pPr algn="ctr"/>
            <a:r>
              <a:rPr lang="en-US" sz="4000" b="1" dirty="0" smtClean="0">
                <a:latin typeface="Century Gothic"/>
                <a:cs typeface="Century Gothic"/>
              </a:rPr>
              <a:t>Story Time</a:t>
            </a:r>
            <a:endParaRPr lang="en-US" sz="4000" dirty="0"/>
          </a:p>
        </p:txBody>
      </p:sp>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3" name="Picture 2" descr="lemonad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528" y="808366"/>
            <a:ext cx="7447007" cy="6049633"/>
          </a:xfrm>
          <a:prstGeom prst="rect">
            <a:avLst/>
          </a:prstGeom>
        </p:spPr>
      </p:pic>
    </p:spTree>
    <p:extLst>
      <p:ext uri="{BB962C8B-B14F-4D97-AF65-F5344CB8AC3E}">
        <p14:creationId xmlns:p14="http://schemas.microsoft.com/office/powerpoint/2010/main" val="3492964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2" name="Picture 1" descr="lemona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72" y="0"/>
            <a:ext cx="8630356" cy="6858000"/>
          </a:xfrm>
          <a:prstGeom prst="rect">
            <a:avLst/>
          </a:prstGeom>
        </p:spPr>
      </p:pic>
    </p:spTree>
    <p:extLst>
      <p:ext uri="{BB962C8B-B14F-4D97-AF65-F5344CB8AC3E}">
        <p14:creationId xmlns:p14="http://schemas.microsoft.com/office/powerpoint/2010/main" val="3388990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1667" y="1417638"/>
            <a:ext cx="4938889" cy="5073473"/>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91194"/>
            <a:ext cx="8229600" cy="1143000"/>
          </a:xfrm>
        </p:spPr>
        <p:txBody>
          <a:bodyPr>
            <a:noAutofit/>
          </a:bodyPr>
          <a:lstStyle/>
          <a:p>
            <a:r>
              <a:rPr lang="en-US" sz="5000" b="1" dirty="0" smtClean="0">
                <a:latin typeface="Century Gothic"/>
                <a:cs typeface="Century Gothic"/>
              </a:rPr>
              <a:t>What we will learn today</a:t>
            </a:r>
            <a:endParaRPr lang="en-US" sz="5000" b="1" dirty="0">
              <a:latin typeface="Century Gothic"/>
              <a:cs typeface="Century Gothic"/>
            </a:endParaRPr>
          </a:p>
        </p:txBody>
      </p:sp>
      <p:sp>
        <p:nvSpPr>
          <p:cNvPr id="3" name="Content Placeholder 2"/>
          <p:cNvSpPr>
            <a:spLocks noGrp="1"/>
          </p:cNvSpPr>
          <p:nvPr>
            <p:ph idx="1"/>
          </p:nvPr>
        </p:nvSpPr>
        <p:spPr>
          <a:xfrm>
            <a:off x="457201" y="1693333"/>
            <a:ext cx="4693355" cy="4797778"/>
          </a:xfrm>
        </p:spPr>
        <p:txBody>
          <a:bodyPr>
            <a:normAutofit fontScale="92500"/>
          </a:bodyPr>
          <a:lstStyle/>
          <a:p>
            <a:r>
              <a:rPr lang="en-US" sz="4000" dirty="0" smtClean="0">
                <a:latin typeface="Century Gothic"/>
                <a:cs typeface="Century Gothic"/>
              </a:rPr>
              <a:t>Review ‘cl’, ‘</a:t>
            </a:r>
            <a:r>
              <a:rPr lang="en-US" sz="4000" dirty="0" err="1" smtClean="0">
                <a:latin typeface="Century Gothic"/>
                <a:cs typeface="Century Gothic"/>
              </a:rPr>
              <a:t>sh</a:t>
            </a:r>
            <a:r>
              <a:rPr lang="en-US" sz="4000" dirty="0" smtClean="0">
                <a:latin typeface="Century Gothic"/>
                <a:cs typeface="Century Gothic"/>
              </a:rPr>
              <a:t>’  and ‘</a:t>
            </a:r>
            <a:r>
              <a:rPr lang="en-US" sz="4000" dirty="0" err="1" smtClean="0">
                <a:latin typeface="Century Gothic"/>
                <a:cs typeface="Century Gothic"/>
              </a:rPr>
              <a:t>kn</a:t>
            </a:r>
            <a:r>
              <a:rPr lang="en-US" sz="4000" dirty="0" smtClean="0">
                <a:latin typeface="Century Gothic"/>
                <a:cs typeface="Century Gothic"/>
              </a:rPr>
              <a:t>’ words</a:t>
            </a:r>
            <a:endParaRPr lang="en-US" sz="4000" dirty="0">
              <a:latin typeface="Century Gothic"/>
              <a:cs typeface="Century Gothic"/>
            </a:endParaRPr>
          </a:p>
          <a:p>
            <a:r>
              <a:rPr lang="en-US" sz="4000" dirty="0" smtClean="0">
                <a:latin typeface="Century Gothic"/>
                <a:cs typeface="Century Gothic"/>
              </a:rPr>
              <a:t>Using “but”, “or”, “and” capitalization and punctuation</a:t>
            </a:r>
          </a:p>
          <a:p>
            <a:r>
              <a:rPr lang="en-US" sz="4000" dirty="0" smtClean="0">
                <a:latin typeface="Century Gothic"/>
                <a:cs typeface="Century Gothic"/>
              </a:rPr>
              <a:t>Reading practice</a:t>
            </a:r>
          </a:p>
          <a:p>
            <a:endParaRPr lang="en-US" sz="4000" dirty="0">
              <a:latin typeface="Century Gothic"/>
              <a:cs typeface="Century Gothic"/>
            </a:endParaRPr>
          </a:p>
        </p:txBody>
      </p:sp>
      <p:pic>
        <p:nvPicPr>
          <p:cNvPr id="6" name="Picture 5" descr="boo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3" y="1693333"/>
            <a:ext cx="3781779" cy="4557889"/>
          </a:xfrm>
          <a:prstGeom prst="rect">
            <a:avLst/>
          </a:prstGeom>
        </p:spPr>
      </p:pic>
    </p:spTree>
    <p:extLst>
      <p:ext uri="{BB962C8B-B14F-4D97-AF65-F5344CB8AC3E}">
        <p14:creationId xmlns:p14="http://schemas.microsoft.com/office/powerpoint/2010/main" val="579403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2" name="Picture 1" descr="lemonade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68" y="0"/>
            <a:ext cx="8687558" cy="6858000"/>
          </a:xfrm>
          <a:prstGeom prst="rect">
            <a:avLst/>
          </a:prstGeom>
        </p:spPr>
      </p:pic>
    </p:spTree>
    <p:extLst>
      <p:ext uri="{BB962C8B-B14F-4D97-AF65-F5344CB8AC3E}">
        <p14:creationId xmlns:p14="http://schemas.microsoft.com/office/powerpoint/2010/main" val="3713212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2" name="Picture 1" descr="lemonade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87" y="0"/>
            <a:ext cx="8687558" cy="6858000"/>
          </a:xfrm>
          <a:prstGeom prst="rect">
            <a:avLst/>
          </a:prstGeom>
        </p:spPr>
      </p:pic>
    </p:spTree>
    <p:extLst>
      <p:ext uri="{BB962C8B-B14F-4D97-AF65-F5344CB8AC3E}">
        <p14:creationId xmlns:p14="http://schemas.microsoft.com/office/powerpoint/2010/main" val="3872834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2" name="Picture 1" descr="lemonade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95" y="0"/>
            <a:ext cx="8716444" cy="6858000"/>
          </a:xfrm>
          <a:prstGeom prst="rect">
            <a:avLst/>
          </a:prstGeom>
        </p:spPr>
      </p:pic>
    </p:spTree>
    <p:extLst>
      <p:ext uri="{BB962C8B-B14F-4D97-AF65-F5344CB8AC3E}">
        <p14:creationId xmlns:p14="http://schemas.microsoft.com/office/powerpoint/2010/main" val="1809419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891" y="641608"/>
            <a:ext cx="184666" cy="369332"/>
          </a:xfrm>
          <a:prstGeom prst="rect">
            <a:avLst/>
          </a:prstGeom>
          <a:noFill/>
        </p:spPr>
        <p:txBody>
          <a:bodyPr wrap="none" rtlCol="0">
            <a:spAutoFit/>
          </a:bodyPr>
          <a:lstStyle/>
          <a:p>
            <a:endParaRPr lang="en-US" dirty="0"/>
          </a:p>
        </p:txBody>
      </p:sp>
      <p:pic>
        <p:nvPicPr>
          <p:cNvPr id="2" name="Picture 1" descr="lemonade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67" y="0"/>
            <a:ext cx="8630356" cy="6858000"/>
          </a:xfrm>
          <a:prstGeom prst="rect">
            <a:avLst/>
          </a:prstGeom>
        </p:spPr>
      </p:pic>
    </p:spTree>
    <p:extLst>
      <p:ext uri="{BB962C8B-B14F-4D97-AF65-F5344CB8AC3E}">
        <p14:creationId xmlns:p14="http://schemas.microsoft.com/office/powerpoint/2010/main" val="3140462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9239" y="20216"/>
            <a:ext cx="5381327" cy="707886"/>
          </a:xfrm>
          <a:prstGeom prst="rect">
            <a:avLst/>
          </a:prstGeom>
        </p:spPr>
        <p:txBody>
          <a:bodyPr wrap="square">
            <a:spAutoFit/>
          </a:bodyPr>
          <a:lstStyle/>
          <a:p>
            <a:pPr algn="ctr"/>
            <a:r>
              <a:rPr lang="en-US" sz="4000" b="1" dirty="0">
                <a:latin typeface="Century Gothic"/>
                <a:cs typeface="Century Gothic"/>
              </a:rPr>
              <a:t>Word </a:t>
            </a:r>
            <a:r>
              <a:rPr lang="en-US" sz="4000" b="1" dirty="0" smtClean="0">
                <a:latin typeface="Century Gothic"/>
                <a:cs typeface="Century Gothic"/>
              </a:rPr>
              <a:t>Search</a:t>
            </a:r>
            <a:endParaRPr lang="en-US" sz="4000" dirty="0"/>
          </a:p>
        </p:txBody>
      </p:sp>
      <p:pic>
        <p:nvPicPr>
          <p:cNvPr id="5" name="Picture 4" descr="SH_KN_and_CL_Word_Search-1.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123" y="728102"/>
            <a:ext cx="5831280" cy="6129898"/>
          </a:xfrm>
          <a:prstGeom prst="rect">
            <a:avLst/>
          </a:prstGeom>
        </p:spPr>
      </p:pic>
    </p:spTree>
    <p:extLst>
      <p:ext uri="{BB962C8B-B14F-4D97-AF65-F5344CB8AC3E}">
        <p14:creationId xmlns:p14="http://schemas.microsoft.com/office/powerpoint/2010/main" val="2780573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89"/>
            <a:ext cx="8229600" cy="1143000"/>
          </a:xfrm>
        </p:spPr>
        <p:txBody>
          <a:bodyPr>
            <a:normAutofit/>
          </a:bodyPr>
          <a:lstStyle/>
          <a:p>
            <a:r>
              <a:rPr lang="en-US" sz="4000" b="1" dirty="0" smtClean="0">
                <a:latin typeface="Century Gothic"/>
                <a:cs typeface="Century Gothic"/>
              </a:rPr>
              <a:t>Word Search Answers</a:t>
            </a:r>
            <a:endParaRPr lang="en-US" sz="4000" b="1" dirty="0">
              <a:latin typeface="Century Gothic"/>
              <a:cs typeface="Century Gothic"/>
            </a:endParaRPr>
          </a:p>
        </p:txBody>
      </p:sp>
      <p:pic>
        <p:nvPicPr>
          <p:cNvPr id="4" name="Picture 3" descr="SH_KN_and_CL_Word_Sear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548" y="683967"/>
            <a:ext cx="8214379" cy="6174033"/>
          </a:xfrm>
          <a:prstGeom prst="rect">
            <a:avLst/>
          </a:prstGeom>
        </p:spPr>
      </p:pic>
    </p:spTree>
    <p:extLst>
      <p:ext uri="{BB962C8B-B14F-4D97-AF65-F5344CB8AC3E}">
        <p14:creationId xmlns:p14="http://schemas.microsoft.com/office/powerpoint/2010/main" val="95014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4751"/>
            <a:ext cx="8229600" cy="1143000"/>
          </a:xfrm>
        </p:spPr>
        <p:txBody>
          <a:bodyPr/>
          <a:lstStyle/>
          <a:p>
            <a:r>
              <a:rPr lang="en-US" b="1" dirty="0" smtClean="0">
                <a:latin typeface="Century Gothic"/>
                <a:cs typeface="Century Gothic"/>
              </a:rPr>
              <a:t>What did I learn today?</a:t>
            </a:r>
            <a:endParaRPr lang="en-US" dirty="0"/>
          </a:p>
        </p:txBody>
      </p:sp>
      <p:sp>
        <p:nvSpPr>
          <p:cNvPr id="4" name="Rounded Rectangle 3"/>
          <p:cNvSpPr/>
          <p:nvPr/>
        </p:nvSpPr>
        <p:spPr>
          <a:xfrm>
            <a:off x="381003" y="1324508"/>
            <a:ext cx="8438444" cy="397426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571500" indent="-571500">
              <a:buFont typeface="Arial"/>
              <a:buChar char="•"/>
            </a:pPr>
            <a:r>
              <a:rPr lang="en-US" sz="3600" dirty="0" smtClean="0">
                <a:solidFill>
                  <a:schemeClr val="tx1"/>
                </a:solidFill>
                <a:latin typeface="Century Gothic"/>
                <a:cs typeface="Century Gothic"/>
              </a:rPr>
              <a:t>Practiced ‘cl</a:t>
            </a:r>
            <a:r>
              <a:rPr lang="en-US" sz="3600" dirty="0">
                <a:solidFill>
                  <a:schemeClr val="tx1"/>
                </a:solidFill>
                <a:latin typeface="Century Gothic"/>
                <a:cs typeface="Century Gothic"/>
              </a:rPr>
              <a:t>’, ‘</a:t>
            </a:r>
            <a:r>
              <a:rPr lang="en-US" sz="3600" dirty="0" err="1">
                <a:solidFill>
                  <a:schemeClr val="tx1"/>
                </a:solidFill>
                <a:latin typeface="Century Gothic"/>
                <a:cs typeface="Century Gothic"/>
              </a:rPr>
              <a:t>sh</a:t>
            </a:r>
            <a:r>
              <a:rPr lang="en-US" sz="3600" dirty="0">
                <a:solidFill>
                  <a:schemeClr val="tx1"/>
                </a:solidFill>
                <a:latin typeface="Century Gothic"/>
                <a:cs typeface="Century Gothic"/>
              </a:rPr>
              <a:t>’  and ‘</a:t>
            </a:r>
            <a:r>
              <a:rPr lang="en-US" sz="3600" dirty="0" err="1">
                <a:solidFill>
                  <a:schemeClr val="tx1"/>
                </a:solidFill>
                <a:latin typeface="Century Gothic"/>
                <a:cs typeface="Century Gothic"/>
              </a:rPr>
              <a:t>kn</a:t>
            </a:r>
            <a:r>
              <a:rPr lang="en-US" sz="3600" dirty="0">
                <a:solidFill>
                  <a:schemeClr val="tx1"/>
                </a:solidFill>
                <a:latin typeface="Century Gothic"/>
                <a:cs typeface="Century Gothic"/>
              </a:rPr>
              <a:t>’ words</a:t>
            </a:r>
          </a:p>
          <a:p>
            <a:pPr marL="571500" indent="-571500">
              <a:buFont typeface="Arial"/>
              <a:buChar char="•"/>
            </a:pPr>
            <a:r>
              <a:rPr lang="en-US" sz="3600" dirty="0" smtClean="0">
                <a:solidFill>
                  <a:schemeClr val="tx1"/>
                </a:solidFill>
                <a:latin typeface="Century Gothic"/>
                <a:cs typeface="Century Gothic"/>
              </a:rPr>
              <a:t>Practiced “</a:t>
            </a:r>
            <a:r>
              <a:rPr lang="en-US" sz="3600" dirty="0">
                <a:solidFill>
                  <a:schemeClr val="tx1"/>
                </a:solidFill>
                <a:latin typeface="Century Gothic"/>
                <a:cs typeface="Century Gothic"/>
              </a:rPr>
              <a:t>but”, “or”, “and</a:t>
            </a:r>
            <a:r>
              <a:rPr lang="en-US" sz="3600" dirty="0" smtClean="0">
                <a:solidFill>
                  <a:schemeClr val="tx1"/>
                </a:solidFill>
                <a:latin typeface="Century Gothic"/>
                <a:cs typeface="Century Gothic"/>
              </a:rPr>
              <a:t>”, </a:t>
            </a:r>
            <a:r>
              <a:rPr lang="en-US" sz="3600" dirty="0">
                <a:solidFill>
                  <a:schemeClr val="tx1"/>
                </a:solidFill>
                <a:latin typeface="Century Gothic"/>
                <a:cs typeface="Century Gothic"/>
              </a:rPr>
              <a:t>capitalization and punctuation</a:t>
            </a:r>
          </a:p>
          <a:p>
            <a:pPr marL="571500" indent="-571500">
              <a:buFont typeface="Arial"/>
              <a:buChar char="•"/>
            </a:pPr>
            <a:r>
              <a:rPr lang="en-US" sz="3600" dirty="0" smtClean="0">
                <a:solidFill>
                  <a:schemeClr val="tx1"/>
                </a:solidFill>
                <a:latin typeface="Century Gothic"/>
                <a:cs typeface="Century Gothic"/>
              </a:rPr>
              <a:t>How to make lemonade</a:t>
            </a:r>
            <a:endParaRPr lang="en-US" sz="3600" dirty="0">
              <a:solidFill>
                <a:schemeClr val="tx1"/>
              </a:solidFill>
              <a:latin typeface="Century Gothic"/>
              <a:cs typeface="Century Gothic"/>
            </a:endParaRPr>
          </a:p>
          <a:p>
            <a:pPr marL="571500" indent="-571500">
              <a:buFont typeface="Arial"/>
              <a:buChar char="•"/>
            </a:pPr>
            <a:endParaRPr lang="en-US" sz="3600" dirty="0">
              <a:solidFill>
                <a:schemeClr val="tx1"/>
              </a:solidFill>
              <a:latin typeface="Century Gothic"/>
              <a:cs typeface="Century Gothic"/>
            </a:endParaRPr>
          </a:p>
        </p:txBody>
      </p:sp>
      <p:pic>
        <p:nvPicPr>
          <p:cNvPr id="8" name="Picture 7" descr="foodcollec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88" y="5298777"/>
            <a:ext cx="8857181" cy="1135888"/>
          </a:xfrm>
          <a:prstGeom prst="rect">
            <a:avLst/>
          </a:prstGeom>
        </p:spPr>
      </p:pic>
    </p:spTree>
    <p:extLst>
      <p:ext uri="{BB962C8B-B14F-4D97-AF65-F5344CB8AC3E}">
        <p14:creationId xmlns:p14="http://schemas.microsoft.com/office/powerpoint/2010/main" val="3975961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852638"/>
            <a:ext cx="8856133" cy="1015464"/>
          </a:xfrm>
        </p:spPr>
        <p:txBody>
          <a:bodyPr>
            <a:noAutofit/>
          </a:bodyPr>
          <a:lstStyle/>
          <a:p>
            <a:r>
              <a:rPr lang="en-US" sz="4800" b="1" dirty="0" smtClean="0">
                <a:latin typeface="Century Gothic"/>
                <a:cs typeface="Century Gothic"/>
              </a:rPr>
              <a:t>Homework</a:t>
            </a:r>
            <a:br>
              <a:rPr lang="en-US" sz="4800" b="1" dirty="0" smtClean="0">
                <a:latin typeface="Century Gothic"/>
                <a:cs typeface="Century Gothic"/>
              </a:rPr>
            </a:br>
            <a:r>
              <a:rPr lang="en-US" sz="4800" b="1" dirty="0">
                <a:latin typeface="Century Gothic"/>
                <a:cs typeface="Century Gothic"/>
              </a:rPr>
              <a:t/>
            </a:r>
            <a:br>
              <a:rPr lang="en-US" sz="4800" b="1" dirty="0">
                <a:latin typeface="Century Gothic"/>
                <a:cs typeface="Century Gothic"/>
              </a:rPr>
            </a:br>
            <a:endParaRPr lang="en-US" sz="6600" b="1" dirty="0">
              <a:latin typeface="Century Gothic"/>
              <a:cs typeface="Century Gothic"/>
            </a:endParaRPr>
          </a:p>
        </p:txBody>
      </p:sp>
      <p:pic>
        <p:nvPicPr>
          <p:cNvPr id="2" name="Picture 1" descr="breakfastlunchdi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8528" y="979638"/>
            <a:ext cx="5935472" cy="5315933"/>
          </a:xfrm>
          <a:prstGeom prst="rect">
            <a:avLst/>
          </a:prstGeom>
        </p:spPr>
      </p:pic>
      <p:sp>
        <p:nvSpPr>
          <p:cNvPr id="4" name="TextBox 3"/>
          <p:cNvSpPr txBox="1"/>
          <p:nvPr/>
        </p:nvSpPr>
        <p:spPr>
          <a:xfrm>
            <a:off x="-75329" y="1596571"/>
            <a:ext cx="3283857" cy="4524316"/>
          </a:xfrm>
          <a:prstGeom prst="rect">
            <a:avLst/>
          </a:prstGeom>
          <a:noFill/>
        </p:spPr>
        <p:txBody>
          <a:bodyPr wrap="square" rtlCol="0">
            <a:spAutoFit/>
          </a:bodyPr>
          <a:lstStyle/>
          <a:p>
            <a:pPr algn="r"/>
            <a:r>
              <a:rPr lang="en-US" sz="3600" dirty="0">
                <a:latin typeface="Century Gothic"/>
                <a:cs typeface="Century Gothic"/>
              </a:rPr>
              <a:t>Write down what you </a:t>
            </a:r>
            <a:r>
              <a:rPr lang="en-US" sz="3600" dirty="0" smtClean="0">
                <a:latin typeface="Century Gothic"/>
                <a:cs typeface="Century Gothic"/>
              </a:rPr>
              <a:t>eat and drink for </a:t>
            </a:r>
            <a:r>
              <a:rPr lang="en-US" sz="3600" dirty="0">
                <a:latin typeface="Century Gothic"/>
                <a:cs typeface="Century Gothic"/>
              </a:rPr>
              <a:t>BREAKFAST, LUNCH </a:t>
            </a:r>
            <a:r>
              <a:rPr lang="en-US" sz="3600" dirty="0" smtClean="0">
                <a:latin typeface="Century Gothic"/>
                <a:cs typeface="Century Gothic"/>
              </a:rPr>
              <a:t>and DINNER </a:t>
            </a:r>
            <a:r>
              <a:rPr lang="en-US" sz="3600" dirty="0">
                <a:latin typeface="Century Gothic"/>
                <a:cs typeface="Century Gothic"/>
              </a:rPr>
              <a:t>for one day</a:t>
            </a:r>
            <a:r>
              <a:rPr lang="en-US" sz="3600" dirty="0" smtClean="0">
                <a:latin typeface="Century Gothic"/>
                <a:cs typeface="Century Gothic"/>
              </a:rPr>
              <a:t>. </a:t>
            </a:r>
            <a:r>
              <a:rPr lang="en-US" sz="3600" smtClean="0">
                <a:latin typeface="Century Gothic"/>
                <a:cs typeface="Century Gothic"/>
              </a:rPr>
              <a:t>Take photos! </a:t>
            </a:r>
            <a:endParaRPr lang="en-US" sz="3600" dirty="0"/>
          </a:p>
        </p:txBody>
      </p:sp>
    </p:spTree>
    <p:extLst>
      <p:ext uri="{BB962C8B-B14F-4D97-AF65-F5344CB8AC3E}">
        <p14:creationId xmlns:p14="http://schemas.microsoft.com/office/powerpoint/2010/main" val="267344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000" b="1" dirty="0" smtClean="0">
                <a:latin typeface="Century Gothic"/>
                <a:cs typeface="Century Gothic"/>
              </a:rPr>
              <a:t>Let’s take up last week’s homework</a:t>
            </a:r>
            <a:endParaRPr lang="en-US" sz="4000" b="1" dirty="0">
              <a:latin typeface="Century Gothic"/>
              <a:cs typeface="Century Gothic"/>
            </a:endParaRPr>
          </a:p>
        </p:txBody>
      </p:sp>
      <p:pic>
        <p:nvPicPr>
          <p:cNvPr id="2" name="Picture 1"/>
          <p:cNvPicPr>
            <a:picLocks noChangeAspect="1"/>
          </p:cNvPicPr>
          <p:nvPr/>
        </p:nvPicPr>
        <p:blipFill>
          <a:blip r:embed="rId3"/>
          <a:stretch>
            <a:fillRect/>
          </a:stretch>
        </p:blipFill>
        <p:spPr>
          <a:xfrm>
            <a:off x="423334" y="1445859"/>
            <a:ext cx="8418094" cy="3638789"/>
          </a:xfrm>
          <a:prstGeom prst="rect">
            <a:avLst/>
          </a:prstGeom>
        </p:spPr>
      </p:pic>
    </p:spTree>
    <p:extLst>
      <p:ext uri="{BB962C8B-B14F-4D97-AF65-F5344CB8AC3E}">
        <p14:creationId xmlns:p14="http://schemas.microsoft.com/office/powerpoint/2010/main" val="3833256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Food Preparation </a:t>
            </a:r>
            <a:endParaRPr lang="en-US" sz="4800" b="1" dirty="0">
              <a:latin typeface="Century Gothic"/>
              <a:cs typeface="Century Gothic"/>
            </a:endParaRPr>
          </a:p>
        </p:txBody>
      </p:sp>
      <p:pic>
        <p:nvPicPr>
          <p:cNvPr id="7" name="Picture 6" descr="Food Order.jpg"/>
          <p:cNvPicPr>
            <a:picLocks noChangeAspect="1"/>
          </p:cNvPicPr>
          <p:nvPr/>
        </p:nvPicPr>
        <p:blipFill rotWithShape="1">
          <a:blip r:embed="rId3">
            <a:extLst>
              <a:ext uri="{28A0092B-C50C-407E-A947-70E740481C1C}">
                <a14:useLocalDpi xmlns:a14="http://schemas.microsoft.com/office/drawing/2010/main" val="0"/>
              </a:ext>
            </a:extLst>
          </a:blip>
          <a:srcRect t="8791" b="2362"/>
          <a:stretch/>
        </p:blipFill>
        <p:spPr>
          <a:xfrm>
            <a:off x="100308" y="764849"/>
            <a:ext cx="8915400" cy="6093151"/>
          </a:xfrm>
          <a:prstGeom prst="rect">
            <a:avLst/>
          </a:prstGeom>
        </p:spPr>
      </p:pic>
    </p:spTree>
    <p:extLst>
      <p:ext uri="{BB962C8B-B14F-4D97-AF65-F5344CB8AC3E}">
        <p14:creationId xmlns:p14="http://schemas.microsoft.com/office/powerpoint/2010/main" val="71565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Food Preparation </a:t>
            </a:r>
            <a:endParaRPr lang="en-US" sz="4800" b="1" dirty="0">
              <a:latin typeface="Century Gothic"/>
              <a:cs typeface="Century Gothic"/>
            </a:endParaRPr>
          </a:p>
        </p:txBody>
      </p:sp>
      <p:pic>
        <p:nvPicPr>
          <p:cNvPr id="7" name="Picture 6" descr="Food Order.jpg"/>
          <p:cNvPicPr>
            <a:picLocks noChangeAspect="1"/>
          </p:cNvPicPr>
          <p:nvPr/>
        </p:nvPicPr>
        <p:blipFill rotWithShape="1">
          <a:blip r:embed="rId3">
            <a:extLst>
              <a:ext uri="{28A0092B-C50C-407E-A947-70E740481C1C}">
                <a14:useLocalDpi xmlns:a14="http://schemas.microsoft.com/office/drawing/2010/main" val="0"/>
              </a:ext>
            </a:extLst>
          </a:blip>
          <a:srcRect t="8791" b="2362"/>
          <a:stretch/>
        </p:blipFill>
        <p:spPr>
          <a:xfrm>
            <a:off x="100308" y="764849"/>
            <a:ext cx="8915400" cy="6093151"/>
          </a:xfrm>
          <a:prstGeom prst="rect">
            <a:avLst/>
          </a:prstGeom>
        </p:spPr>
      </p:pic>
      <p:sp>
        <p:nvSpPr>
          <p:cNvPr id="2" name="TextBox 1"/>
          <p:cNvSpPr txBox="1"/>
          <p:nvPr/>
        </p:nvSpPr>
        <p:spPr>
          <a:xfrm>
            <a:off x="3025434" y="764849"/>
            <a:ext cx="340658" cy="461665"/>
          </a:xfrm>
          <a:prstGeom prst="rect">
            <a:avLst/>
          </a:prstGeom>
          <a:noFill/>
        </p:spPr>
        <p:txBody>
          <a:bodyPr wrap="none" rtlCol="0">
            <a:spAutoFit/>
          </a:bodyPr>
          <a:lstStyle/>
          <a:p>
            <a:r>
              <a:rPr lang="en-US" sz="2400" b="1" dirty="0" smtClean="0"/>
              <a:t>1</a:t>
            </a:r>
            <a:endParaRPr lang="en-US" sz="2400" b="1" dirty="0"/>
          </a:p>
        </p:txBody>
      </p:sp>
      <p:sp>
        <p:nvSpPr>
          <p:cNvPr id="5" name="TextBox 4"/>
          <p:cNvSpPr txBox="1"/>
          <p:nvPr/>
        </p:nvSpPr>
        <p:spPr>
          <a:xfrm>
            <a:off x="2457705" y="6233426"/>
            <a:ext cx="776328" cy="461665"/>
          </a:xfrm>
          <a:prstGeom prst="rect">
            <a:avLst/>
          </a:prstGeom>
          <a:noFill/>
        </p:spPr>
        <p:txBody>
          <a:bodyPr wrap="square" rtlCol="0">
            <a:spAutoFit/>
          </a:bodyPr>
          <a:lstStyle/>
          <a:p>
            <a:r>
              <a:rPr lang="en-US" sz="2400" b="1" dirty="0" smtClean="0"/>
              <a:t>2/3</a:t>
            </a:r>
            <a:endParaRPr lang="en-US" sz="2400" b="1" dirty="0"/>
          </a:p>
        </p:txBody>
      </p:sp>
      <p:sp>
        <p:nvSpPr>
          <p:cNvPr id="8" name="TextBox 7"/>
          <p:cNvSpPr txBox="1"/>
          <p:nvPr/>
        </p:nvSpPr>
        <p:spPr>
          <a:xfrm>
            <a:off x="1379339" y="1248640"/>
            <a:ext cx="776328" cy="461665"/>
          </a:xfrm>
          <a:prstGeom prst="rect">
            <a:avLst/>
          </a:prstGeom>
          <a:noFill/>
        </p:spPr>
        <p:txBody>
          <a:bodyPr wrap="square" rtlCol="0">
            <a:spAutoFit/>
          </a:bodyPr>
          <a:lstStyle/>
          <a:p>
            <a:r>
              <a:rPr lang="en-US" sz="2400" b="1" dirty="0" smtClean="0"/>
              <a:t>2/3</a:t>
            </a:r>
            <a:endParaRPr lang="en-US" sz="2400" b="1" dirty="0"/>
          </a:p>
        </p:txBody>
      </p:sp>
      <p:sp>
        <p:nvSpPr>
          <p:cNvPr id="9" name="TextBox 8"/>
          <p:cNvSpPr txBox="1"/>
          <p:nvPr/>
        </p:nvSpPr>
        <p:spPr>
          <a:xfrm>
            <a:off x="5647740" y="6242458"/>
            <a:ext cx="776328" cy="461665"/>
          </a:xfrm>
          <a:prstGeom prst="rect">
            <a:avLst/>
          </a:prstGeom>
          <a:noFill/>
        </p:spPr>
        <p:txBody>
          <a:bodyPr wrap="square" rtlCol="0">
            <a:spAutoFit/>
          </a:bodyPr>
          <a:lstStyle/>
          <a:p>
            <a:r>
              <a:rPr lang="en-US" sz="2400" b="1" dirty="0" smtClean="0"/>
              <a:t>4</a:t>
            </a:r>
            <a:endParaRPr lang="en-US" sz="2400" b="1" dirty="0"/>
          </a:p>
        </p:txBody>
      </p:sp>
      <p:sp>
        <p:nvSpPr>
          <p:cNvPr id="10" name="TextBox 9"/>
          <p:cNvSpPr txBox="1"/>
          <p:nvPr/>
        </p:nvSpPr>
        <p:spPr>
          <a:xfrm>
            <a:off x="8004525" y="1248640"/>
            <a:ext cx="776328" cy="461665"/>
          </a:xfrm>
          <a:prstGeom prst="rect">
            <a:avLst/>
          </a:prstGeom>
          <a:noFill/>
        </p:spPr>
        <p:txBody>
          <a:bodyPr wrap="square" rtlCol="0">
            <a:spAutoFit/>
          </a:bodyPr>
          <a:lstStyle/>
          <a:p>
            <a:r>
              <a:rPr lang="en-US" sz="2400" b="1" dirty="0" smtClean="0"/>
              <a:t>5</a:t>
            </a:r>
            <a:endParaRPr lang="en-US" sz="2400" b="1" dirty="0"/>
          </a:p>
        </p:txBody>
      </p:sp>
    </p:spTree>
    <p:extLst>
      <p:ext uri="{BB962C8B-B14F-4D97-AF65-F5344CB8AC3E}">
        <p14:creationId xmlns:p14="http://schemas.microsoft.com/office/powerpoint/2010/main" val="2852197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Do you remember?</a:t>
            </a:r>
            <a:endParaRPr lang="en-US" sz="4800" b="1" dirty="0">
              <a:latin typeface="Century Gothic"/>
              <a:cs typeface="Century Gothic"/>
            </a:endParaRPr>
          </a:p>
        </p:txBody>
      </p:sp>
      <p:pic>
        <p:nvPicPr>
          <p:cNvPr id="2" name="Picture 1" descr="knif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46" y="762001"/>
            <a:ext cx="2398887" cy="1841308"/>
          </a:xfrm>
          <a:prstGeom prst="rect">
            <a:avLst/>
          </a:prstGeom>
        </p:spPr>
      </p:pic>
      <p:sp>
        <p:nvSpPr>
          <p:cNvPr id="4" name="TextBox 3"/>
          <p:cNvSpPr txBox="1"/>
          <p:nvPr/>
        </p:nvSpPr>
        <p:spPr>
          <a:xfrm>
            <a:off x="4049889" y="980193"/>
            <a:ext cx="2661418" cy="1107996"/>
          </a:xfrm>
          <a:prstGeom prst="rect">
            <a:avLst/>
          </a:prstGeom>
          <a:noFill/>
        </p:spPr>
        <p:txBody>
          <a:bodyPr wrap="none" rtlCol="0">
            <a:spAutoFit/>
          </a:bodyPr>
          <a:lstStyle/>
          <a:p>
            <a:r>
              <a:rPr lang="en-US" sz="6600" dirty="0" err="1"/>
              <a:t>k</a:t>
            </a:r>
            <a:r>
              <a:rPr lang="en-US" sz="6600" dirty="0" err="1" smtClean="0"/>
              <a:t>n</a:t>
            </a:r>
            <a:r>
              <a:rPr lang="en-US" sz="6600" dirty="0" smtClean="0"/>
              <a:t>_ _ _</a:t>
            </a:r>
            <a:endParaRPr lang="en-US" sz="6600" dirty="0"/>
          </a:p>
        </p:txBody>
      </p:sp>
      <p:pic>
        <p:nvPicPr>
          <p:cNvPr id="5" name="Picture 4" descr="kno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588" y="2603309"/>
            <a:ext cx="2676348" cy="1986308"/>
          </a:xfrm>
          <a:prstGeom prst="rect">
            <a:avLst/>
          </a:prstGeom>
        </p:spPr>
      </p:pic>
      <p:sp>
        <p:nvSpPr>
          <p:cNvPr id="8" name="TextBox 7"/>
          <p:cNvSpPr txBox="1"/>
          <p:nvPr/>
        </p:nvSpPr>
        <p:spPr>
          <a:xfrm>
            <a:off x="4075290" y="3037593"/>
            <a:ext cx="2661418" cy="1107996"/>
          </a:xfrm>
          <a:prstGeom prst="rect">
            <a:avLst/>
          </a:prstGeom>
          <a:noFill/>
        </p:spPr>
        <p:txBody>
          <a:bodyPr wrap="none" rtlCol="0">
            <a:spAutoFit/>
          </a:bodyPr>
          <a:lstStyle/>
          <a:p>
            <a:r>
              <a:rPr lang="en-US" sz="6600" dirty="0" err="1"/>
              <a:t>k</a:t>
            </a:r>
            <a:r>
              <a:rPr lang="en-US" sz="6600" dirty="0" err="1" smtClean="0"/>
              <a:t>n</a:t>
            </a:r>
            <a:r>
              <a:rPr lang="en-US" sz="6600" dirty="0" smtClean="0"/>
              <a:t>_ _ _</a:t>
            </a:r>
            <a:endParaRPr lang="en-US" sz="6600" dirty="0"/>
          </a:p>
        </p:txBody>
      </p:sp>
      <p:sp>
        <p:nvSpPr>
          <p:cNvPr id="9" name="TextBox 8"/>
          <p:cNvSpPr txBox="1"/>
          <p:nvPr/>
        </p:nvSpPr>
        <p:spPr>
          <a:xfrm>
            <a:off x="4100691" y="5109105"/>
            <a:ext cx="2048533" cy="1107996"/>
          </a:xfrm>
          <a:prstGeom prst="rect">
            <a:avLst/>
          </a:prstGeom>
          <a:noFill/>
        </p:spPr>
        <p:txBody>
          <a:bodyPr wrap="none" rtlCol="0">
            <a:spAutoFit/>
          </a:bodyPr>
          <a:lstStyle/>
          <a:p>
            <a:r>
              <a:rPr lang="en-US" sz="6600" dirty="0" err="1"/>
              <a:t>k</a:t>
            </a:r>
            <a:r>
              <a:rPr lang="en-US" sz="6600" dirty="0" err="1" smtClean="0"/>
              <a:t>n</a:t>
            </a:r>
            <a:r>
              <a:rPr lang="en-US" sz="6600" dirty="0" smtClean="0"/>
              <a:t>_ _</a:t>
            </a:r>
            <a:endParaRPr lang="en-US" sz="6600" dirty="0"/>
          </a:p>
        </p:txBody>
      </p:sp>
      <p:pic>
        <p:nvPicPr>
          <p:cNvPr id="10" name="Picture 9" descr="door kno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43" y="4730729"/>
            <a:ext cx="2696034" cy="1786123"/>
          </a:xfrm>
          <a:prstGeom prst="rect">
            <a:avLst/>
          </a:prstGeom>
        </p:spPr>
      </p:pic>
    </p:spTree>
    <p:extLst>
      <p:ext uri="{BB962C8B-B14F-4D97-AF65-F5344CB8AC3E}">
        <p14:creationId xmlns:p14="http://schemas.microsoft.com/office/powerpoint/2010/main" val="3540458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How do you spell? </a:t>
            </a:r>
            <a:endParaRPr lang="en-US" sz="4800" b="1" dirty="0">
              <a:latin typeface="Century Gothic"/>
              <a:cs typeface="Century Gothic"/>
            </a:endParaRPr>
          </a:p>
        </p:txBody>
      </p:sp>
      <p:sp>
        <p:nvSpPr>
          <p:cNvPr id="4" name="TextBox 3"/>
          <p:cNvSpPr txBox="1"/>
          <p:nvPr/>
        </p:nvSpPr>
        <p:spPr>
          <a:xfrm>
            <a:off x="4317998" y="980193"/>
            <a:ext cx="2186153" cy="1107996"/>
          </a:xfrm>
          <a:prstGeom prst="rect">
            <a:avLst/>
          </a:prstGeom>
          <a:noFill/>
        </p:spPr>
        <p:txBody>
          <a:bodyPr wrap="none" rtlCol="0">
            <a:spAutoFit/>
          </a:bodyPr>
          <a:lstStyle/>
          <a:p>
            <a:r>
              <a:rPr lang="en-US" sz="6600" dirty="0" err="1" smtClean="0"/>
              <a:t>sh</a:t>
            </a:r>
            <a:r>
              <a:rPr lang="en-US" sz="6600" dirty="0" smtClean="0"/>
              <a:t> _ _</a:t>
            </a:r>
            <a:endParaRPr lang="en-US" sz="6600" dirty="0"/>
          </a:p>
        </p:txBody>
      </p:sp>
      <p:sp>
        <p:nvSpPr>
          <p:cNvPr id="8" name="TextBox 7"/>
          <p:cNvSpPr txBox="1"/>
          <p:nvPr/>
        </p:nvSpPr>
        <p:spPr>
          <a:xfrm>
            <a:off x="4343399" y="3037593"/>
            <a:ext cx="2800767" cy="1107996"/>
          </a:xfrm>
          <a:prstGeom prst="rect">
            <a:avLst/>
          </a:prstGeom>
          <a:noFill/>
        </p:spPr>
        <p:txBody>
          <a:bodyPr wrap="none" rtlCol="0">
            <a:spAutoFit/>
          </a:bodyPr>
          <a:lstStyle/>
          <a:p>
            <a:r>
              <a:rPr lang="en-US" sz="6600" dirty="0" err="1" smtClean="0"/>
              <a:t>sh</a:t>
            </a:r>
            <a:r>
              <a:rPr lang="en-US" sz="6600" dirty="0" smtClean="0"/>
              <a:t> _ _ _</a:t>
            </a:r>
            <a:endParaRPr lang="en-US" sz="6600" dirty="0"/>
          </a:p>
        </p:txBody>
      </p:sp>
      <p:sp>
        <p:nvSpPr>
          <p:cNvPr id="9" name="TextBox 8"/>
          <p:cNvSpPr txBox="1"/>
          <p:nvPr/>
        </p:nvSpPr>
        <p:spPr>
          <a:xfrm>
            <a:off x="4368800" y="5109105"/>
            <a:ext cx="2607692" cy="1107996"/>
          </a:xfrm>
          <a:prstGeom prst="rect">
            <a:avLst/>
          </a:prstGeom>
          <a:noFill/>
        </p:spPr>
        <p:txBody>
          <a:bodyPr wrap="none" rtlCol="0">
            <a:spAutoFit/>
          </a:bodyPr>
          <a:lstStyle/>
          <a:p>
            <a:r>
              <a:rPr lang="en-US" sz="6600" dirty="0" smtClean="0"/>
              <a:t>_ _ </a:t>
            </a:r>
            <a:r>
              <a:rPr lang="en-US" sz="6600" dirty="0"/>
              <a:t>_</a:t>
            </a:r>
            <a:r>
              <a:rPr lang="en-US" sz="6600" dirty="0" err="1" smtClean="0"/>
              <a:t>sh</a:t>
            </a:r>
            <a:endParaRPr lang="en-US" sz="6600" dirty="0"/>
          </a:p>
        </p:txBody>
      </p:sp>
      <p:pic>
        <p:nvPicPr>
          <p:cNvPr id="3" name="Picture 2" descr="bru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55" y="4838876"/>
            <a:ext cx="3175000" cy="1600729"/>
          </a:xfrm>
          <a:prstGeom prst="rect">
            <a:avLst/>
          </a:prstGeom>
        </p:spPr>
      </p:pic>
      <p:pic>
        <p:nvPicPr>
          <p:cNvPr id="11" name="Picture 10" descr="sha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46" y="2681111"/>
            <a:ext cx="3875644" cy="1628422"/>
          </a:xfrm>
          <a:prstGeom prst="rect">
            <a:avLst/>
          </a:prstGeom>
        </p:spPr>
      </p:pic>
      <p:pic>
        <p:nvPicPr>
          <p:cNvPr id="12" name="Picture 11" descr="sho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829" y="782638"/>
            <a:ext cx="2563393" cy="1700918"/>
          </a:xfrm>
          <a:prstGeom prst="rect">
            <a:avLst/>
          </a:prstGeom>
        </p:spPr>
      </p:pic>
    </p:spTree>
    <p:extLst>
      <p:ext uri="{BB962C8B-B14F-4D97-AF65-F5344CB8AC3E}">
        <p14:creationId xmlns:p14="http://schemas.microsoft.com/office/powerpoint/2010/main" val="1266386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243944" y="297281"/>
            <a:ext cx="3331833" cy="398639"/>
          </a:xfrm>
        </p:spPr>
        <p:txBody>
          <a:bodyPr>
            <a:noAutofit/>
          </a:bodyPr>
          <a:lstStyle/>
          <a:p>
            <a:r>
              <a:rPr lang="en-US" sz="4800" b="1" dirty="0" smtClean="0">
                <a:latin typeface="Century Gothic"/>
                <a:cs typeface="Century Gothic"/>
              </a:rPr>
              <a:t>Spelling!</a:t>
            </a:r>
            <a:endParaRPr lang="en-US" sz="4800" b="1" dirty="0">
              <a:latin typeface="Century Gothic"/>
              <a:cs typeface="Century Gothic"/>
            </a:endParaRPr>
          </a:p>
        </p:txBody>
      </p:sp>
      <p:sp>
        <p:nvSpPr>
          <p:cNvPr id="4" name="TextBox 3"/>
          <p:cNvSpPr txBox="1"/>
          <p:nvPr/>
        </p:nvSpPr>
        <p:spPr>
          <a:xfrm>
            <a:off x="4509795" y="980193"/>
            <a:ext cx="1967205" cy="1107996"/>
          </a:xfrm>
          <a:prstGeom prst="rect">
            <a:avLst/>
          </a:prstGeom>
          <a:noFill/>
        </p:spPr>
        <p:txBody>
          <a:bodyPr wrap="none" rtlCol="0">
            <a:spAutoFit/>
          </a:bodyPr>
          <a:lstStyle/>
          <a:p>
            <a:r>
              <a:rPr lang="en-US" sz="6600" dirty="0" smtClean="0"/>
              <a:t>cl _ _</a:t>
            </a:r>
            <a:endParaRPr lang="en-US" sz="6600" dirty="0"/>
          </a:p>
        </p:txBody>
      </p:sp>
      <p:sp>
        <p:nvSpPr>
          <p:cNvPr id="8" name="TextBox 7"/>
          <p:cNvSpPr txBox="1"/>
          <p:nvPr/>
        </p:nvSpPr>
        <p:spPr>
          <a:xfrm>
            <a:off x="4343399" y="3037593"/>
            <a:ext cx="2582758" cy="1107996"/>
          </a:xfrm>
          <a:prstGeom prst="rect">
            <a:avLst/>
          </a:prstGeom>
          <a:noFill/>
        </p:spPr>
        <p:txBody>
          <a:bodyPr wrap="none" rtlCol="0">
            <a:spAutoFit/>
          </a:bodyPr>
          <a:lstStyle/>
          <a:p>
            <a:r>
              <a:rPr lang="en-US" sz="6600" dirty="0" smtClean="0"/>
              <a:t> cl_ _ _ </a:t>
            </a:r>
            <a:endParaRPr lang="en-US" sz="6600" dirty="0"/>
          </a:p>
        </p:txBody>
      </p:sp>
      <p:sp>
        <p:nvSpPr>
          <p:cNvPr id="9" name="TextBox 8"/>
          <p:cNvSpPr txBox="1"/>
          <p:nvPr/>
        </p:nvSpPr>
        <p:spPr>
          <a:xfrm>
            <a:off x="4524021" y="5109105"/>
            <a:ext cx="2390398" cy="1107996"/>
          </a:xfrm>
          <a:prstGeom prst="rect">
            <a:avLst/>
          </a:prstGeom>
          <a:noFill/>
        </p:spPr>
        <p:txBody>
          <a:bodyPr wrap="none" rtlCol="0">
            <a:spAutoFit/>
          </a:bodyPr>
          <a:lstStyle/>
          <a:p>
            <a:r>
              <a:rPr lang="en-US" sz="6600" dirty="0"/>
              <a:t>c</a:t>
            </a:r>
            <a:r>
              <a:rPr lang="en-US" sz="6600" dirty="0" smtClean="0"/>
              <a:t>l_ _ _</a:t>
            </a:r>
            <a:endParaRPr lang="en-US" sz="6600" dirty="0"/>
          </a:p>
        </p:txBody>
      </p:sp>
      <p:pic>
        <p:nvPicPr>
          <p:cNvPr id="2" name="Picture 1" descr="cl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6" y="647060"/>
            <a:ext cx="2511780" cy="1903664"/>
          </a:xfrm>
          <a:prstGeom prst="rect">
            <a:avLst/>
          </a:prstGeom>
        </p:spPr>
      </p:pic>
      <p:pic>
        <p:nvPicPr>
          <p:cNvPr id="7" name="Picture 6" descr="clou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816" y="2741024"/>
            <a:ext cx="2513630" cy="1675753"/>
          </a:xfrm>
          <a:prstGeom prst="rect">
            <a:avLst/>
          </a:prstGeom>
        </p:spPr>
      </p:pic>
      <p:pic>
        <p:nvPicPr>
          <p:cNvPr id="10" name="Picture 9" descr="clock.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666" y="4600220"/>
            <a:ext cx="2511780" cy="1778001"/>
          </a:xfrm>
          <a:prstGeom prst="rect">
            <a:avLst/>
          </a:prstGeom>
        </p:spPr>
      </p:pic>
    </p:spTree>
    <p:extLst>
      <p:ext uri="{BB962C8B-B14F-4D97-AF65-F5344CB8AC3E}">
        <p14:creationId xmlns:p14="http://schemas.microsoft.com/office/powerpoint/2010/main" val="825917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55222" y="-162807"/>
            <a:ext cx="9553222" cy="1143000"/>
          </a:xfrm>
        </p:spPr>
        <p:txBody>
          <a:bodyPr>
            <a:noAutofit/>
          </a:bodyPr>
          <a:lstStyle/>
          <a:p>
            <a:r>
              <a:rPr lang="en-US" sz="4800" b="1" dirty="0" smtClean="0">
                <a:latin typeface="Century Gothic"/>
                <a:cs typeface="Century Gothic"/>
              </a:rPr>
              <a:t>Practice saying…</a:t>
            </a:r>
            <a:endParaRPr lang="en-US" sz="4800" b="1" dirty="0">
              <a:latin typeface="Century Gothic"/>
              <a:cs typeface="Century Gothic"/>
            </a:endParaRPr>
          </a:p>
        </p:txBody>
      </p:sp>
      <p:pic>
        <p:nvPicPr>
          <p:cNvPr id="2" name="Picture 1" descr="minimalpairsre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6443" y="777262"/>
            <a:ext cx="6262931" cy="6080738"/>
          </a:xfrm>
          <a:prstGeom prst="rect">
            <a:avLst/>
          </a:prstGeom>
        </p:spPr>
      </p:pic>
    </p:spTree>
    <p:extLst>
      <p:ext uri="{BB962C8B-B14F-4D97-AF65-F5344CB8AC3E}">
        <p14:creationId xmlns:p14="http://schemas.microsoft.com/office/powerpoint/2010/main" val="2569605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1607</TotalTime>
  <Words>632</Words>
  <Application>Microsoft Macintosh PowerPoint</Application>
  <PresentationFormat>On-screen Show (4:3)</PresentationFormat>
  <Paragraphs>120</Paragraphs>
  <Slides>27</Slides>
  <Notes>25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 Lesson 4 FOOD  </vt:lpstr>
      <vt:lpstr>What we will learn today</vt:lpstr>
      <vt:lpstr>Let’s take up last week’s homework</vt:lpstr>
      <vt:lpstr>Food Preparation </vt:lpstr>
      <vt:lpstr>Food Preparation </vt:lpstr>
      <vt:lpstr>Do you remember?</vt:lpstr>
      <vt:lpstr>How do you spell? </vt:lpstr>
      <vt:lpstr>Spelling!</vt:lpstr>
      <vt:lpstr>Practice saying…</vt:lpstr>
      <vt:lpstr>Memory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Word Search Answers</vt:lpstr>
      <vt:lpstr>What did I learn today?</vt:lpstr>
      <vt:lpstr>Homework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1</dc:title>
  <dc:creator>Asia Dietrich</dc:creator>
  <cp:lastModifiedBy>Asia Dietrich</cp:lastModifiedBy>
  <cp:revision>150</cp:revision>
  <dcterms:created xsi:type="dcterms:W3CDTF">2016-07-01T14:02:12Z</dcterms:created>
  <dcterms:modified xsi:type="dcterms:W3CDTF">2016-07-31T12:24:35Z</dcterms:modified>
</cp:coreProperties>
</file>