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76" r:id="rId3"/>
    <p:sldId id="277" r:id="rId4"/>
    <p:sldId id="274" r:id="rId5"/>
    <p:sldId id="275" r:id="rId6"/>
    <p:sldId id="266" r:id="rId7"/>
    <p:sldId id="267" r:id="rId8"/>
    <p:sldId id="272" r:id="rId9"/>
    <p:sldId id="259" r:id="rId10"/>
    <p:sldId id="265" r:id="rId11"/>
    <p:sldId id="278" r:id="rId12"/>
    <p:sldId id="279" r:id="rId13"/>
    <p:sldId id="280" r:id="rId14"/>
    <p:sldId id="263" r:id="rId15"/>
    <p:sldId id="270" r:id="rId16"/>
    <p:sldId id="271" r:id="rId17"/>
    <p:sldId id="262" r:id="rId18"/>
    <p:sldId id="260" r:id="rId19"/>
    <p:sldId id="261" r:id="rId20"/>
    <p:sldId id="281" r:id="rId21"/>
    <p:sldId id="269" r:id="rId22"/>
    <p:sldId id="283" r:id="rId23"/>
    <p:sldId id="268" r:id="rId24"/>
    <p:sldId id="28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5" d="100"/>
          <a:sy n="65" d="100"/>
        </p:scale>
        <p:origin x="-2016" y="-6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16525-4692-BD42-BDC2-319705990206}"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336CE0-FB7F-4047-9F17-646F7A0E5100}" type="slidenum">
              <a:rPr lang="en-US" smtClean="0"/>
              <a:t>‹#›</a:t>
            </a:fld>
            <a:endParaRPr lang="en-US"/>
          </a:p>
        </p:txBody>
      </p:sp>
    </p:spTree>
    <p:extLst>
      <p:ext uri="{BB962C8B-B14F-4D97-AF65-F5344CB8AC3E}">
        <p14:creationId xmlns:p14="http://schemas.microsoft.com/office/powerpoint/2010/main" val="11776455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36CE0-FB7F-4047-9F17-646F7A0E5100}" type="slidenum">
              <a:rPr lang="en-US" smtClean="0"/>
              <a:t>1</a:t>
            </a:fld>
            <a:endParaRPr lang="en-US"/>
          </a:p>
        </p:txBody>
      </p:sp>
    </p:spTree>
    <p:extLst>
      <p:ext uri="{BB962C8B-B14F-4D97-AF65-F5344CB8AC3E}">
        <p14:creationId xmlns:p14="http://schemas.microsoft.com/office/powerpoint/2010/main" val="43001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8336CE0-FB7F-4047-9F17-646F7A0E5100}" type="slidenum">
              <a:rPr lang="en-US" smtClean="0"/>
              <a:t>10</a:t>
            </a:fld>
            <a:endParaRPr lang="en-US"/>
          </a:p>
        </p:txBody>
      </p:sp>
    </p:spTree>
    <p:extLst>
      <p:ext uri="{BB962C8B-B14F-4D97-AF65-F5344CB8AC3E}">
        <p14:creationId xmlns:p14="http://schemas.microsoft.com/office/powerpoint/2010/main" val="217393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Match the verb to the photo.</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Match the verb to </a:t>
            </a:r>
            <a:r>
              <a:rPr lang="en-US" smtClean="0"/>
              <a:t>the photo.</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Match the verb to the photo.</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13</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students to underline </a:t>
            </a:r>
            <a:r>
              <a:rPr lang="en-US" baseline="0" dirty="0" smtClean="0"/>
              <a:t>the root word for all the “</a:t>
            </a:r>
            <a:r>
              <a:rPr lang="en-US" baseline="0" dirty="0" err="1" smtClean="0"/>
              <a:t>ing</a:t>
            </a:r>
            <a:r>
              <a:rPr lang="en-US" baseline="0" dirty="0" smtClean="0"/>
              <a:t>” </a:t>
            </a:r>
            <a:r>
              <a:rPr lang="en-US" baseline="0" dirty="0" smtClean="0"/>
              <a:t>words and write it out in full (i.e. bowling=bowl). Practice </a:t>
            </a:r>
            <a:r>
              <a:rPr lang="en-US" baseline="0" dirty="0" smtClean="0"/>
              <a:t>reading the vocabulary they just learned. Alternate between students for each sentence.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slide.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15</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Alternate between</a:t>
            </a:r>
            <a:r>
              <a:rPr lang="en-US" baseline="0" dirty="0" smtClean="0"/>
              <a:t> each student getting them to say where “because” belongs.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16</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t>
            </a:r>
            <a:r>
              <a:rPr lang="en-US" baseline="0" dirty="0" smtClean="0"/>
              <a:t> “Dumplings Around The World.mp4</a:t>
            </a:r>
            <a:r>
              <a:rPr lang="en-US" baseline="0" dirty="0" smtClean="0"/>
              <a:t>”</a:t>
            </a:r>
          </a:p>
          <a:p>
            <a:r>
              <a:rPr lang="en-US" sz="1200" kern="1200" dirty="0" smtClean="0">
                <a:solidFill>
                  <a:schemeClr val="tx1"/>
                </a:solidFill>
                <a:effectLst/>
                <a:latin typeface="+mn-lt"/>
                <a:ea typeface="+mn-ea"/>
                <a:cs typeface="+mn-cs"/>
              </a:rPr>
              <a:t>Make sure to stop the video for discussion.</a:t>
            </a:r>
            <a:endParaRPr lang="en-US" baseline="0" dirty="0" smtClean="0"/>
          </a:p>
          <a:p>
            <a:r>
              <a:rPr lang="en-US" baseline="0" dirty="0" smtClean="0"/>
              <a:t>Follow up questions: Do you like dumplings? What kind of dumplings do you like? </a:t>
            </a:r>
            <a:r>
              <a:rPr lang="en-US" sz="1200" kern="1200" dirty="0" smtClean="0">
                <a:solidFill>
                  <a:schemeClr val="tx1"/>
                </a:solidFill>
                <a:effectLst/>
                <a:latin typeface="+mn-lt"/>
                <a:ea typeface="+mn-ea"/>
                <a:cs typeface="+mn-cs"/>
              </a:rPr>
              <a:t>Why do you think that dumplings are so popular?  Why do the fillings change in different countries?</a:t>
            </a:r>
            <a:r>
              <a:rPr lang="en-US" dirty="0" smtClean="0">
                <a:effectLst/>
              </a:rPr>
              <a:t> Why do you think</a:t>
            </a:r>
            <a:r>
              <a:rPr lang="en-US" baseline="0" dirty="0" smtClean="0">
                <a:effectLst/>
              </a:rPr>
              <a:t> many countries have dumplings?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17</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what shape they would choose for their dumplings.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18</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what ingredients they would choose for their dumplings. They could choose ingredients from the photos or others think they of.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questions like:</a:t>
            </a:r>
            <a:r>
              <a:rPr lang="en-US" baseline="0" dirty="0" smtClean="0"/>
              <a:t> </a:t>
            </a:r>
          </a:p>
          <a:p>
            <a:r>
              <a:rPr lang="en-US" baseline="0" dirty="0" smtClean="0"/>
              <a:t>Why are they in a line? </a:t>
            </a:r>
          </a:p>
          <a:p>
            <a:r>
              <a:rPr lang="en-US" baseline="0" dirty="0" smtClean="0"/>
              <a:t>Why are there so many people </a:t>
            </a:r>
          </a:p>
          <a:p>
            <a:r>
              <a:rPr lang="en-US" baseline="0" dirty="0" smtClean="0"/>
              <a:t>Who do you think cooked the food? </a:t>
            </a:r>
          </a:p>
          <a:p>
            <a:r>
              <a:rPr lang="en-US" baseline="0" dirty="0" smtClean="0"/>
              <a:t>Explain the concept of feeding </a:t>
            </a:r>
            <a:r>
              <a:rPr lang="en-US" baseline="0" smtClean="0"/>
              <a:t>the homeless.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when you would use each phrase.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ove</a:t>
            </a:r>
            <a:r>
              <a:rPr lang="en-US" baseline="0" dirty="0" smtClean="0"/>
              <a:t>r the example and explain unknown vocabulary (customer, waitress, appetizer, main course/entrée, soda)</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22</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students to communicate with each other through video chat to create a script. One person should be the waiter. The others can be guests.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23</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24</a:t>
            </a:fld>
            <a:endParaRPr lang="en-US"/>
          </a:p>
        </p:txBody>
      </p:sp>
    </p:spTree>
    <p:extLst>
      <p:ext uri="{BB962C8B-B14F-4D97-AF65-F5344CB8AC3E}">
        <p14:creationId xmlns:p14="http://schemas.microsoft.com/office/powerpoint/2010/main" val="3627922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students to talk about the meals they had for breakfast, lunch and dinner.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3</a:t>
            </a:fld>
            <a:endParaRPr lang="en-US"/>
          </a:p>
        </p:txBody>
      </p:sp>
    </p:spTree>
    <p:extLst>
      <p:ext uri="{BB962C8B-B14F-4D97-AF65-F5344CB8AC3E}">
        <p14:creationId xmlns:p14="http://schemas.microsoft.com/office/powerpoint/2010/main" val="45049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the NG sound, the middle/back part of the tongue is raising to touch the roof of the mouth. Demonstrate</a:t>
            </a:r>
            <a:r>
              <a:rPr lang="en-US" baseline="0" dirty="0" smtClean="0"/>
              <a:t> for the students and have them try to make the sound.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4</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pronouncing</a:t>
            </a:r>
            <a:r>
              <a:rPr lang="en-US" baseline="0" dirty="0" smtClean="0"/>
              <a:t> “</a:t>
            </a:r>
            <a:r>
              <a:rPr lang="en-US" baseline="0" dirty="0" err="1" smtClean="0"/>
              <a:t>ing</a:t>
            </a:r>
            <a:r>
              <a:rPr lang="en-US" baseline="0" dirty="0" smtClean="0"/>
              <a:t>”, </a:t>
            </a:r>
            <a:r>
              <a:rPr lang="en-US" dirty="0" smtClean="0"/>
              <a:t>air is prevented from leaving the vocal tract when the back of the tongue lifts and presses against the soft palate at the back of the mouth. The soft palate drops, allowing air to pass out through the nose. Practice</a:t>
            </a:r>
            <a:r>
              <a:rPr lang="en-US" baseline="0" dirty="0" smtClean="0"/>
              <a:t> pronouncing the long “e” sound (t</a:t>
            </a:r>
            <a:r>
              <a:rPr lang="en-US" dirty="0" smtClean="0"/>
              <a:t>he tongue is forward, with the body of the tongue near the tooth ridge)</a:t>
            </a:r>
            <a:r>
              <a:rPr lang="en-US" baseline="0" dirty="0" smtClean="0"/>
              <a:t>, and then adding “</a:t>
            </a:r>
            <a:r>
              <a:rPr lang="en-US" baseline="0" dirty="0" err="1" smtClean="0"/>
              <a:t>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5</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7</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Following this, circle the periods, question marks and periods.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8</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open the “”</a:t>
            </a:r>
            <a:r>
              <a:rPr lang="en-US" dirty="0" err="1" smtClean="0"/>
              <a:t>ing</a:t>
            </a:r>
            <a:r>
              <a:rPr lang="en-US" dirty="0" smtClean="0"/>
              <a:t>” verbs </a:t>
            </a:r>
            <a:r>
              <a:rPr lang="en-US" dirty="0" err="1" smtClean="0"/>
              <a:t>Worksheet.pdf</a:t>
            </a:r>
            <a:r>
              <a:rPr lang="en-US" dirty="0" smtClean="0"/>
              <a:t>”.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79618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8"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37.jpg"/><Relationship Id="rId12" Type="http://schemas.openxmlformats.org/officeDocument/2006/relationships/image" Target="../media/image38.jpg"/><Relationship Id="rId13"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jpg"/><Relationship Id="rId9" Type="http://schemas.openxmlformats.org/officeDocument/2006/relationships/image" Target="../media/image35.jpg"/><Relationship Id="rId10" Type="http://schemas.openxmlformats.org/officeDocument/2006/relationships/image" Target="../media/image3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a:t>
            </a:r>
            <a:r>
              <a:rPr lang="en-US" sz="3600">
                <a:latin typeface="Century Gothic"/>
                <a:cs typeface="Century Gothic"/>
              </a:rPr>
              <a:t>5</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5"/>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Answers</a:t>
            </a:r>
            <a:endParaRPr lang="en-US" sz="3800" b="1" dirty="0">
              <a:latin typeface="Century Gothic"/>
              <a:cs typeface="Century Gothic"/>
            </a:endParaRPr>
          </a:p>
        </p:txBody>
      </p:sp>
      <p:pic>
        <p:nvPicPr>
          <p:cNvPr id="5" name="Picture 4" descr="gerunds answ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3" y="799847"/>
            <a:ext cx="7141012" cy="5958810"/>
          </a:xfrm>
          <a:prstGeom prst="rect">
            <a:avLst/>
          </a:prstGeom>
        </p:spPr>
      </p:pic>
    </p:spTree>
    <p:extLst>
      <p:ext uri="{BB962C8B-B14F-4D97-AF65-F5344CB8AC3E}">
        <p14:creationId xmlns:p14="http://schemas.microsoft.com/office/powerpoint/2010/main" val="3147364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Matching</a:t>
            </a:r>
            <a:endParaRPr lang="en-US" sz="3800" b="1" dirty="0">
              <a:latin typeface="Century Gothic"/>
              <a:cs typeface="Century Gothic"/>
            </a:endParaRPr>
          </a:p>
        </p:txBody>
      </p:sp>
      <p:pic>
        <p:nvPicPr>
          <p:cNvPr id="3" name="Picture 2" descr="ing verbs from hand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9846"/>
            <a:ext cx="9144000" cy="6087451"/>
          </a:xfrm>
          <a:prstGeom prst="rect">
            <a:avLst/>
          </a:prstGeom>
        </p:spPr>
      </p:pic>
    </p:spTree>
    <p:extLst>
      <p:ext uri="{BB962C8B-B14F-4D97-AF65-F5344CB8AC3E}">
        <p14:creationId xmlns:p14="http://schemas.microsoft.com/office/powerpoint/2010/main" val="2529435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Matching</a:t>
            </a:r>
            <a:endParaRPr lang="en-US" sz="3800" b="1" dirty="0">
              <a:latin typeface="Century Gothic"/>
              <a:cs typeface="Century Gothic"/>
            </a:endParaRPr>
          </a:p>
        </p:txBody>
      </p:sp>
      <p:pic>
        <p:nvPicPr>
          <p:cNvPr id="3" name="Picture 2" descr="ing verbs from handout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68" y="643538"/>
            <a:ext cx="8773357" cy="6214461"/>
          </a:xfrm>
          <a:prstGeom prst="rect">
            <a:avLst/>
          </a:prstGeom>
        </p:spPr>
      </p:pic>
    </p:spTree>
    <p:extLst>
      <p:ext uri="{BB962C8B-B14F-4D97-AF65-F5344CB8AC3E}">
        <p14:creationId xmlns:p14="http://schemas.microsoft.com/office/powerpoint/2010/main" val="105009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Matching</a:t>
            </a:r>
            <a:endParaRPr lang="en-US" sz="3800" b="1" dirty="0">
              <a:latin typeface="Century Gothic"/>
              <a:cs typeface="Century Gothic"/>
            </a:endParaRPr>
          </a:p>
        </p:txBody>
      </p:sp>
      <p:pic>
        <p:nvPicPr>
          <p:cNvPr id="3" name="Picture 2" descr="ing verbs from handout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080" y="709074"/>
            <a:ext cx="8694615" cy="6158686"/>
          </a:xfrm>
          <a:prstGeom prst="rect">
            <a:avLst/>
          </a:prstGeom>
        </p:spPr>
      </p:pic>
    </p:spTree>
    <p:extLst>
      <p:ext uri="{BB962C8B-B14F-4D97-AF65-F5344CB8AC3E}">
        <p14:creationId xmlns:p14="http://schemas.microsoft.com/office/powerpoint/2010/main" val="253514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Circle the “</a:t>
            </a:r>
            <a:r>
              <a:rPr lang="en-US" sz="3800" b="1" dirty="0" err="1" smtClean="0">
                <a:latin typeface="Century Gothic"/>
                <a:cs typeface="Century Gothic"/>
              </a:rPr>
              <a:t>ing</a:t>
            </a:r>
            <a:r>
              <a:rPr lang="en-US" sz="3800" b="1" dirty="0" smtClean="0">
                <a:latin typeface="Century Gothic"/>
                <a:cs typeface="Century Gothic"/>
              </a:rPr>
              <a:t>” words </a:t>
            </a:r>
            <a:endParaRPr lang="en-US" sz="3800" b="1" dirty="0">
              <a:latin typeface="Century Gothic"/>
              <a:cs typeface="Century Gothic"/>
            </a:endParaRPr>
          </a:p>
        </p:txBody>
      </p:sp>
      <p:pic>
        <p:nvPicPr>
          <p:cNvPr id="3" name="Picture 2" descr="gerunds_GERU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0" y="631102"/>
            <a:ext cx="7761111" cy="6226898"/>
          </a:xfrm>
          <a:prstGeom prst="rect">
            <a:avLst/>
          </a:prstGeom>
        </p:spPr>
      </p:pic>
    </p:spTree>
    <p:extLst>
      <p:ext uri="{BB962C8B-B14F-4D97-AF65-F5344CB8AC3E}">
        <p14:creationId xmlns:p14="http://schemas.microsoft.com/office/powerpoint/2010/main" val="4208982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7156" y="949333"/>
            <a:ext cx="8545349" cy="549872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800" b="1" dirty="0" smtClean="0">
              <a:solidFill>
                <a:srgbClr val="000000"/>
              </a:solidFill>
              <a:latin typeface="Century Gothic"/>
              <a:cs typeface="Century Gothic"/>
            </a:endParaRPr>
          </a:p>
          <a:p>
            <a:r>
              <a:rPr lang="en-US" sz="2800" b="1" dirty="0" smtClean="0">
                <a:solidFill>
                  <a:srgbClr val="000000"/>
                </a:solidFill>
                <a:latin typeface="Century Gothic"/>
                <a:cs typeface="Century Gothic"/>
              </a:rPr>
              <a:t>“Because” is used to connect sentences.</a:t>
            </a:r>
          </a:p>
          <a:p>
            <a:endParaRPr lang="en-US" sz="2400" i="1" dirty="0">
              <a:solidFill>
                <a:srgbClr val="000000"/>
              </a:solidFill>
              <a:latin typeface="Century Gothic"/>
              <a:cs typeface="Century Gothic"/>
            </a:endParaRPr>
          </a:p>
          <a:p>
            <a:r>
              <a:rPr lang="en-US" sz="2400" i="1" dirty="0" smtClean="0">
                <a:solidFill>
                  <a:srgbClr val="000000"/>
                </a:solidFill>
                <a:latin typeface="Century Gothic"/>
                <a:cs typeface="Century Gothic"/>
              </a:rPr>
              <a:t>Alice </a:t>
            </a:r>
            <a:r>
              <a:rPr lang="en-US" sz="2400" i="1" dirty="0">
                <a:solidFill>
                  <a:srgbClr val="000000"/>
                </a:solidFill>
                <a:latin typeface="Century Gothic"/>
                <a:cs typeface="Century Gothic"/>
              </a:rPr>
              <a:t>went shopping.</a:t>
            </a:r>
            <a:endParaRPr lang="en-US" sz="2400" dirty="0">
              <a:solidFill>
                <a:srgbClr val="000000"/>
              </a:solidFill>
              <a:latin typeface="Century Gothic"/>
              <a:cs typeface="Century Gothic"/>
            </a:endParaRPr>
          </a:p>
          <a:p>
            <a:r>
              <a:rPr lang="en-US" sz="2400" dirty="0">
                <a:solidFill>
                  <a:srgbClr val="000000"/>
                </a:solidFill>
                <a:latin typeface="Century Gothic"/>
                <a:cs typeface="Century Gothic"/>
              </a:rPr>
              <a:t>Why?</a:t>
            </a:r>
          </a:p>
          <a:p>
            <a:r>
              <a:rPr lang="en-US" sz="2400" i="1" dirty="0">
                <a:solidFill>
                  <a:srgbClr val="000000"/>
                </a:solidFill>
                <a:latin typeface="Century Gothic"/>
                <a:cs typeface="Century Gothic"/>
              </a:rPr>
              <a:t>She needed to buy bread.</a:t>
            </a:r>
            <a:endParaRPr lang="en-US" sz="2400" dirty="0">
              <a:solidFill>
                <a:srgbClr val="000000"/>
              </a:solidFill>
              <a:latin typeface="Century Gothic"/>
              <a:cs typeface="Century Gothic"/>
            </a:endParaRPr>
          </a:p>
          <a:p>
            <a:r>
              <a:rPr lang="en-US" sz="2400" dirty="0" smtClean="0">
                <a:solidFill>
                  <a:srgbClr val="000000"/>
                </a:solidFill>
                <a:latin typeface="Century Gothic"/>
                <a:cs typeface="Century Gothic"/>
              </a:rPr>
              <a:t/>
            </a:r>
            <a:br>
              <a:rPr lang="en-US" sz="2400" dirty="0" smtClean="0">
                <a:solidFill>
                  <a:srgbClr val="000000"/>
                </a:solidFill>
                <a:latin typeface="Century Gothic"/>
                <a:cs typeface="Century Gothic"/>
              </a:rPr>
            </a:br>
            <a:r>
              <a:rPr lang="en-US" sz="2400" dirty="0" smtClean="0">
                <a:solidFill>
                  <a:srgbClr val="000000"/>
                </a:solidFill>
                <a:latin typeface="Century Gothic"/>
                <a:cs typeface="Century Gothic"/>
              </a:rPr>
              <a:t>Let's </a:t>
            </a:r>
            <a:r>
              <a:rPr lang="en-US" sz="2400" dirty="0">
                <a:solidFill>
                  <a:srgbClr val="000000"/>
                </a:solidFill>
                <a:latin typeface="Century Gothic"/>
                <a:cs typeface="Century Gothic"/>
              </a:rPr>
              <a:t>use </a:t>
            </a:r>
            <a:r>
              <a:rPr lang="en-US" sz="2400" dirty="0" smtClean="0">
                <a:solidFill>
                  <a:srgbClr val="000000"/>
                </a:solidFill>
                <a:latin typeface="Century Gothic"/>
                <a:cs typeface="Century Gothic"/>
              </a:rPr>
              <a:t>”because”</a:t>
            </a:r>
            <a:r>
              <a:rPr lang="en-US" sz="2400" dirty="0">
                <a:solidFill>
                  <a:srgbClr val="000000"/>
                </a:solidFill>
                <a:latin typeface="Century Gothic"/>
                <a:cs typeface="Century Gothic"/>
              </a:rPr>
              <a:t>.</a:t>
            </a:r>
            <a:endParaRPr lang="en-US" sz="2400" dirty="0" smtClean="0">
              <a:solidFill>
                <a:srgbClr val="000000"/>
              </a:solidFill>
              <a:latin typeface="Century Gothic"/>
              <a:cs typeface="Century Gothic"/>
            </a:endParaRPr>
          </a:p>
          <a:p>
            <a:endParaRPr lang="en-US" sz="2400" dirty="0">
              <a:solidFill>
                <a:srgbClr val="000000"/>
              </a:solidFill>
              <a:latin typeface="Century Gothic"/>
              <a:cs typeface="Century Gothic"/>
            </a:endParaRPr>
          </a:p>
          <a:p>
            <a:r>
              <a:rPr lang="en-US" sz="2400" dirty="0">
                <a:solidFill>
                  <a:srgbClr val="000000"/>
                </a:solidFill>
                <a:latin typeface="Century Gothic"/>
                <a:cs typeface="Century Gothic"/>
              </a:rPr>
              <a:t>Alice went shopping </a:t>
            </a:r>
            <a:r>
              <a:rPr lang="en-US" sz="2400" u="sng" dirty="0">
                <a:solidFill>
                  <a:srgbClr val="000000"/>
                </a:solidFill>
                <a:latin typeface="Century Gothic"/>
                <a:cs typeface="Century Gothic"/>
              </a:rPr>
              <a:t>because</a:t>
            </a:r>
            <a:r>
              <a:rPr lang="en-US" sz="2400" dirty="0">
                <a:solidFill>
                  <a:srgbClr val="000000"/>
                </a:solidFill>
                <a:latin typeface="Century Gothic"/>
                <a:cs typeface="Century Gothic"/>
              </a:rPr>
              <a:t> she needed to buy bread.</a:t>
            </a:r>
          </a:p>
          <a:p>
            <a:endParaRPr lang="en-US" sz="2400" b="1" dirty="0" smtClean="0">
              <a:solidFill>
                <a:srgbClr val="000000"/>
              </a:solidFill>
              <a:latin typeface="Century Gothic"/>
              <a:cs typeface="Century Gothic"/>
            </a:endParaRPr>
          </a:p>
          <a:p>
            <a:endParaRPr lang="en-US" sz="2400" b="1" dirty="0">
              <a:solidFill>
                <a:srgbClr val="000000"/>
              </a:solidFill>
              <a:latin typeface="Century Gothic"/>
              <a:cs typeface="Century Gothic"/>
            </a:endParaRPr>
          </a:p>
          <a:p>
            <a:r>
              <a:rPr lang="en-US" sz="2400" b="1" dirty="0" smtClean="0">
                <a:solidFill>
                  <a:srgbClr val="000000"/>
                </a:solidFill>
                <a:latin typeface="Century Gothic"/>
                <a:cs typeface="Century Gothic"/>
              </a:rPr>
              <a:t> </a:t>
            </a:r>
          </a:p>
          <a:p>
            <a:endParaRPr lang="en-US" sz="2400" dirty="0" smtClean="0">
              <a:solidFill>
                <a:srgbClr val="000000"/>
              </a:solidFill>
              <a:latin typeface="Century Gothic"/>
              <a:cs typeface="Century Gothic"/>
            </a:endParaRP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Using “because”</a:t>
            </a:r>
            <a:endParaRPr lang="en-US" sz="4800" b="1" dirty="0">
              <a:latin typeface="Century Gothic"/>
              <a:cs typeface="Century Gothic"/>
            </a:endParaRPr>
          </a:p>
        </p:txBody>
      </p:sp>
      <p:pic>
        <p:nvPicPr>
          <p:cNvPr id="6" name="Picture 5" descr="ba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943" y="2143422"/>
            <a:ext cx="2743200" cy="1828334"/>
          </a:xfrm>
          <a:prstGeom prst="rect">
            <a:avLst/>
          </a:prstGeom>
        </p:spPr>
      </p:pic>
      <p:pic>
        <p:nvPicPr>
          <p:cNvPr id="7" name="Picture 6" descr="zop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213" y="4874065"/>
            <a:ext cx="2350346" cy="1446367"/>
          </a:xfrm>
          <a:prstGeom prst="rect">
            <a:avLst/>
          </a:prstGeom>
        </p:spPr>
      </p:pic>
    </p:spTree>
    <p:extLst>
      <p:ext uri="{BB962C8B-B14F-4D97-AF65-F5344CB8AC3E}">
        <p14:creationId xmlns:p14="http://schemas.microsoft.com/office/powerpoint/2010/main" val="3000981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7156" y="949333"/>
            <a:ext cx="8545349" cy="549872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indent="-457200">
              <a:lnSpc>
                <a:spcPct val="150000"/>
              </a:lnSpc>
              <a:buFont typeface="+mj-lt"/>
              <a:buAutoNum type="arabicPeriod"/>
            </a:pPr>
            <a:r>
              <a:rPr lang="en-US" sz="2400" dirty="0">
                <a:solidFill>
                  <a:srgbClr val="000000"/>
                </a:solidFill>
                <a:latin typeface="Century Gothic"/>
                <a:cs typeface="Century Gothic"/>
              </a:rPr>
              <a:t>Amy has a stomachache </a:t>
            </a:r>
            <a:r>
              <a:rPr lang="en-US" sz="2400" dirty="0" smtClean="0">
                <a:solidFill>
                  <a:srgbClr val="000000"/>
                </a:solidFill>
                <a:latin typeface="Century Gothic"/>
                <a:cs typeface="Century Gothic"/>
              </a:rPr>
              <a:t>she </a:t>
            </a:r>
            <a:r>
              <a:rPr lang="en-US" sz="2400" dirty="0">
                <a:solidFill>
                  <a:srgbClr val="000000"/>
                </a:solidFill>
                <a:latin typeface="Century Gothic"/>
                <a:cs typeface="Century Gothic"/>
              </a:rPr>
              <a:t>ate too much ice cream</a:t>
            </a:r>
            <a:r>
              <a:rPr lang="en-US" sz="2400" dirty="0" smtClean="0">
                <a:solidFill>
                  <a:srgbClr val="000000"/>
                </a:solidFill>
                <a:latin typeface="Century Gothic"/>
                <a:cs typeface="Century Gothic"/>
              </a:rPr>
              <a:t>.</a:t>
            </a:r>
          </a:p>
          <a:p>
            <a:pPr marL="457200" indent="-457200">
              <a:lnSpc>
                <a:spcPct val="150000"/>
              </a:lnSpc>
              <a:buFont typeface="+mj-lt"/>
              <a:buAutoNum type="arabicPeriod"/>
            </a:pPr>
            <a:r>
              <a:rPr lang="en-US" sz="2400" dirty="0">
                <a:solidFill>
                  <a:srgbClr val="000000"/>
                </a:solidFill>
                <a:latin typeface="Century Gothic"/>
                <a:cs typeface="Century Gothic"/>
              </a:rPr>
              <a:t>I asked the waitress for an extra </a:t>
            </a:r>
            <a:r>
              <a:rPr lang="en-US" sz="2400" dirty="0" smtClean="0">
                <a:solidFill>
                  <a:srgbClr val="000000"/>
                </a:solidFill>
                <a:latin typeface="Century Gothic"/>
                <a:cs typeface="Century Gothic"/>
              </a:rPr>
              <a:t>menu Jenna </a:t>
            </a:r>
            <a:r>
              <a:rPr lang="en-US" sz="2400" dirty="0">
                <a:solidFill>
                  <a:srgbClr val="000000"/>
                </a:solidFill>
                <a:latin typeface="Century Gothic"/>
                <a:cs typeface="Century Gothic"/>
              </a:rPr>
              <a:t>was supposed to join us for dinner. </a:t>
            </a:r>
            <a:endParaRPr lang="en-US" sz="2400" dirty="0" smtClean="0">
              <a:solidFill>
                <a:srgbClr val="000000"/>
              </a:solidFill>
              <a:latin typeface="Century Gothic"/>
              <a:cs typeface="Century Gothic"/>
            </a:endParaRPr>
          </a:p>
          <a:p>
            <a:pPr marL="457200" indent="-457200">
              <a:lnSpc>
                <a:spcPct val="150000"/>
              </a:lnSpc>
              <a:buFont typeface="+mj-lt"/>
              <a:buAutoNum type="arabicPeriod"/>
            </a:pPr>
            <a:r>
              <a:rPr lang="en-US" sz="2400" dirty="0" smtClean="0">
                <a:solidFill>
                  <a:srgbClr val="000000"/>
                </a:solidFill>
                <a:latin typeface="Century Gothic"/>
                <a:cs typeface="Century Gothic"/>
              </a:rPr>
              <a:t>I’m studying English I love languages. </a:t>
            </a:r>
          </a:p>
          <a:p>
            <a:pPr marL="457200" indent="-457200">
              <a:lnSpc>
                <a:spcPct val="150000"/>
              </a:lnSpc>
              <a:buFont typeface="+mj-lt"/>
              <a:buAutoNum type="arabicPeriod"/>
            </a:pPr>
            <a:r>
              <a:rPr lang="en-US" sz="2400" dirty="0" smtClean="0">
                <a:solidFill>
                  <a:srgbClr val="000000"/>
                </a:solidFill>
                <a:latin typeface="Century Gothic"/>
                <a:cs typeface="Century Gothic"/>
              </a:rPr>
              <a:t>She can cook well she learned from her mother. </a:t>
            </a:r>
          </a:p>
          <a:p>
            <a:pPr marL="457200" indent="-457200">
              <a:lnSpc>
                <a:spcPct val="150000"/>
              </a:lnSpc>
              <a:buFont typeface="+mj-lt"/>
              <a:buAutoNum type="arabicPeriod"/>
            </a:pPr>
            <a:r>
              <a:rPr lang="en-US" sz="2400" dirty="0" smtClean="0">
                <a:solidFill>
                  <a:srgbClr val="000000"/>
                </a:solidFill>
                <a:latin typeface="Century Gothic"/>
                <a:cs typeface="Century Gothic"/>
              </a:rPr>
              <a:t>Fast food is delicious it uses unhealthy ingredients.</a:t>
            </a:r>
          </a:p>
          <a:p>
            <a:pPr marL="457200" indent="-457200">
              <a:lnSpc>
                <a:spcPct val="150000"/>
              </a:lnSpc>
              <a:buFont typeface="+mj-lt"/>
              <a:buAutoNum type="arabicPeriod"/>
            </a:pPr>
            <a:r>
              <a:rPr lang="en-US" sz="2400" dirty="0" smtClean="0">
                <a:solidFill>
                  <a:srgbClr val="000000"/>
                </a:solidFill>
                <a:latin typeface="Century Gothic"/>
                <a:cs typeface="Century Gothic"/>
              </a:rPr>
              <a:t>I make eggs they</a:t>
            </a:r>
            <a:r>
              <a:rPr lang="fr-FR" sz="2400" dirty="0">
                <a:solidFill>
                  <a:srgbClr val="000000"/>
                </a:solidFill>
                <a:latin typeface="Century Gothic"/>
                <a:cs typeface="Century Gothic"/>
              </a:rPr>
              <a:t> </a:t>
            </a:r>
            <a:r>
              <a:rPr lang="fr-FR" sz="2400" dirty="0" smtClean="0">
                <a:solidFill>
                  <a:srgbClr val="000000"/>
                </a:solidFill>
                <a:latin typeface="Century Gothic"/>
                <a:cs typeface="Century Gothic"/>
              </a:rPr>
              <a:t>are </a:t>
            </a:r>
            <a:r>
              <a:rPr lang="fr-FR" sz="2400" dirty="0" err="1" smtClean="0">
                <a:solidFill>
                  <a:srgbClr val="000000"/>
                </a:solidFill>
                <a:latin typeface="Century Gothic"/>
                <a:cs typeface="Century Gothic"/>
              </a:rPr>
              <a:t>easy</a:t>
            </a:r>
            <a:r>
              <a:rPr lang="fr-FR" sz="2400" dirty="0" smtClean="0">
                <a:solidFill>
                  <a:srgbClr val="000000"/>
                </a:solidFill>
                <a:latin typeface="Century Gothic"/>
                <a:cs typeface="Century Gothic"/>
              </a:rPr>
              <a:t> to </a:t>
            </a:r>
            <a:r>
              <a:rPr lang="fr-FR" sz="2400" dirty="0" err="1" smtClean="0">
                <a:solidFill>
                  <a:srgbClr val="000000"/>
                </a:solidFill>
                <a:latin typeface="Century Gothic"/>
                <a:cs typeface="Century Gothic"/>
              </a:rPr>
              <a:t>cook</a:t>
            </a:r>
            <a:r>
              <a:rPr lang="fr-FR" sz="2400" dirty="0" smtClean="0">
                <a:solidFill>
                  <a:srgbClr val="000000"/>
                </a:solidFill>
                <a:latin typeface="Century Gothic"/>
                <a:cs typeface="Century Gothic"/>
              </a:rPr>
              <a:t>. </a:t>
            </a:r>
            <a:endParaRPr lang="en-US" sz="2400" dirty="0">
              <a:solidFill>
                <a:srgbClr val="000000"/>
              </a:solidFill>
              <a:latin typeface="Century Gothic"/>
              <a:cs typeface="Century Gothic"/>
            </a:endParaRPr>
          </a:p>
          <a:p>
            <a:pPr indent="-457200">
              <a:lnSpc>
                <a:spcPct val="150000"/>
              </a:lnSpc>
            </a:pPr>
            <a:endParaRPr lang="en-US" sz="2400" dirty="0" smtClean="0">
              <a:solidFill>
                <a:srgbClr val="000000"/>
              </a:solidFill>
              <a:latin typeface="Century Gothic"/>
              <a:cs typeface="Century Gothic"/>
            </a:endParaRPr>
          </a:p>
        </p:txBody>
      </p:sp>
      <p:sp>
        <p:nvSpPr>
          <p:cNvPr id="2" name="Title 1"/>
          <p:cNvSpPr>
            <a:spLocks noGrp="1"/>
          </p:cNvSpPr>
          <p:nvPr>
            <p:ph type="title"/>
          </p:nvPr>
        </p:nvSpPr>
        <p:spPr>
          <a:xfrm>
            <a:off x="169333" y="-135619"/>
            <a:ext cx="8856133" cy="1143000"/>
          </a:xfrm>
        </p:spPr>
        <p:txBody>
          <a:bodyPr>
            <a:noAutofit/>
          </a:bodyPr>
          <a:lstStyle/>
          <a:p>
            <a:r>
              <a:rPr lang="en-US" b="1" dirty="0" smtClean="0">
                <a:latin typeface="Century Gothic"/>
                <a:cs typeface="Century Gothic"/>
              </a:rPr>
              <a:t>Where is “because” missing?</a:t>
            </a:r>
            <a:endParaRPr lang="en-US" b="1" dirty="0">
              <a:latin typeface="Century Gothic"/>
              <a:cs typeface="Century Gothic"/>
            </a:endParaRPr>
          </a:p>
        </p:txBody>
      </p:sp>
      <p:pic>
        <p:nvPicPr>
          <p:cNvPr id="3" name="Picture 2" descr="sunda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383" y="5088129"/>
            <a:ext cx="1309077" cy="1613931"/>
          </a:xfrm>
          <a:prstGeom prst="rect">
            <a:avLst/>
          </a:prstGeom>
        </p:spPr>
      </p:pic>
    </p:spTree>
    <p:extLst>
      <p:ext uri="{BB962C8B-B14F-4D97-AF65-F5344CB8AC3E}">
        <p14:creationId xmlns:p14="http://schemas.microsoft.com/office/powerpoint/2010/main" val="197045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Dumpl</a:t>
            </a:r>
            <a:r>
              <a:rPr lang="en-US" sz="3800" b="1" u="sng" dirty="0" smtClean="0">
                <a:latin typeface="Century Gothic"/>
                <a:cs typeface="Century Gothic"/>
              </a:rPr>
              <a:t>ing</a:t>
            </a:r>
            <a:r>
              <a:rPr lang="en-US" sz="3800" b="1" dirty="0" smtClean="0">
                <a:latin typeface="Century Gothic"/>
                <a:cs typeface="Century Gothic"/>
              </a:rPr>
              <a:t>s </a:t>
            </a:r>
            <a:r>
              <a:rPr lang="en-US" sz="4000" dirty="0"/>
              <a:t>饺子</a:t>
            </a:r>
            <a:endParaRPr lang="en-US" sz="3800" b="1" dirty="0">
              <a:latin typeface="Century Gothic"/>
              <a:cs typeface="Century Gothic"/>
            </a:endParaRPr>
          </a:p>
        </p:txBody>
      </p:sp>
      <p:pic>
        <p:nvPicPr>
          <p:cNvPr id="3" name="Picture 2" descr="Screen Shot 2016-07-09 at 10.57.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9847"/>
            <a:ext cx="9144000" cy="5715000"/>
          </a:xfrm>
          <a:prstGeom prst="rect">
            <a:avLst/>
          </a:prstGeom>
        </p:spPr>
      </p:pic>
    </p:spTree>
    <p:extLst>
      <p:ext uri="{BB962C8B-B14F-4D97-AF65-F5344CB8AC3E}">
        <p14:creationId xmlns:p14="http://schemas.microsoft.com/office/powerpoint/2010/main" val="3575075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120662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What shape would you use?</a:t>
            </a:r>
            <a:endParaRPr lang="en-US" b="1" dirty="0">
              <a:latin typeface="Century Gothic"/>
              <a:cs typeface="Century Gothic"/>
            </a:endParaRPr>
          </a:p>
        </p:txBody>
      </p:sp>
      <p:grpSp>
        <p:nvGrpSpPr>
          <p:cNvPr id="21" name="Group 20"/>
          <p:cNvGrpSpPr/>
          <p:nvPr/>
        </p:nvGrpSpPr>
        <p:grpSpPr>
          <a:xfrm>
            <a:off x="313958" y="1577447"/>
            <a:ext cx="8533924" cy="4026939"/>
            <a:chOff x="313958" y="792656"/>
            <a:chExt cx="8533924" cy="4026939"/>
          </a:xfrm>
        </p:grpSpPr>
        <p:pic>
          <p:nvPicPr>
            <p:cNvPr id="5" name="Picture 4" descr="dim-s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58" y="799847"/>
              <a:ext cx="2640094" cy="1760063"/>
            </a:xfrm>
            <a:prstGeom prst="rect">
              <a:avLst/>
            </a:prstGeom>
          </p:spPr>
        </p:pic>
        <p:pic>
          <p:nvPicPr>
            <p:cNvPr id="6" name="Picture 5" descr="dumpling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0715" y="792656"/>
              <a:ext cx="2622254" cy="1748170"/>
            </a:xfrm>
            <a:prstGeom prst="rect">
              <a:avLst/>
            </a:prstGeom>
          </p:spPr>
        </p:pic>
        <p:pic>
          <p:nvPicPr>
            <p:cNvPr id="7" name="Picture 6" descr="soupdumpling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180" y="792656"/>
              <a:ext cx="2449702" cy="1740980"/>
            </a:xfrm>
            <a:prstGeom prst="rect">
              <a:avLst/>
            </a:prstGeom>
          </p:spPr>
        </p:pic>
        <p:pic>
          <p:nvPicPr>
            <p:cNvPr id="18" name="Picture 17" descr="gyoza-760510_960_72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958" y="2753900"/>
              <a:ext cx="2640094" cy="2065695"/>
            </a:xfrm>
            <a:prstGeom prst="rect">
              <a:avLst/>
            </a:prstGeom>
          </p:spPr>
        </p:pic>
        <p:pic>
          <p:nvPicPr>
            <p:cNvPr id="19" name="Picture 18" descr="dumplings-669913_960_72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0715" y="2753900"/>
              <a:ext cx="2622254" cy="2065695"/>
            </a:xfrm>
            <a:prstGeom prst="rect">
              <a:avLst/>
            </a:prstGeom>
          </p:spPr>
        </p:pic>
        <p:pic>
          <p:nvPicPr>
            <p:cNvPr id="20" name="Picture 19" descr="gourmet-806986_960_72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8181" y="2753899"/>
              <a:ext cx="2449701" cy="2065695"/>
            </a:xfrm>
            <a:prstGeom prst="rect">
              <a:avLst/>
            </a:prstGeom>
          </p:spPr>
        </p:pic>
      </p:grpSp>
    </p:spTree>
    <p:extLst>
      <p:ext uri="{BB962C8B-B14F-4D97-AF65-F5344CB8AC3E}">
        <p14:creationId xmlns:p14="http://schemas.microsoft.com/office/powerpoint/2010/main" val="3181622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What would you put inside?</a:t>
            </a:r>
            <a:endParaRPr lang="en-US" sz="3800" b="1" dirty="0">
              <a:latin typeface="Century Gothic"/>
              <a:cs typeface="Century Gothic"/>
            </a:endParaRPr>
          </a:p>
        </p:txBody>
      </p:sp>
      <p:pic>
        <p:nvPicPr>
          <p:cNvPr id="8" name="Picture 7" descr="shri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5175" y="5064819"/>
            <a:ext cx="2585160" cy="1723441"/>
          </a:xfrm>
          <a:prstGeom prst="rect">
            <a:avLst/>
          </a:prstGeom>
        </p:spPr>
      </p:pic>
      <p:pic>
        <p:nvPicPr>
          <p:cNvPr id="9" name="Picture 8" descr="mea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218" y="3438810"/>
            <a:ext cx="1914413" cy="1435810"/>
          </a:xfrm>
          <a:prstGeom prst="rect">
            <a:avLst/>
          </a:prstGeom>
        </p:spPr>
      </p:pic>
      <p:pic>
        <p:nvPicPr>
          <p:cNvPr id="10" name="Picture 9" descr="vegetables-534160_960_7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767" y="3681382"/>
            <a:ext cx="1789857" cy="1193238"/>
          </a:xfrm>
          <a:prstGeom prst="rect">
            <a:avLst/>
          </a:prstGeom>
        </p:spPr>
      </p:pic>
      <p:pic>
        <p:nvPicPr>
          <p:cNvPr id="13" name="Picture 12"/>
          <p:cNvPicPr>
            <a:picLocks noChangeAspect="1"/>
          </p:cNvPicPr>
          <p:nvPr/>
        </p:nvPicPr>
        <p:blipFill>
          <a:blip r:embed="rId6"/>
          <a:stretch>
            <a:fillRect/>
          </a:stretch>
        </p:blipFill>
        <p:spPr>
          <a:xfrm>
            <a:off x="3700064" y="4844631"/>
            <a:ext cx="2663756" cy="2000706"/>
          </a:xfrm>
          <a:prstGeom prst="rect">
            <a:avLst/>
          </a:prstGeom>
        </p:spPr>
      </p:pic>
      <p:pic>
        <p:nvPicPr>
          <p:cNvPr id="14" name="Picture 13"/>
          <p:cNvPicPr>
            <a:picLocks noChangeAspect="1"/>
          </p:cNvPicPr>
          <p:nvPr/>
        </p:nvPicPr>
        <p:blipFill>
          <a:blip r:embed="rId7"/>
          <a:stretch>
            <a:fillRect/>
          </a:stretch>
        </p:blipFill>
        <p:spPr>
          <a:xfrm>
            <a:off x="61386" y="3062712"/>
            <a:ext cx="2185497" cy="1871566"/>
          </a:xfrm>
          <a:prstGeom prst="rect">
            <a:avLst/>
          </a:prstGeom>
        </p:spPr>
      </p:pic>
      <p:pic>
        <p:nvPicPr>
          <p:cNvPr id="15" name="Picture 14" descr="Kate Tong Babi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958" y="5064820"/>
            <a:ext cx="2622240" cy="1750372"/>
          </a:xfrm>
          <a:prstGeom prst="rect">
            <a:avLst/>
          </a:prstGeom>
        </p:spPr>
      </p:pic>
      <p:pic>
        <p:nvPicPr>
          <p:cNvPr id="16" name="Picture 15" descr="Brian frog photo .jpg"/>
          <p:cNvPicPr>
            <a:picLocks noChangeAspect="1"/>
          </p:cNvPicPr>
          <p:nvPr/>
        </p:nvPicPr>
        <p:blipFill rotWithShape="1">
          <a:blip r:embed="rId9">
            <a:extLst>
              <a:ext uri="{28A0092B-C50C-407E-A947-70E740481C1C}">
                <a14:useLocalDpi xmlns:a14="http://schemas.microsoft.com/office/drawing/2010/main" val="0"/>
              </a:ext>
            </a:extLst>
          </a:blip>
          <a:srcRect l="43073" t="7853" r="15413"/>
          <a:stretch/>
        </p:blipFill>
        <p:spPr>
          <a:xfrm>
            <a:off x="4888026" y="1170713"/>
            <a:ext cx="1532367" cy="2261532"/>
          </a:xfrm>
          <a:prstGeom prst="rect">
            <a:avLst/>
          </a:prstGeom>
        </p:spPr>
      </p:pic>
      <p:pic>
        <p:nvPicPr>
          <p:cNvPr id="2" name="Picture 1" descr="ca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6530" y="1461958"/>
            <a:ext cx="2576456" cy="1712270"/>
          </a:xfrm>
          <a:prstGeom prst="rect">
            <a:avLst/>
          </a:prstGeom>
        </p:spPr>
      </p:pic>
      <p:pic>
        <p:nvPicPr>
          <p:cNvPr id="3" name="Picture 2" descr="Motherhood.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892" y="1170713"/>
            <a:ext cx="3034206" cy="1891999"/>
          </a:xfrm>
          <a:prstGeom prst="rect">
            <a:avLst/>
          </a:prstGeom>
        </p:spPr>
      </p:pic>
      <p:pic>
        <p:nvPicPr>
          <p:cNvPr id="11" name="Picture 10" descr="fish.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7464" y="3262410"/>
            <a:ext cx="2529207" cy="1686138"/>
          </a:xfrm>
          <a:prstGeom prst="rect">
            <a:avLst/>
          </a:prstGeom>
        </p:spPr>
      </p:pic>
      <p:pic>
        <p:nvPicPr>
          <p:cNvPr id="12" name="Picture 11" descr="bubble-tea-654832_960_720.jpg"/>
          <p:cNvPicPr>
            <a:picLocks noChangeAspect="1"/>
          </p:cNvPicPr>
          <p:nvPr/>
        </p:nvPicPr>
        <p:blipFill rotWithShape="1">
          <a:blip r:embed="rId13">
            <a:extLst>
              <a:ext uri="{28A0092B-C50C-407E-A947-70E740481C1C}">
                <a14:useLocalDpi xmlns:a14="http://schemas.microsoft.com/office/drawing/2010/main" val="0"/>
              </a:ext>
            </a:extLst>
          </a:blip>
          <a:srcRect r="24549"/>
          <a:stretch/>
        </p:blipFill>
        <p:spPr>
          <a:xfrm>
            <a:off x="3458618" y="799846"/>
            <a:ext cx="1282057" cy="2262865"/>
          </a:xfrm>
          <a:prstGeom prst="rect">
            <a:avLst/>
          </a:prstGeom>
        </p:spPr>
      </p:pic>
    </p:spTree>
    <p:extLst>
      <p:ext uri="{BB962C8B-B14F-4D97-AF65-F5344CB8AC3E}">
        <p14:creationId xmlns:p14="http://schemas.microsoft.com/office/powerpoint/2010/main" val="3924850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fontScale="92500" lnSpcReduction="20000"/>
          </a:bodyPr>
          <a:lstStyle/>
          <a:p>
            <a:r>
              <a:rPr lang="en-US" sz="4000" dirty="0" smtClean="0">
                <a:latin typeface="Century Gothic"/>
                <a:cs typeface="Century Gothic"/>
              </a:rPr>
              <a:t>Using “</a:t>
            </a:r>
            <a:r>
              <a:rPr lang="en-US" sz="4000" dirty="0" err="1" smtClean="0">
                <a:latin typeface="Century Gothic"/>
                <a:cs typeface="Century Gothic"/>
              </a:rPr>
              <a:t>ng</a:t>
            </a:r>
            <a:r>
              <a:rPr lang="en-US" sz="4000" dirty="0" smtClean="0">
                <a:latin typeface="Century Gothic"/>
                <a:cs typeface="Century Gothic"/>
              </a:rPr>
              <a:t>” and “</a:t>
            </a:r>
            <a:r>
              <a:rPr lang="en-US" sz="4000" dirty="0" err="1" smtClean="0">
                <a:latin typeface="Century Gothic"/>
                <a:cs typeface="Century Gothic"/>
              </a:rPr>
              <a:t>ing</a:t>
            </a:r>
            <a:r>
              <a:rPr lang="en-US" sz="4000" dirty="0" smtClean="0">
                <a:latin typeface="Century Gothic"/>
                <a:cs typeface="Century Gothic"/>
              </a:rPr>
              <a:t>”</a:t>
            </a:r>
            <a:endParaRPr lang="en-US" sz="4000" dirty="0">
              <a:latin typeface="Century Gothic"/>
              <a:cs typeface="Century Gothic"/>
            </a:endParaRPr>
          </a:p>
          <a:p>
            <a:r>
              <a:rPr lang="en-US" sz="4000" dirty="0" smtClean="0">
                <a:latin typeface="Century Gothic"/>
                <a:cs typeface="Century Gothic"/>
              </a:rPr>
              <a:t>Using “but”, “or”, “and” capitalization and punctuation</a:t>
            </a:r>
          </a:p>
          <a:p>
            <a:r>
              <a:rPr lang="en-US" sz="4000" dirty="0" smtClean="0">
                <a:latin typeface="Century Gothic"/>
                <a:cs typeface="Century Gothic"/>
              </a:rPr>
              <a:t>Reading and conversation practice</a:t>
            </a:r>
          </a:p>
          <a:p>
            <a:endParaRPr lang="en-US" sz="4000" dirty="0">
              <a:latin typeface="Century Gothic"/>
              <a:cs typeface="Century Gothic"/>
            </a:endParaRP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2562246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Century Gothic"/>
                <a:cs typeface="Century Gothic"/>
              </a:rPr>
              <a:t>What do you think is happening in this photo?</a:t>
            </a:r>
            <a:endParaRPr lang="en-US" sz="3200" b="1" dirty="0">
              <a:latin typeface="Century Gothic"/>
              <a:cs typeface="Century Gothic"/>
            </a:endParaRPr>
          </a:p>
        </p:txBody>
      </p:sp>
      <p:pic>
        <p:nvPicPr>
          <p:cNvPr id="5" name="Picture 4" descr="feedingthehomeles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69" y="799846"/>
            <a:ext cx="8852768" cy="5901845"/>
          </a:xfrm>
          <a:prstGeom prst="rect">
            <a:avLst/>
          </a:prstGeom>
        </p:spPr>
      </p:pic>
    </p:spTree>
    <p:extLst>
      <p:ext uri="{BB962C8B-B14F-4D97-AF65-F5344CB8AC3E}">
        <p14:creationId xmlns:p14="http://schemas.microsoft.com/office/powerpoint/2010/main" val="3693240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68620" y="228843"/>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Some restaurant phrases</a:t>
            </a:r>
            <a:endParaRPr lang="en-US" sz="3800" b="1" dirty="0">
              <a:latin typeface="Century Gothic"/>
              <a:cs typeface="Century Gothic"/>
            </a:endParaRPr>
          </a:p>
        </p:txBody>
      </p:sp>
      <p:pic>
        <p:nvPicPr>
          <p:cNvPr id="7" name="Picture 6" descr="restaurantta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068" y="38419"/>
            <a:ext cx="1265562" cy="1506124"/>
          </a:xfrm>
          <a:prstGeom prst="rect">
            <a:avLst/>
          </a:prstGeom>
        </p:spPr>
      </p:pic>
      <p:pic>
        <p:nvPicPr>
          <p:cNvPr id="10" name="Picture 9" descr="restaurant phrases.jpg"/>
          <p:cNvPicPr>
            <a:picLocks noChangeAspect="1"/>
          </p:cNvPicPr>
          <p:nvPr/>
        </p:nvPicPr>
        <p:blipFill rotWithShape="1">
          <a:blip r:embed="rId4">
            <a:extLst>
              <a:ext uri="{28A0092B-C50C-407E-A947-70E740481C1C}">
                <a14:useLocalDpi xmlns:a14="http://schemas.microsoft.com/office/drawing/2010/main" val="0"/>
              </a:ext>
            </a:extLst>
          </a:blip>
          <a:srcRect t="5541" b="6003"/>
          <a:stretch/>
        </p:blipFill>
        <p:spPr>
          <a:xfrm>
            <a:off x="0" y="1565783"/>
            <a:ext cx="9144000" cy="5313794"/>
          </a:xfrm>
          <a:prstGeom prst="rect">
            <a:avLst/>
          </a:prstGeom>
        </p:spPr>
      </p:pic>
    </p:spTree>
    <p:extLst>
      <p:ext uri="{BB962C8B-B14F-4D97-AF65-F5344CB8AC3E}">
        <p14:creationId xmlns:p14="http://schemas.microsoft.com/office/powerpoint/2010/main" val="4085769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Here’s an example</a:t>
            </a:r>
            <a:endParaRPr lang="en-US" sz="4800" b="1" dirty="0">
              <a:latin typeface="Century Gothic"/>
              <a:cs typeface="Century Gothic"/>
            </a:endParaRPr>
          </a:p>
        </p:txBody>
      </p:sp>
      <p:pic>
        <p:nvPicPr>
          <p:cNvPr id="6" name="Picture 5"/>
          <p:cNvPicPr>
            <a:picLocks noChangeAspect="1"/>
          </p:cNvPicPr>
          <p:nvPr/>
        </p:nvPicPr>
        <p:blipFill>
          <a:blip r:embed="rId3"/>
          <a:stretch>
            <a:fillRect/>
          </a:stretch>
        </p:blipFill>
        <p:spPr>
          <a:xfrm>
            <a:off x="1666457" y="937846"/>
            <a:ext cx="5964082" cy="5920154"/>
          </a:xfrm>
          <a:prstGeom prst="rect">
            <a:avLst/>
          </a:prstGeom>
        </p:spPr>
      </p:pic>
      <p:pic>
        <p:nvPicPr>
          <p:cNvPr id="7" name="Picture 6"/>
          <p:cNvPicPr>
            <a:picLocks noChangeAspect="1"/>
          </p:cNvPicPr>
          <p:nvPr/>
        </p:nvPicPr>
        <p:blipFill>
          <a:blip r:embed="rId4"/>
          <a:stretch>
            <a:fillRect/>
          </a:stretch>
        </p:blipFill>
        <p:spPr>
          <a:xfrm>
            <a:off x="4962769" y="3116385"/>
            <a:ext cx="3458189" cy="2477620"/>
          </a:xfrm>
          <a:prstGeom prst="rect">
            <a:avLst/>
          </a:prstGeom>
        </p:spPr>
      </p:pic>
    </p:spTree>
    <p:extLst>
      <p:ext uri="{BB962C8B-B14F-4D97-AF65-F5344CB8AC3E}">
        <p14:creationId xmlns:p14="http://schemas.microsoft.com/office/powerpoint/2010/main" val="3431935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7156" y="949333"/>
            <a:ext cx="8545349" cy="1984968"/>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endParaRPr lang="en-US" sz="2800" dirty="0" smtClean="0">
              <a:solidFill>
                <a:schemeClr val="tx1"/>
              </a:solidFill>
              <a:latin typeface="Century Gothic"/>
              <a:cs typeface="Century Gothic"/>
            </a:endParaRPr>
          </a:p>
          <a:p>
            <a:pPr marL="742950" indent="-742950">
              <a:buAutoNum type="arabicPeriod"/>
            </a:pPr>
            <a:endParaRPr lang="en-US" sz="2800" dirty="0">
              <a:solidFill>
                <a:schemeClr val="tx1"/>
              </a:solidFill>
              <a:latin typeface="Century Gothic"/>
              <a:cs typeface="Century Gothic"/>
            </a:endParaRPr>
          </a:p>
          <a:p>
            <a:pPr marL="742950" indent="-742950">
              <a:buAutoNum type="arabicPeriod"/>
            </a:pPr>
            <a:r>
              <a:rPr lang="en-US" sz="2800" dirty="0" smtClean="0">
                <a:solidFill>
                  <a:schemeClr val="tx1"/>
                </a:solidFill>
                <a:latin typeface="Century Gothic"/>
                <a:cs typeface="Century Gothic"/>
              </a:rPr>
              <a:t>With your classmates, create a script for ordering food from a waiter at a restaurant. </a:t>
            </a:r>
          </a:p>
          <a:p>
            <a:pPr marL="742950" indent="-742950">
              <a:buAutoNum type="arabicPeriod"/>
            </a:pPr>
            <a:endParaRPr lang="en-US" sz="2800" b="1" dirty="0" smtClean="0">
              <a:solidFill>
                <a:schemeClr val="tx1"/>
              </a:solidFill>
              <a:latin typeface="Century Gothic"/>
              <a:cs typeface="Century Gothic"/>
            </a:endParaRPr>
          </a:p>
          <a:p>
            <a:endParaRPr lang="en-US" sz="2800" dirty="0" smtClean="0">
              <a:solidFill>
                <a:schemeClr val="tx1"/>
              </a:solidFill>
              <a:latin typeface="Century Gothic"/>
              <a:cs typeface="Century Gothic"/>
            </a:endParaRP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3" name="Picture 2" descr="ca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925" y="3318257"/>
            <a:ext cx="4387580" cy="2925053"/>
          </a:xfrm>
          <a:prstGeom prst="rect">
            <a:avLst/>
          </a:prstGeom>
        </p:spPr>
      </p:pic>
      <p:pic>
        <p:nvPicPr>
          <p:cNvPr id="5" name="Picture 4" descr="wai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47" y="3318257"/>
            <a:ext cx="3911442" cy="2925053"/>
          </a:xfrm>
          <a:prstGeom prst="rect">
            <a:avLst/>
          </a:prstGeom>
        </p:spPr>
      </p:pic>
    </p:spTree>
    <p:extLst>
      <p:ext uri="{BB962C8B-B14F-4D97-AF65-F5344CB8AC3E}">
        <p14:creationId xmlns:p14="http://schemas.microsoft.com/office/powerpoint/2010/main" val="2516245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439561" y="1177751"/>
            <a:ext cx="8438444" cy="398040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buFont typeface="Arial"/>
              <a:buChar char="•"/>
            </a:pPr>
            <a:r>
              <a:rPr lang="en-US" sz="3600" dirty="0" smtClean="0">
                <a:solidFill>
                  <a:schemeClr val="tx1"/>
                </a:solidFill>
                <a:latin typeface="Century Gothic"/>
                <a:cs typeface="Century Gothic"/>
              </a:rPr>
              <a:t>Practiced ‘</a:t>
            </a:r>
            <a:r>
              <a:rPr lang="en-US" sz="3600" dirty="0" err="1" smtClean="0">
                <a:solidFill>
                  <a:schemeClr val="tx1"/>
                </a:solidFill>
                <a:latin typeface="Century Gothic"/>
                <a:cs typeface="Century Gothic"/>
              </a:rPr>
              <a:t>ng</a:t>
            </a:r>
            <a:r>
              <a:rPr lang="en-US" sz="3600" dirty="0" smtClean="0">
                <a:solidFill>
                  <a:schemeClr val="tx1"/>
                </a:solidFill>
                <a:latin typeface="Century Gothic"/>
                <a:cs typeface="Century Gothic"/>
              </a:rPr>
              <a:t>’ and ‘</a:t>
            </a:r>
            <a:r>
              <a:rPr lang="en-US" sz="3600" dirty="0" err="1" smtClean="0">
                <a:solidFill>
                  <a:schemeClr val="tx1"/>
                </a:solidFill>
                <a:latin typeface="Century Gothic"/>
                <a:cs typeface="Century Gothic"/>
              </a:rPr>
              <a:t>ing</a:t>
            </a:r>
            <a:r>
              <a:rPr lang="en-US" sz="3600" dirty="0" smtClean="0">
                <a:solidFill>
                  <a:schemeClr val="tx1"/>
                </a:solidFill>
                <a:latin typeface="Century Gothic"/>
                <a:cs typeface="Century Gothic"/>
              </a:rPr>
              <a:t>’ words</a:t>
            </a:r>
            <a:endParaRPr lang="en-US" sz="3600" dirty="0">
              <a:solidFill>
                <a:schemeClr val="tx1"/>
              </a:solidFill>
              <a:latin typeface="Century Gothic"/>
              <a:cs typeface="Century Gothic"/>
            </a:endParaRPr>
          </a:p>
          <a:p>
            <a:pPr marL="571500" indent="-571500">
              <a:buFont typeface="Arial"/>
              <a:buChar char="•"/>
            </a:pPr>
            <a:r>
              <a:rPr lang="en-US" sz="3600" dirty="0" smtClean="0">
                <a:solidFill>
                  <a:schemeClr val="tx1"/>
                </a:solidFill>
                <a:latin typeface="Century Gothic"/>
                <a:cs typeface="Century Gothic"/>
              </a:rPr>
              <a:t>Used ‘because’ </a:t>
            </a:r>
          </a:p>
          <a:p>
            <a:pPr marL="571500" indent="-571500">
              <a:buFont typeface="Arial"/>
              <a:buChar char="•"/>
            </a:pPr>
            <a:r>
              <a:rPr lang="en-US" sz="3600" dirty="0" smtClean="0">
                <a:solidFill>
                  <a:schemeClr val="tx1"/>
                </a:solidFill>
                <a:latin typeface="Century Gothic"/>
                <a:cs typeface="Century Gothic"/>
              </a:rPr>
              <a:t>How to read poetry</a:t>
            </a:r>
          </a:p>
          <a:p>
            <a:pPr marL="571500" indent="-571500">
              <a:buFont typeface="Arial"/>
              <a:buChar char="•"/>
            </a:pPr>
            <a:r>
              <a:rPr lang="en-US" sz="3600" dirty="0" smtClean="0">
                <a:solidFill>
                  <a:schemeClr val="tx1"/>
                </a:solidFill>
                <a:latin typeface="Century Gothic"/>
                <a:cs typeface="Century Gothic"/>
              </a:rPr>
              <a:t>The food groups </a:t>
            </a:r>
            <a:endParaRPr lang="en-US" sz="3600" dirty="0">
              <a:solidFill>
                <a:schemeClr val="tx1"/>
              </a:solidFill>
              <a:latin typeface="Century Gothic"/>
              <a:cs typeface="Century Gothic"/>
            </a:endParaRPr>
          </a:p>
          <a:p>
            <a:pPr marL="571500" indent="-571500">
              <a:buFont typeface="Arial"/>
              <a:buChar char="•"/>
            </a:pPr>
            <a:r>
              <a:rPr lang="en-US" sz="3600" dirty="0" smtClean="0">
                <a:solidFill>
                  <a:schemeClr val="tx1"/>
                </a:solidFill>
                <a:latin typeface="Century Gothic"/>
                <a:cs typeface="Century Gothic"/>
              </a:rPr>
              <a:t>Restaurant phrases </a:t>
            </a:r>
          </a:p>
        </p:txBody>
      </p:sp>
      <p:pic>
        <p:nvPicPr>
          <p:cNvPr id="8" name="Picture 7" descr="foodcoll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3284571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60970" y="612923"/>
            <a:ext cx="8856133" cy="697651"/>
          </a:xfrm>
        </p:spPr>
        <p:txBody>
          <a:bodyPr>
            <a:noAutofit/>
          </a:bodyPr>
          <a:lstStyle/>
          <a:p>
            <a:r>
              <a:rPr lang="en-US" sz="4800" b="1" dirty="0" smtClean="0">
                <a:latin typeface="Century Gothic"/>
                <a:cs typeface="Century Gothic"/>
              </a:rPr>
              <a:t>Let’s share</a:t>
            </a:r>
            <a:r>
              <a:rPr lang="en-US" sz="4800" b="1" dirty="0">
                <a:latin typeface="Century Gothic"/>
                <a:cs typeface="Century Gothic"/>
              </a:rPr>
              <a:t/>
            </a:r>
            <a:br>
              <a:rPr lang="en-US" sz="4800" b="1" dirty="0">
                <a:latin typeface="Century Gothic"/>
                <a:cs typeface="Century Gothic"/>
              </a:rPr>
            </a:br>
            <a:endParaRPr lang="en-US" sz="6600" b="1" dirty="0">
              <a:latin typeface="Century Gothic"/>
              <a:cs typeface="Century Gothic"/>
            </a:endParaRPr>
          </a:p>
        </p:txBody>
      </p:sp>
      <p:pic>
        <p:nvPicPr>
          <p:cNvPr id="2" name="Picture 1" descr="breakfastlunchdi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528" y="979638"/>
            <a:ext cx="5935472" cy="5315933"/>
          </a:xfrm>
          <a:prstGeom prst="rect">
            <a:avLst/>
          </a:prstGeom>
        </p:spPr>
      </p:pic>
      <p:sp>
        <p:nvSpPr>
          <p:cNvPr id="4" name="TextBox 3"/>
          <p:cNvSpPr txBox="1"/>
          <p:nvPr/>
        </p:nvSpPr>
        <p:spPr>
          <a:xfrm>
            <a:off x="-75329" y="1596571"/>
            <a:ext cx="3283857" cy="3970318"/>
          </a:xfrm>
          <a:prstGeom prst="rect">
            <a:avLst/>
          </a:prstGeom>
          <a:noFill/>
        </p:spPr>
        <p:txBody>
          <a:bodyPr wrap="square" rtlCol="0">
            <a:spAutoFit/>
          </a:bodyPr>
          <a:lstStyle/>
          <a:p>
            <a:pPr algn="r"/>
            <a:r>
              <a:rPr lang="en-US" sz="3600" dirty="0" smtClean="0">
                <a:latin typeface="Century Gothic"/>
                <a:cs typeface="Century Gothic"/>
              </a:rPr>
              <a:t>What did you have for breakfast, lunch and dinner? Did you take any photos? </a:t>
            </a:r>
            <a:endParaRPr lang="en-US" sz="3600" dirty="0"/>
          </a:p>
        </p:txBody>
      </p:sp>
    </p:spTree>
    <p:extLst>
      <p:ext uri="{BB962C8B-B14F-4D97-AF65-F5344CB8AC3E}">
        <p14:creationId xmlns:p14="http://schemas.microsoft.com/office/powerpoint/2010/main" val="4169379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NG Sound</a:t>
            </a:r>
            <a:endParaRPr lang="en-US" sz="4800" b="1" dirty="0">
              <a:latin typeface="Century Gothic"/>
              <a:cs typeface="Century Gothic"/>
            </a:endParaRPr>
          </a:p>
        </p:txBody>
      </p:sp>
      <p:pic>
        <p:nvPicPr>
          <p:cNvPr id="3" name="Picture 2" descr="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22" y="991372"/>
            <a:ext cx="5126888" cy="5126888"/>
          </a:xfrm>
          <a:prstGeom prst="rect">
            <a:avLst/>
          </a:prstGeom>
        </p:spPr>
      </p:pic>
      <p:pic>
        <p:nvPicPr>
          <p:cNvPr id="4" name="Picture 3" descr="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960" y="1003564"/>
            <a:ext cx="5090039" cy="5090039"/>
          </a:xfrm>
          <a:prstGeom prst="rect">
            <a:avLst/>
          </a:prstGeom>
        </p:spPr>
      </p:pic>
    </p:spTree>
    <p:extLst>
      <p:ext uri="{BB962C8B-B14F-4D97-AF65-F5344CB8AC3E}">
        <p14:creationId xmlns:p14="http://schemas.microsoft.com/office/powerpoint/2010/main" val="387105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ING Sound</a:t>
            </a:r>
            <a:endParaRPr lang="en-US" sz="4800" b="1" dirty="0">
              <a:latin typeface="Century Gothic"/>
              <a:cs typeface="Century Gothic"/>
            </a:endParaRPr>
          </a:p>
        </p:txBody>
      </p:sp>
      <p:grpSp>
        <p:nvGrpSpPr>
          <p:cNvPr id="7" name="Group 6"/>
          <p:cNvGrpSpPr/>
          <p:nvPr/>
        </p:nvGrpSpPr>
        <p:grpSpPr>
          <a:xfrm>
            <a:off x="-98640" y="1713730"/>
            <a:ext cx="9397998" cy="3480501"/>
            <a:chOff x="1" y="2687720"/>
            <a:chExt cx="9397998" cy="3480501"/>
          </a:xfrm>
        </p:grpSpPr>
        <p:grpSp>
          <p:nvGrpSpPr>
            <p:cNvPr id="2" name="Group 1"/>
            <p:cNvGrpSpPr/>
            <p:nvPr/>
          </p:nvGrpSpPr>
          <p:grpSpPr>
            <a:xfrm>
              <a:off x="3005679" y="2687720"/>
              <a:ext cx="6392320" cy="3430540"/>
              <a:chOff x="-155222" y="991372"/>
              <a:chExt cx="9553221" cy="5126888"/>
            </a:xfrm>
          </p:grpSpPr>
          <p:pic>
            <p:nvPicPr>
              <p:cNvPr id="3" name="Picture 2" descr="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22" y="991372"/>
                <a:ext cx="5126888" cy="5126888"/>
              </a:xfrm>
              <a:prstGeom prst="rect">
                <a:avLst/>
              </a:prstGeom>
            </p:spPr>
          </p:pic>
          <p:pic>
            <p:nvPicPr>
              <p:cNvPr id="4" name="Picture 3" descr="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960" y="1003564"/>
                <a:ext cx="5090039" cy="5090039"/>
              </a:xfrm>
              <a:prstGeom prst="rect">
                <a:avLst/>
              </a:prstGeom>
            </p:spPr>
          </p:pic>
        </p:grpSp>
        <p:pic>
          <p:nvPicPr>
            <p:cNvPr id="5" name="Picture 4" descr="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08207"/>
              <a:ext cx="3460014" cy="3460014"/>
            </a:xfrm>
            <a:prstGeom prst="rect">
              <a:avLst/>
            </a:prstGeom>
          </p:spPr>
        </p:pic>
      </p:grpSp>
      <p:sp>
        <p:nvSpPr>
          <p:cNvPr id="8" name="TextBox 7"/>
          <p:cNvSpPr txBox="1"/>
          <p:nvPr/>
        </p:nvSpPr>
        <p:spPr>
          <a:xfrm>
            <a:off x="4833235" y="687957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94742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Let’s practice pronouncing the NG sound</a:t>
            </a:r>
            <a:endParaRPr lang="en-US" sz="3200" b="1" dirty="0">
              <a:latin typeface="Century Gothic"/>
              <a:cs typeface="Century Gothic"/>
            </a:endParaRPr>
          </a:p>
        </p:txBody>
      </p:sp>
      <p:pic>
        <p:nvPicPr>
          <p:cNvPr id="4" name="Picture 3" descr="phonics NG pag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48" y="856755"/>
            <a:ext cx="8370291" cy="6001245"/>
          </a:xfrm>
          <a:prstGeom prst="rect">
            <a:avLst/>
          </a:prstGeom>
        </p:spPr>
      </p:pic>
    </p:spTree>
    <p:extLst>
      <p:ext uri="{BB962C8B-B14F-4D97-AF65-F5344CB8AC3E}">
        <p14:creationId xmlns:p14="http://schemas.microsoft.com/office/powerpoint/2010/main" val="449738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Let’s practice pronouncing the ING sound</a:t>
            </a:r>
            <a:endParaRPr lang="en-US" sz="3200" b="1" dirty="0">
              <a:latin typeface="Century Gothic"/>
              <a:cs typeface="Century Gothic"/>
            </a:endParaRPr>
          </a:p>
        </p:txBody>
      </p:sp>
      <p:pic>
        <p:nvPicPr>
          <p:cNvPr id="3" name="Picture 2" descr="phonics ING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54" y="817558"/>
            <a:ext cx="8424961" cy="6040442"/>
          </a:xfrm>
          <a:prstGeom prst="rect">
            <a:avLst/>
          </a:prstGeom>
        </p:spPr>
      </p:pic>
    </p:spTree>
    <p:extLst>
      <p:ext uri="{BB962C8B-B14F-4D97-AF65-F5344CB8AC3E}">
        <p14:creationId xmlns:p14="http://schemas.microsoft.com/office/powerpoint/2010/main" val="587709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1f46bbead0a7ba86c42f446802b9038.jpg"/>
          <p:cNvPicPr>
            <a:picLocks noChangeAspect="1"/>
          </p:cNvPicPr>
          <p:nvPr/>
        </p:nvPicPr>
        <p:blipFill rotWithShape="1">
          <a:blip r:embed="rId3">
            <a:extLst>
              <a:ext uri="{28A0092B-C50C-407E-A947-70E740481C1C}">
                <a14:useLocalDpi xmlns:a14="http://schemas.microsoft.com/office/drawing/2010/main" val="0"/>
              </a:ext>
            </a:extLst>
          </a:blip>
          <a:srcRect l="5123"/>
          <a:stretch/>
        </p:blipFill>
        <p:spPr>
          <a:xfrm>
            <a:off x="2231670" y="0"/>
            <a:ext cx="4660955" cy="6858000"/>
          </a:xfrm>
          <a:prstGeom prst="rect">
            <a:avLst/>
          </a:prstGeom>
        </p:spPr>
      </p:pic>
      <p:sp>
        <p:nvSpPr>
          <p:cNvPr id="6" name="Title 1"/>
          <p:cNvSpPr>
            <a:spLocks noGrp="1"/>
          </p:cNvSpPr>
          <p:nvPr>
            <p:ph type="title"/>
          </p:nvPr>
        </p:nvSpPr>
        <p:spPr>
          <a:xfrm>
            <a:off x="-96764" y="339966"/>
            <a:ext cx="9553222" cy="1143000"/>
          </a:xfrm>
        </p:spPr>
        <p:txBody>
          <a:bodyPr>
            <a:noAutofit/>
          </a:bodyPr>
          <a:lstStyle/>
          <a:p>
            <a:r>
              <a:rPr lang="en-US" sz="4800" b="1" dirty="0" smtClean="0">
                <a:latin typeface="Century Gothic"/>
                <a:cs typeface="Century Gothic"/>
              </a:rPr>
              <a:t>Pancake?</a:t>
            </a:r>
            <a:br>
              <a:rPr lang="en-US" sz="4800" b="1" dirty="0" smtClean="0">
                <a:latin typeface="Century Gothic"/>
                <a:cs typeface="Century Gothic"/>
              </a:rPr>
            </a:br>
            <a:r>
              <a:rPr lang="en-US" sz="4800" b="1" dirty="0" smtClean="0">
                <a:latin typeface="Century Gothic"/>
                <a:cs typeface="Century Gothic"/>
              </a:rPr>
              <a:t> </a:t>
            </a:r>
            <a:r>
              <a:rPr lang="en-US" sz="2800" b="1" dirty="0" smtClean="0">
                <a:latin typeface="Century Gothic"/>
                <a:cs typeface="Century Gothic"/>
              </a:rPr>
              <a:t>By </a:t>
            </a:r>
            <a:r>
              <a:rPr lang="en-US" sz="2800" b="1" dirty="0" err="1" smtClean="0">
                <a:latin typeface="Century Gothic"/>
                <a:cs typeface="Century Gothic"/>
              </a:rPr>
              <a:t>Shel</a:t>
            </a:r>
            <a:r>
              <a:rPr lang="en-US" sz="2800" b="1" dirty="0" smtClean="0">
                <a:latin typeface="Century Gothic"/>
                <a:cs typeface="Century Gothic"/>
              </a:rPr>
              <a:t> Silverstein</a:t>
            </a:r>
            <a:endParaRPr lang="en-US" sz="2800" b="1" dirty="0">
              <a:latin typeface="Century Gothic"/>
              <a:cs typeface="Century Gothic"/>
            </a:endParaRPr>
          </a:p>
        </p:txBody>
      </p:sp>
      <p:pic>
        <p:nvPicPr>
          <p:cNvPr id="3" name="Picture 2" descr="griddl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37" y="4833287"/>
            <a:ext cx="2389519" cy="1590116"/>
          </a:xfrm>
          <a:prstGeom prst="rect">
            <a:avLst/>
          </a:prstGeom>
        </p:spPr>
      </p:pic>
      <p:sp>
        <p:nvSpPr>
          <p:cNvPr id="4" name="TextBox 3"/>
          <p:cNvSpPr txBox="1"/>
          <p:nvPr/>
        </p:nvSpPr>
        <p:spPr>
          <a:xfrm>
            <a:off x="9000667" y="2749364"/>
            <a:ext cx="184666" cy="369332"/>
          </a:xfrm>
          <a:prstGeom prst="rect">
            <a:avLst/>
          </a:prstGeom>
          <a:noFill/>
        </p:spPr>
        <p:txBody>
          <a:bodyPr wrap="none" rtlCol="0">
            <a:spAutoFit/>
          </a:bodyPr>
          <a:lstStyle/>
          <a:p>
            <a:endParaRPr lang="en-US" dirty="0"/>
          </a:p>
        </p:txBody>
      </p:sp>
      <p:sp>
        <p:nvSpPr>
          <p:cNvPr id="7" name="TextBox 6"/>
          <p:cNvSpPr txBox="1"/>
          <p:nvPr/>
        </p:nvSpPr>
        <p:spPr>
          <a:xfrm>
            <a:off x="221937" y="6423403"/>
            <a:ext cx="2210874" cy="369332"/>
          </a:xfrm>
          <a:prstGeom prst="rect">
            <a:avLst/>
          </a:prstGeom>
          <a:noFill/>
        </p:spPr>
        <p:txBody>
          <a:bodyPr wrap="none" rtlCol="0">
            <a:spAutoFit/>
          </a:bodyPr>
          <a:lstStyle/>
          <a:p>
            <a:r>
              <a:rPr lang="en-US" b="1" dirty="0" smtClean="0"/>
              <a:t>griddle and pancakes</a:t>
            </a:r>
            <a:endParaRPr lang="en-US" b="1" dirty="0"/>
          </a:p>
        </p:txBody>
      </p:sp>
    </p:spTree>
    <p:extLst>
      <p:ext uri="{BB962C8B-B14F-4D97-AF65-F5344CB8AC3E}">
        <p14:creationId xmlns:p14="http://schemas.microsoft.com/office/powerpoint/2010/main" val="116686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751" y="-79382"/>
            <a:ext cx="9906000" cy="8792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Take out your “</a:t>
            </a:r>
            <a:r>
              <a:rPr lang="en-US" sz="3800" b="1" dirty="0" err="1" smtClean="0">
                <a:latin typeface="Century Gothic"/>
                <a:cs typeface="Century Gothic"/>
              </a:rPr>
              <a:t>ing</a:t>
            </a:r>
            <a:r>
              <a:rPr lang="en-US" sz="3800" b="1" dirty="0" smtClean="0">
                <a:latin typeface="Century Gothic"/>
                <a:cs typeface="Century Gothic"/>
              </a:rPr>
              <a:t>” verbs worksheet</a:t>
            </a:r>
            <a:endParaRPr lang="en-US" sz="3800" b="1" dirty="0">
              <a:latin typeface="Century Gothic"/>
              <a:cs typeface="Century Gothic"/>
            </a:endParaRPr>
          </a:p>
        </p:txBody>
      </p:sp>
      <p:pic>
        <p:nvPicPr>
          <p:cNvPr id="5" name="Picture 4" descr="gerunds_GERU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64" y="988571"/>
            <a:ext cx="7142272" cy="5730390"/>
          </a:xfrm>
          <a:prstGeom prst="rect">
            <a:avLst/>
          </a:prstGeom>
        </p:spPr>
      </p:pic>
    </p:spTree>
    <p:extLst>
      <p:ext uri="{BB962C8B-B14F-4D97-AF65-F5344CB8AC3E}">
        <p14:creationId xmlns:p14="http://schemas.microsoft.com/office/powerpoint/2010/main" val="2383674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2338</TotalTime>
  <Words>825</Words>
  <Application>Microsoft Macintosh PowerPoint</Application>
  <PresentationFormat>On-screen Show (4:3)</PresentationFormat>
  <Paragraphs>107</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 Lesson 5 FOOD  </vt:lpstr>
      <vt:lpstr>What we will learn today</vt:lpstr>
      <vt:lpstr>Let’s share </vt:lpstr>
      <vt:lpstr>NG Sound</vt:lpstr>
      <vt:lpstr>ING Sound</vt:lpstr>
      <vt:lpstr>Let’s practice pronouncing the NG sound</vt:lpstr>
      <vt:lpstr>Let’s practice pronouncing the ING sound</vt:lpstr>
      <vt:lpstr>Pancake?  By Shel Silverstein</vt:lpstr>
      <vt:lpstr>PowerPoint Presentation</vt:lpstr>
      <vt:lpstr>PowerPoint Presentation</vt:lpstr>
      <vt:lpstr>PowerPoint Presentation</vt:lpstr>
      <vt:lpstr>PowerPoint Presentation</vt:lpstr>
      <vt:lpstr>PowerPoint Presentation</vt:lpstr>
      <vt:lpstr>PowerPoint Presentation</vt:lpstr>
      <vt:lpstr>Using “because”</vt:lpstr>
      <vt:lpstr>Where is “because” missing?</vt:lpstr>
      <vt:lpstr>PowerPoint Presentation</vt:lpstr>
      <vt:lpstr>PowerPoint Presentation</vt:lpstr>
      <vt:lpstr>PowerPoint Presentation</vt:lpstr>
      <vt:lpstr>PowerPoint Presentation</vt:lpstr>
      <vt:lpstr>PowerPoint Presentation</vt:lpstr>
      <vt:lpstr>Here’s an example</vt:lpstr>
      <vt:lpstr>Homework</vt:lpstr>
      <vt:lpstr>What did I learn today?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164</cp:revision>
  <dcterms:created xsi:type="dcterms:W3CDTF">2016-07-01T14:02:12Z</dcterms:created>
  <dcterms:modified xsi:type="dcterms:W3CDTF">2016-07-31T12:29:14Z</dcterms:modified>
</cp:coreProperties>
</file>