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7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8" r:id="rId11"/>
    <p:sldId id="269" r:id="rId12"/>
    <p:sldId id="270" r:id="rId13"/>
    <p:sldId id="271" r:id="rId14"/>
    <p:sldId id="272" r:id="rId15"/>
    <p:sldId id="273" r:id="rId16"/>
    <p:sldId id="276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188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3338A-EA47-FB4E-8909-7E3D63EB002B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3F89E9-1F3B-1649-9345-4CA41955A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603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80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3C13-6889-7746-9BF4-5CD3FB40A3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22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7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28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855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40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25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37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2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9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14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01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59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5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s for title p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12884"/>
            <a:ext cx="9144000" cy="1653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021313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3600" dirty="0" smtClean="0">
                <a:latin typeface="Century Gothic"/>
                <a:cs typeface="Century Gothic"/>
              </a:rPr>
              <a:t>Lesson </a:t>
            </a:r>
            <a:r>
              <a:rPr lang="en-US" sz="3600" dirty="0">
                <a:latin typeface="Century Gothic"/>
                <a:cs typeface="Century Gothic"/>
              </a:rPr>
              <a:t>5</a:t>
            </a:r>
            <a:r>
              <a:rPr lang="en-US" sz="3600" dirty="0" smtClean="0">
                <a:latin typeface="Century Gothic"/>
                <a:cs typeface="Century Gothic"/>
              </a:rPr>
              <a:t>: Tutoring</a:t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11100" b="1" dirty="0" smtClean="0">
                <a:effectLst>
                  <a:outerShdw blurRad="50800" dist="38100" dir="858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FOOD</a:t>
            </a:r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3600" dirty="0">
                <a:latin typeface="Century Gothic"/>
                <a:cs typeface="Century Gothic"/>
              </a:rPr>
              <a:t/>
            </a:r>
            <a:br>
              <a:rPr lang="en-US" sz="3600" dirty="0">
                <a:latin typeface="Century Gothic"/>
                <a:cs typeface="Century Gothic"/>
              </a:rPr>
            </a:br>
            <a:endParaRPr lang="en-US" sz="3600" dirty="0">
              <a:latin typeface="Century Gothic"/>
              <a:cs typeface="Century Gothic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6343" y="817366"/>
            <a:ext cx="1664489" cy="7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19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7-18 at 12.04.2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079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84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7-18 at 12.04.5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663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03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7-18 at 12.05.1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18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66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7-18 at 12.05.2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444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73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7-18 at 12.05.4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553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50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7-18 at 12.05.5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169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13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4751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Century Gothic"/>
                <a:cs typeface="Century Gothic"/>
              </a:rPr>
              <a:t>What did I learn today?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39561" y="1781755"/>
            <a:ext cx="8438444" cy="27696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/>
              <a:buChar char="•"/>
            </a:pP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Practiced ‘</a:t>
            </a:r>
            <a:r>
              <a:rPr lang="en-US" sz="3600" dirty="0" err="1" smtClean="0">
                <a:solidFill>
                  <a:schemeClr val="tx1"/>
                </a:solidFill>
                <a:latin typeface="Century Gothic"/>
                <a:cs typeface="Century Gothic"/>
              </a:rPr>
              <a:t>ng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’ and ‘</a:t>
            </a:r>
            <a:r>
              <a:rPr lang="en-US" sz="3600" dirty="0" err="1" smtClean="0">
                <a:solidFill>
                  <a:schemeClr val="tx1"/>
                </a:solidFill>
                <a:latin typeface="Century Gothic"/>
                <a:cs typeface="Century Gothic"/>
              </a:rPr>
              <a:t>ing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’ words</a:t>
            </a:r>
            <a:endParaRPr lang="en-US" sz="3600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571500" indent="-571500">
              <a:buFont typeface="Arial"/>
              <a:buChar char="•"/>
            </a:pP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Used ‘because’ </a:t>
            </a:r>
          </a:p>
          <a:p>
            <a:pPr marL="571500" indent="-571500">
              <a:buFont typeface="Arial"/>
              <a:buChar char="•"/>
            </a:pPr>
            <a:r>
              <a:rPr lang="en-US" sz="3600" smtClean="0">
                <a:solidFill>
                  <a:schemeClr val="tx1"/>
                </a:solidFill>
                <a:latin typeface="Century Gothic"/>
                <a:cs typeface="Century Gothic"/>
              </a:rPr>
              <a:t>Reading skills </a:t>
            </a:r>
            <a:endParaRPr lang="en-US" sz="3600" dirty="0" smtClean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pic>
        <p:nvPicPr>
          <p:cNvPr id="8" name="Picture 7" descr="foodcollec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8" y="5298777"/>
            <a:ext cx="8857181" cy="113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7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1667" y="1417638"/>
            <a:ext cx="4938889" cy="507347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91194"/>
            <a:ext cx="8229600" cy="11430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latin typeface="Century Gothic"/>
                <a:cs typeface="Century Gothic"/>
              </a:rPr>
              <a:t>What we will learn today</a:t>
            </a:r>
            <a:endParaRPr lang="en-US" sz="5000" b="1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93333"/>
            <a:ext cx="4693355" cy="4797778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Century Gothic"/>
                <a:cs typeface="Century Gothic"/>
              </a:rPr>
              <a:t>Practicing “</a:t>
            </a:r>
            <a:r>
              <a:rPr lang="en-US" sz="4000" dirty="0" err="1" smtClean="0">
                <a:latin typeface="Century Gothic"/>
                <a:cs typeface="Century Gothic"/>
              </a:rPr>
              <a:t>ing</a:t>
            </a:r>
            <a:r>
              <a:rPr lang="en-US" sz="4000" dirty="0" smtClean="0">
                <a:latin typeface="Century Gothic"/>
                <a:cs typeface="Century Gothic"/>
              </a:rPr>
              <a:t>”</a:t>
            </a:r>
            <a:endParaRPr lang="en-US" sz="4000" dirty="0">
              <a:latin typeface="Century Gothic"/>
              <a:cs typeface="Century Gothic"/>
            </a:endParaRPr>
          </a:p>
          <a:p>
            <a:r>
              <a:rPr lang="en-US" sz="4000" dirty="0" smtClean="0">
                <a:latin typeface="Century Gothic"/>
                <a:cs typeface="Century Gothic"/>
              </a:rPr>
              <a:t>“</a:t>
            </a:r>
            <a:r>
              <a:rPr lang="en-US" sz="4000" dirty="0" err="1" smtClean="0">
                <a:latin typeface="Century Gothic"/>
                <a:cs typeface="Century Gothic"/>
              </a:rPr>
              <a:t>ing</a:t>
            </a:r>
            <a:r>
              <a:rPr lang="en-US" sz="4000" dirty="0" smtClean="0">
                <a:latin typeface="Century Gothic"/>
                <a:cs typeface="Century Gothic"/>
              </a:rPr>
              <a:t>” and “</a:t>
            </a:r>
            <a:r>
              <a:rPr lang="en-US" sz="4000" dirty="0" err="1" smtClean="0">
                <a:latin typeface="Century Gothic"/>
                <a:cs typeface="Century Gothic"/>
              </a:rPr>
              <a:t>ng</a:t>
            </a:r>
            <a:r>
              <a:rPr lang="en-US" sz="4000" dirty="0" smtClean="0">
                <a:latin typeface="Century Gothic"/>
                <a:cs typeface="Century Gothic"/>
              </a:rPr>
              <a:t>” vocabulary</a:t>
            </a:r>
          </a:p>
          <a:p>
            <a:r>
              <a:rPr lang="en-US" sz="4000" dirty="0" smtClean="0">
                <a:latin typeface="Century Gothic"/>
                <a:cs typeface="Century Gothic"/>
              </a:rPr>
              <a:t>Using “because” </a:t>
            </a:r>
          </a:p>
          <a:p>
            <a:r>
              <a:rPr lang="en-US" sz="4000" dirty="0" smtClean="0">
                <a:latin typeface="Century Gothic"/>
                <a:cs typeface="Century Gothic"/>
              </a:rPr>
              <a:t>Reading practice</a:t>
            </a:r>
          </a:p>
          <a:p>
            <a:endParaRPr lang="en-US" sz="4000" dirty="0">
              <a:latin typeface="Century Gothic"/>
              <a:cs typeface="Century Gothic"/>
            </a:endParaRPr>
          </a:p>
        </p:txBody>
      </p:sp>
      <p:pic>
        <p:nvPicPr>
          <p:cNvPr id="6" name="Picture 5" descr="boo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33" y="1693333"/>
            <a:ext cx="3781779" cy="455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22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utoringbecaus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241" y="0"/>
            <a:ext cx="52985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04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43415" y="336908"/>
            <a:ext cx="8856133" cy="596066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Font typeface="+mj-lt"/>
              <a:buAutoNum type="arabicPeriod"/>
            </a:pPr>
            <a:endParaRPr lang="en-GB" sz="2400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algn="ctr"/>
            <a:endParaRPr lang="en-GB" sz="3200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algn="ctr"/>
            <a:r>
              <a:rPr lang="en-GB" sz="32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Where do you put “because”?</a:t>
            </a:r>
            <a:endParaRPr lang="en-GB" sz="3200" b="1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endParaRPr lang="en-GB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She </a:t>
            </a:r>
            <a:r>
              <a:rPr lang="en-GB" sz="2400" dirty="0">
                <a:solidFill>
                  <a:srgbClr val="000000"/>
                </a:solidFill>
                <a:latin typeface="Century Gothic"/>
                <a:cs typeface="Century Gothic"/>
              </a:rPr>
              <a:t>didn’t lend me her car </a:t>
            </a:r>
            <a:r>
              <a:rPr lang="en-GB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she </a:t>
            </a:r>
            <a:r>
              <a:rPr lang="en-GB" sz="2400" dirty="0">
                <a:solidFill>
                  <a:srgbClr val="000000"/>
                </a:solidFill>
                <a:latin typeface="Century Gothic"/>
                <a:cs typeface="Century Gothic"/>
              </a:rPr>
              <a:t>needed it to go shopping</a:t>
            </a:r>
            <a:r>
              <a:rPr lang="en-GB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.</a:t>
            </a: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400" dirty="0">
                <a:solidFill>
                  <a:srgbClr val="000000"/>
                </a:solidFill>
                <a:latin typeface="Century Gothic"/>
                <a:cs typeface="Century Gothic"/>
              </a:rPr>
              <a:t>There are a lot of children in the park </a:t>
            </a:r>
            <a:r>
              <a:rPr lang="en-GB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there </a:t>
            </a:r>
            <a:r>
              <a:rPr lang="en-GB" sz="2400" dirty="0">
                <a:solidFill>
                  <a:srgbClr val="000000"/>
                </a:solidFill>
                <a:latin typeface="Century Gothic"/>
                <a:cs typeface="Century Gothic"/>
              </a:rPr>
              <a:t>is </a:t>
            </a:r>
            <a:r>
              <a:rPr lang="en-GB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no </a:t>
            </a:r>
            <a:r>
              <a:rPr lang="en-GB" sz="2400" dirty="0">
                <a:solidFill>
                  <a:srgbClr val="000000"/>
                </a:solidFill>
                <a:latin typeface="Century Gothic"/>
                <a:cs typeface="Century Gothic"/>
              </a:rPr>
              <a:t>school today</a:t>
            </a:r>
            <a:r>
              <a:rPr lang="en-GB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>
                <a:solidFill>
                  <a:srgbClr val="000000"/>
                </a:solidFill>
                <a:latin typeface="Century Gothic"/>
                <a:cs typeface="Century Gothic"/>
              </a:rPr>
              <a:t>My teacher got angry with me </a:t>
            </a:r>
            <a:r>
              <a:rPr lang="en-GB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I </a:t>
            </a:r>
            <a:r>
              <a:rPr lang="en-GB" sz="2400" dirty="0">
                <a:solidFill>
                  <a:srgbClr val="000000"/>
                </a:solidFill>
                <a:latin typeface="Century Gothic"/>
                <a:cs typeface="Century Gothic"/>
              </a:rPr>
              <a:t>didn’t finish my work</a:t>
            </a:r>
            <a:r>
              <a:rPr lang="en-GB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.</a:t>
            </a: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400" dirty="0">
                <a:solidFill>
                  <a:srgbClr val="000000"/>
                </a:solidFill>
                <a:latin typeface="Century Gothic"/>
                <a:cs typeface="Century Gothic"/>
              </a:rPr>
              <a:t>Amanda doesn’t have much money </a:t>
            </a:r>
            <a:r>
              <a:rPr lang="en-GB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she </a:t>
            </a:r>
            <a:r>
              <a:rPr lang="en-GB" sz="2400" dirty="0">
                <a:solidFill>
                  <a:srgbClr val="000000"/>
                </a:solidFill>
                <a:latin typeface="Century Gothic"/>
                <a:cs typeface="Century Gothic"/>
              </a:rPr>
              <a:t>spends it all on clothes</a:t>
            </a:r>
            <a:r>
              <a:rPr lang="en-GB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>
                <a:solidFill>
                  <a:srgbClr val="000000"/>
                </a:solidFill>
                <a:latin typeface="Century Gothic"/>
                <a:cs typeface="Century Gothic"/>
              </a:rPr>
              <a:t>She doesn’t eat any sweets </a:t>
            </a:r>
            <a:r>
              <a:rPr lang="en-GB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she </a:t>
            </a:r>
            <a:r>
              <a:rPr lang="en-GB" sz="2400" dirty="0">
                <a:solidFill>
                  <a:srgbClr val="000000"/>
                </a:solidFill>
                <a:latin typeface="Century Gothic"/>
                <a:cs typeface="Century Gothic"/>
              </a:rPr>
              <a:t>wants </a:t>
            </a:r>
            <a:r>
              <a:rPr lang="en-GB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to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 eat healthy food.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solidFill>
                  <a:srgbClr val="000000"/>
                </a:solidFill>
                <a:latin typeface="Century Gothic"/>
                <a:cs typeface="Century Gothic"/>
              </a:rPr>
              <a:t>Alice </a:t>
            </a:r>
            <a:r>
              <a:rPr lang="en-GB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texted me </a:t>
            </a:r>
            <a:r>
              <a:rPr lang="en-GB" sz="2400" dirty="0">
                <a:solidFill>
                  <a:srgbClr val="000000"/>
                </a:solidFill>
                <a:latin typeface="Century Gothic"/>
                <a:cs typeface="Century Gothic"/>
              </a:rPr>
              <a:t>she wanted to invite me to her birthday party.</a:t>
            </a: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endParaRPr lang="en-US" sz="32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endParaRPr lang="en-US" sz="40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26856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43415" y="336908"/>
            <a:ext cx="8856133" cy="596066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Font typeface="+mj-lt"/>
              <a:buAutoNum type="arabicPeriod"/>
            </a:pPr>
            <a:endParaRPr lang="en-GB" sz="2400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algn="ctr"/>
            <a:endParaRPr lang="en-GB" sz="3200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algn="ctr"/>
            <a:r>
              <a:rPr lang="en-GB" sz="32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Complete these sentences</a:t>
            </a:r>
            <a:endParaRPr lang="en-GB" sz="3200" b="1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endParaRPr lang="en-GB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I am learning English because __________________.</a:t>
            </a: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My favourite food is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__________________ because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__________________</a:t>
            </a:r>
            <a:r>
              <a:rPr lang="en-GB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A food I dislike is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__________________ because __________________</a:t>
            </a:r>
            <a:r>
              <a:rPr lang="en-GB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.</a:t>
            </a: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During s</a:t>
            </a:r>
            <a:r>
              <a:rPr lang="en-US" sz="24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ch</a:t>
            </a:r>
            <a:r>
              <a:rPr lang="en-GB" sz="24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ool</a:t>
            </a:r>
            <a:r>
              <a:rPr lang="en-GB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 lunches I like to eat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__________________ because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__________________</a:t>
            </a:r>
            <a:r>
              <a:rPr lang="en-GB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My </a:t>
            </a:r>
            <a:r>
              <a:rPr lang="en-US" sz="24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favourite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 home cooked meal is __________________ because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__________________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. </a:t>
            </a:r>
          </a:p>
          <a:p>
            <a:endParaRPr lang="en-US" sz="32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endParaRPr lang="en-US" sz="40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pic>
        <p:nvPicPr>
          <p:cNvPr id="2" name="Picture 1" descr="foodcollec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22" y="5288680"/>
            <a:ext cx="7866888" cy="1008888"/>
          </a:xfrm>
          <a:prstGeom prst="rect">
            <a:avLst/>
          </a:prstGeom>
        </p:spPr>
      </p:pic>
      <p:pic>
        <p:nvPicPr>
          <p:cNvPr id="4" name="Picture 3" descr="foodcollec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47" y="196202"/>
            <a:ext cx="7866888" cy="100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97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tor ING activi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0" y="259160"/>
            <a:ext cx="9129630" cy="636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32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utor ING activity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85" y="0"/>
            <a:ext cx="6815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57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91194"/>
            <a:ext cx="8229600" cy="11430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latin typeface="Century Gothic"/>
                <a:cs typeface="Century Gothic"/>
              </a:rPr>
              <a:t>What word is this? </a:t>
            </a:r>
            <a:endParaRPr lang="en-US" sz="5000" b="1" dirty="0">
              <a:latin typeface="Century Gothic"/>
              <a:cs typeface="Century Gothic"/>
            </a:endParaRPr>
          </a:p>
        </p:txBody>
      </p:sp>
      <p:pic>
        <p:nvPicPr>
          <p:cNvPr id="2" name="Picture 1" descr="bakin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40" b="17507"/>
          <a:stretch/>
        </p:blipFill>
        <p:spPr>
          <a:xfrm>
            <a:off x="362844" y="1770253"/>
            <a:ext cx="5362887" cy="13994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06771" y="23453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83261" y="1951539"/>
            <a:ext cx="34470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entury Gothic"/>
                <a:cs typeface="Century Gothic"/>
              </a:rPr>
              <a:t>Hint: </a:t>
            </a:r>
          </a:p>
          <a:p>
            <a:r>
              <a:rPr lang="en-US" sz="2800" dirty="0" smtClean="0">
                <a:latin typeface="Century Gothic"/>
                <a:cs typeface="Century Gothic"/>
              </a:rPr>
              <a:t>To make bread  </a:t>
            </a:r>
          </a:p>
          <a:p>
            <a:endParaRPr lang="en-US" sz="2800" dirty="0">
              <a:latin typeface="Century Gothic"/>
              <a:cs typeface="Century Gothic"/>
            </a:endParaRPr>
          </a:p>
        </p:txBody>
      </p:sp>
      <p:pic>
        <p:nvPicPr>
          <p:cNvPr id="7" name="Picture 6" descr="longlin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8"/>
          <a:stretch/>
        </p:blipFill>
        <p:spPr>
          <a:xfrm>
            <a:off x="457201" y="4331367"/>
            <a:ext cx="5268530" cy="18983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83261" y="4432869"/>
            <a:ext cx="34470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entury Gothic"/>
                <a:cs typeface="Century Gothic"/>
              </a:rPr>
              <a:t>Hint: </a:t>
            </a:r>
          </a:p>
          <a:p>
            <a:r>
              <a:rPr lang="en-US" sz="2800" dirty="0" smtClean="0">
                <a:latin typeface="Century Gothic"/>
                <a:cs typeface="Century Gothic"/>
              </a:rPr>
              <a:t>An adjective to describe the line </a:t>
            </a:r>
          </a:p>
          <a:p>
            <a:endParaRPr 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65993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91194"/>
            <a:ext cx="8229600" cy="11430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latin typeface="Century Gothic"/>
                <a:cs typeface="Century Gothic"/>
              </a:rPr>
              <a:t>The words are</a:t>
            </a:r>
            <a:endParaRPr lang="en-US" sz="5000" b="1" dirty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06771" y="23453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longli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3687012"/>
            <a:ext cx="4502483" cy="3001656"/>
          </a:xfrm>
          <a:prstGeom prst="rect">
            <a:avLst/>
          </a:prstGeom>
        </p:spPr>
      </p:pic>
      <p:pic>
        <p:nvPicPr>
          <p:cNvPr id="8" name="Picture 7" descr="bak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78" y="1138979"/>
            <a:ext cx="3660273" cy="24395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13684" y="1363579"/>
            <a:ext cx="3355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entury Gothic"/>
                <a:cs typeface="Century Gothic"/>
              </a:rPr>
              <a:t>baking</a:t>
            </a:r>
            <a:endParaRPr lang="en-US" sz="4000" dirty="0">
              <a:latin typeface="Century Gothic"/>
              <a:cs typeface="Century Gothic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60740" y="4011167"/>
            <a:ext cx="3355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entury Gothic"/>
                <a:cs typeface="Century Gothic"/>
              </a:rPr>
              <a:t>long</a:t>
            </a:r>
            <a:endParaRPr lang="en-US" sz="40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316487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1185</TotalTime>
  <Words>215</Words>
  <Application>Microsoft Macintosh PowerPoint</Application>
  <PresentationFormat>On-screen Show (4:3)</PresentationFormat>
  <Paragraphs>52</Paragraphs>
  <Slides>16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 Lesson 5: Tutoring FOOD  </vt:lpstr>
      <vt:lpstr>What we will learn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word is this? </vt:lpstr>
      <vt:lpstr>The words 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did I learn today?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</dc:title>
  <dc:creator>Asia Dietrich</dc:creator>
  <cp:lastModifiedBy>Asia Dietrich</cp:lastModifiedBy>
  <cp:revision>75</cp:revision>
  <dcterms:created xsi:type="dcterms:W3CDTF">2016-07-01T14:02:12Z</dcterms:created>
  <dcterms:modified xsi:type="dcterms:W3CDTF">2016-07-18T15:00:31Z</dcterms:modified>
</cp:coreProperties>
</file>