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90" r:id="rId3"/>
    <p:sldId id="291" r:id="rId4"/>
    <p:sldId id="266" r:id="rId5"/>
    <p:sldId id="257" r:id="rId6"/>
    <p:sldId id="263" r:id="rId7"/>
    <p:sldId id="292" r:id="rId8"/>
    <p:sldId id="293" r:id="rId9"/>
    <p:sldId id="262" r:id="rId10"/>
    <p:sldId id="258" r:id="rId11"/>
    <p:sldId id="268" r:id="rId12"/>
    <p:sldId id="264" r:id="rId13"/>
    <p:sldId id="265" r:id="rId14"/>
    <p:sldId id="259" r:id="rId15"/>
    <p:sldId id="260" r:id="rId16"/>
    <p:sldId id="261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71" r:id="rId25"/>
    <p:sldId id="272" r:id="rId26"/>
    <p:sldId id="287" r:id="rId27"/>
    <p:sldId id="288" r:id="rId28"/>
    <p:sldId id="273" r:id="rId29"/>
    <p:sldId id="283" r:id="rId30"/>
    <p:sldId id="274" r:id="rId31"/>
    <p:sldId id="269" r:id="rId32"/>
    <p:sldId id="267" r:id="rId33"/>
    <p:sldId id="295" r:id="rId34"/>
    <p:sldId id="294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888" y="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EF8AA4-06C6-2744-A16E-624DAEA73F1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11FA7-A013-D348-96CC-F8C03AB7AF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3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643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08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2717B2-19F8-764F-8293-BE6E1307E7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22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977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02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29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36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68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011FA7-A013-D348-96CC-F8C03AB7AF1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391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Relationship Id="rId6" Type="http://schemas.openxmlformats.org/officeDocument/2006/relationships/image" Target="../media/image21.jpg"/><Relationship Id="rId7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4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6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oppingc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94" y="1364264"/>
            <a:ext cx="5927725" cy="549373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0021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Organize the shopping cart items into food groups</a:t>
            </a:r>
            <a:endParaRPr lang="en-US" sz="32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03527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0339" y="26188"/>
            <a:ext cx="73453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Century Gothic"/>
                <a:cs typeface="Century Gothic"/>
              </a:rPr>
              <a:t>Simon Says</a:t>
            </a:r>
            <a:endParaRPr lang="en-US" sz="4000" dirty="0"/>
          </a:p>
        </p:txBody>
      </p:sp>
      <p:pic>
        <p:nvPicPr>
          <p:cNvPr id="2" name="Picture 1" descr="Simon Say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3" y="734074"/>
            <a:ext cx="7925080" cy="6123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86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32038" y="119643"/>
            <a:ext cx="5444254" cy="4832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b="1" dirty="0" smtClean="0">
                <a:latin typeface="Century Gothic"/>
                <a:cs typeface="Century Gothic"/>
              </a:rPr>
              <a:t>Some new words</a:t>
            </a:r>
            <a:endParaRPr lang="en-US" sz="3800" b="1" dirty="0">
              <a:latin typeface="Century Gothic"/>
              <a:cs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2079" y="3112106"/>
            <a:ext cx="100299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stew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645438" y="6189016"/>
            <a:ext cx="73970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sky</a:t>
            </a:r>
            <a:endParaRPr lang="en-US" sz="3200" b="1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50" y="1012946"/>
            <a:ext cx="3217333" cy="2144889"/>
          </a:xfrm>
          <a:prstGeom prst="rect">
            <a:avLst/>
          </a:prstGeom>
        </p:spPr>
      </p:pic>
      <p:pic>
        <p:nvPicPr>
          <p:cNvPr id="5" name="Picture 4" descr="sk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550" y="4078111"/>
            <a:ext cx="3273779" cy="21825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953688" y="602860"/>
            <a:ext cx="2262158" cy="6254334"/>
            <a:chOff x="1610944" y="581731"/>
            <a:chExt cx="2262158" cy="6254334"/>
          </a:xfrm>
        </p:grpSpPr>
        <p:sp>
          <p:nvSpPr>
            <p:cNvPr id="11" name="TextBox 10"/>
            <p:cNvSpPr txBox="1"/>
            <p:nvPr/>
          </p:nvSpPr>
          <p:spPr>
            <a:xfrm>
              <a:off x="2187436" y="3145251"/>
              <a:ext cx="106631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hoop</a:t>
              </a:r>
              <a:endParaRPr lang="en-US" sz="3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10944" y="6251289"/>
              <a:ext cx="226215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/>
                <a:t>hockey stick</a:t>
              </a:r>
              <a:endParaRPr lang="en-US" sz="3200" b="1" dirty="0"/>
            </a:p>
          </p:txBody>
        </p:sp>
        <p:pic>
          <p:nvPicPr>
            <p:cNvPr id="6" name="Picture 5" descr="hula hoop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1553" y="581731"/>
              <a:ext cx="1995474" cy="2710832"/>
            </a:xfrm>
            <a:prstGeom prst="rect">
              <a:avLst/>
            </a:prstGeom>
          </p:spPr>
        </p:pic>
        <p:pic>
          <p:nvPicPr>
            <p:cNvPr id="7" name="Picture 6" descr="hockey stick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472" y="3880556"/>
              <a:ext cx="1975555" cy="2469444"/>
            </a:xfrm>
            <a:prstGeom prst="rect">
              <a:avLst/>
            </a:prstGeom>
          </p:spPr>
        </p:pic>
      </p:grpSp>
      <p:pic>
        <p:nvPicPr>
          <p:cNvPr id="10" name="Picture 9" descr="furryhat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5" r="19957"/>
          <a:stretch/>
        </p:blipFill>
        <p:spPr>
          <a:xfrm>
            <a:off x="470574" y="1769380"/>
            <a:ext cx="2313782" cy="2794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76221" y="4683508"/>
            <a:ext cx="17371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furry hat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852311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96764" y="339966"/>
            <a:ext cx="9553222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Pancake?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4800" b="1" dirty="0" smtClean="0">
                <a:latin typeface="Century Gothic"/>
                <a:cs typeface="Century Gothic"/>
              </a:rPr>
              <a:t> </a:t>
            </a:r>
            <a:r>
              <a:rPr lang="en-US" sz="2800" b="1" dirty="0" smtClean="0">
                <a:latin typeface="Century Gothic"/>
                <a:cs typeface="Century Gothic"/>
              </a:rPr>
              <a:t>By </a:t>
            </a:r>
            <a:r>
              <a:rPr lang="en-US" sz="2800" b="1" dirty="0" err="1" smtClean="0">
                <a:latin typeface="Century Gothic"/>
                <a:cs typeface="Century Gothic"/>
              </a:rPr>
              <a:t>Shel</a:t>
            </a:r>
            <a:r>
              <a:rPr lang="en-US" sz="2800" b="1" dirty="0" smtClean="0">
                <a:latin typeface="Century Gothic"/>
                <a:cs typeface="Century Gothic"/>
              </a:rPr>
              <a:t> Silverstein</a:t>
            </a:r>
            <a:endParaRPr lang="en-US" sz="28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0006d6b01f8093314c21f9fb527acac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72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26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Food Art</a:t>
            </a:r>
            <a:endParaRPr lang="en-US" sz="3600" b="1" dirty="0">
              <a:latin typeface="Century Gothic"/>
              <a:cs typeface="Century Gothic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8271" y="824538"/>
            <a:ext cx="9075729" cy="5960956"/>
            <a:chOff x="263811" y="897044"/>
            <a:chExt cx="8580916" cy="5635962"/>
          </a:xfrm>
        </p:grpSpPr>
        <p:pic>
          <p:nvPicPr>
            <p:cNvPr id="3" name="Picture 2" descr="fishfoodar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11" y="897044"/>
              <a:ext cx="4189696" cy="2874322"/>
            </a:xfrm>
            <a:prstGeom prst="rect">
              <a:avLst/>
            </a:prstGeom>
          </p:spPr>
        </p:pic>
        <p:pic>
          <p:nvPicPr>
            <p:cNvPr id="5" name="Picture 4" descr="hellokittyfoodart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507" y="897044"/>
              <a:ext cx="4342841" cy="2874321"/>
            </a:xfrm>
            <a:prstGeom prst="rect">
              <a:avLst/>
            </a:prstGeom>
          </p:spPr>
        </p:pic>
        <p:pic>
          <p:nvPicPr>
            <p:cNvPr id="7" name="Picture 6" descr="saladfoodart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11" y="3771365"/>
              <a:ext cx="4189696" cy="2693088"/>
            </a:xfrm>
            <a:prstGeom prst="rect">
              <a:avLst/>
            </a:prstGeom>
          </p:spPr>
        </p:pic>
        <p:pic>
          <p:nvPicPr>
            <p:cNvPr id="8" name="Picture 7" descr="pandafoodart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3507" y="3771365"/>
              <a:ext cx="4391220" cy="27616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2865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1207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Samantha Lee Food Art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foodar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667" y="1198532"/>
            <a:ext cx="5140705" cy="5140705"/>
          </a:xfrm>
          <a:prstGeom prst="rect">
            <a:avLst/>
          </a:prstGeom>
        </p:spPr>
      </p:pic>
      <p:pic>
        <p:nvPicPr>
          <p:cNvPr id="6" name="Picture 5" descr="Samantha-Lee5_600_900_1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90" y="1198532"/>
            <a:ext cx="3427137" cy="514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245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1207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Let’s look at her work </a:t>
            </a:r>
            <a:endParaRPr lang="en-US" sz="36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Screen Shot 2016-07-09 at 9.48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48" y="845314"/>
            <a:ext cx="8550566" cy="534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19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7-17 at 11.04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3" y="717931"/>
            <a:ext cx="9144000" cy="5715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3530"/>
            <a:ext cx="8229600" cy="1264765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Century Gothic"/>
                <a:cs typeface="Century Gothic"/>
              </a:rPr>
              <a:t>Story Time</a:t>
            </a:r>
            <a:endParaRPr lang="en-US" sz="3600" b="1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363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4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397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31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6.4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28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00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11667" y="1417638"/>
            <a:ext cx="4938889" cy="507347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2" y="1693333"/>
            <a:ext cx="4429006" cy="4797778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entury Gothic"/>
                <a:cs typeface="Century Gothic"/>
              </a:rPr>
              <a:t>Using “</a:t>
            </a:r>
            <a:r>
              <a:rPr lang="en-US" sz="4000" dirty="0" err="1" smtClean="0">
                <a:latin typeface="Century Gothic"/>
                <a:cs typeface="Century Gothic"/>
              </a:rPr>
              <a:t>dr</a:t>
            </a:r>
            <a:r>
              <a:rPr lang="en-US" sz="4000" dirty="0" smtClean="0">
                <a:latin typeface="Century Gothic"/>
                <a:cs typeface="Century Gothic"/>
              </a:rPr>
              <a:t>”</a:t>
            </a:r>
            <a:endParaRPr lang="en-US" sz="4000" dirty="0">
              <a:latin typeface="Century Gothic"/>
              <a:cs typeface="Century Gothic"/>
            </a:endParaRPr>
          </a:p>
          <a:p>
            <a:r>
              <a:rPr lang="en-US" sz="4000" dirty="0" smtClean="0">
                <a:latin typeface="Century Gothic"/>
                <a:cs typeface="Century Gothic"/>
              </a:rPr>
              <a:t>The food groups </a:t>
            </a:r>
          </a:p>
          <a:p>
            <a:r>
              <a:rPr lang="en-US" sz="4000" dirty="0" smtClean="0">
                <a:latin typeface="Century Gothic"/>
                <a:cs typeface="Century Gothic"/>
              </a:rPr>
              <a:t>Reading storybooks and poetry practice</a:t>
            </a:r>
          </a:p>
          <a:p>
            <a:endParaRPr lang="en-US" sz="40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045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92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8594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7.5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09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1633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7.5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15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739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8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8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1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8.1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46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03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8.2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9794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035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8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72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8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724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88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9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2523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035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9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88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97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60970" y="612923"/>
            <a:ext cx="8856133" cy="697651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Let’s share</a:t>
            </a:r>
            <a:r>
              <a:rPr lang="en-US" sz="4800" b="1" dirty="0">
                <a:latin typeface="Century Gothic"/>
                <a:cs typeface="Century Gothic"/>
              </a:rPr>
              <a:t/>
            </a:r>
            <a:br>
              <a:rPr lang="en-US" sz="4800" b="1" dirty="0">
                <a:latin typeface="Century Gothic"/>
                <a:cs typeface="Century Gothic"/>
              </a:rPr>
            </a:br>
            <a:endParaRPr lang="en-US" sz="6600" b="1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89" y="1103676"/>
            <a:ext cx="4218165" cy="28126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826" y="1103675"/>
            <a:ext cx="4226676" cy="2812661"/>
          </a:xfrm>
          <a:prstGeom prst="rect">
            <a:avLst/>
          </a:prstGeom>
        </p:spPr>
      </p:pic>
      <p:pic>
        <p:nvPicPr>
          <p:cNvPr id="9" name="Picture 8" descr="snack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806" y="4542470"/>
            <a:ext cx="2709524" cy="2115897"/>
          </a:xfrm>
          <a:prstGeom prst="rect">
            <a:avLst/>
          </a:prstGeom>
        </p:spPr>
      </p:pic>
      <p:pic>
        <p:nvPicPr>
          <p:cNvPr id="11" name="Picture 10" descr="kebob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9" y="4410289"/>
            <a:ext cx="3014183" cy="2248078"/>
          </a:xfrm>
          <a:prstGeom prst="rect">
            <a:avLst/>
          </a:prstGeom>
        </p:spPr>
      </p:pic>
      <p:pic>
        <p:nvPicPr>
          <p:cNvPr id="12" name="Picture 11" descr="salad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840" y="4180954"/>
            <a:ext cx="2926160" cy="267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47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17 at 11.09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512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035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304056" y="-120740"/>
            <a:ext cx="9872837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Century Gothic"/>
                <a:cs typeface="Century Gothic"/>
              </a:rPr>
              <a:t>What do you think is happening in this photo?</a:t>
            </a:r>
            <a:endParaRPr lang="en-US" sz="3200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foodba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" y="1004372"/>
            <a:ext cx="9120042" cy="583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39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-156419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Homework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Homework Ice Cream Workshee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6910" y="781063"/>
            <a:ext cx="4570503" cy="6076937"/>
          </a:xfrm>
          <a:prstGeom prst="rect">
            <a:avLst/>
          </a:prstGeom>
        </p:spPr>
      </p:pic>
      <p:pic>
        <p:nvPicPr>
          <p:cNvPr id="6" name="Picture 5" descr="icecre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548" y="1242563"/>
            <a:ext cx="2515872" cy="5031743"/>
          </a:xfrm>
          <a:prstGeom prst="rect">
            <a:avLst/>
          </a:prstGeom>
        </p:spPr>
      </p:pic>
      <p:pic>
        <p:nvPicPr>
          <p:cNvPr id="7" name="Picture 6" descr="icecream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398">
            <a:off x="400030" y="1056542"/>
            <a:ext cx="2593582" cy="51871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474784" y="3495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21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333" y="2350"/>
            <a:ext cx="8856133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Make your own food art!</a:t>
            </a:r>
            <a:endParaRPr lang="en-US" sz="4800" b="1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474784" y="349556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 descr="1-the-frog-princ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79" y="1599874"/>
            <a:ext cx="3312691" cy="3130493"/>
          </a:xfrm>
          <a:prstGeom prst="rect">
            <a:avLst/>
          </a:prstGeom>
        </p:spPr>
      </p:pic>
      <p:pic>
        <p:nvPicPr>
          <p:cNvPr id="5" name="Picture 4" descr="kixcaterpillar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88" y="1588126"/>
            <a:ext cx="4788176" cy="31422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7391" y="5345270"/>
            <a:ext cx="80084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entury Gothic"/>
                <a:cs typeface="Century Gothic"/>
              </a:rPr>
              <a:t>Make one of your meals into an art piece. Photograph it and share it next class. Label all the foods you used.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3774002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177751"/>
            <a:ext cx="8438444" cy="398040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New ‘</a:t>
            </a:r>
            <a:r>
              <a:rPr lang="en-US" sz="40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dr</a:t>
            </a: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poetry</a:t>
            </a: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How to read a story </a:t>
            </a:r>
            <a:endParaRPr lang="en-US" sz="40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4000" dirty="0" smtClean="0">
                <a:solidFill>
                  <a:schemeClr val="tx1"/>
                </a:solidFill>
                <a:latin typeface="Century Gothic"/>
                <a:cs typeface="Century Gothic"/>
              </a:rPr>
              <a:t>The food groups </a:t>
            </a: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12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The DR sound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700" y="296301"/>
            <a:ext cx="6335611" cy="6335611"/>
          </a:xfrm>
          <a:prstGeom prst="rect">
            <a:avLst/>
          </a:prstGeom>
        </p:spPr>
      </p:pic>
      <p:pic>
        <p:nvPicPr>
          <p:cNvPr id="5" name="Picture 4" descr="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596" y="214121"/>
            <a:ext cx="6417791" cy="6417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25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Using “</a:t>
            </a:r>
            <a:r>
              <a:rPr lang="en-US" b="1" dirty="0" err="1" smtClean="0">
                <a:latin typeface="Century Gothic"/>
                <a:cs typeface="Century Gothic"/>
              </a:rPr>
              <a:t>dr</a:t>
            </a:r>
            <a:r>
              <a:rPr lang="en-US" b="1" dirty="0" smtClean="0">
                <a:latin typeface="Century Gothic"/>
                <a:cs typeface="Century Gothic"/>
              </a:rPr>
              <a:t>”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2" name="Picture 1" descr="phonics DR page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06" y="768427"/>
            <a:ext cx="8493487" cy="608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28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Using “</a:t>
            </a:r>
            <a:r>
              <a:rPr lang="en-US" b="1" dirty="0" err="1" smtClean="0">
                <a:latin typeface="Century Gothic"/>
                <a:cs typeface="Century Gothic"/>
              </a:rPr>
              <a:t>dr</a:t>
            </a:r>
            <a:r>
              <a:rPr lang="en-US" b="1" dirty="0" smtClean="0">
                <a:latin typeface="Century Gothic"/>
                <a:cs typeface="Century Gothic"/>
              </a:rPr>
              <a:t>”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phonics DR page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30" y="740833"/>
            <a:ext cx="8531974" cy="611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22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Listen for the “</a:t>
            </a:r>
            <a:r>
              <a:rPr lang="en-US" b="1" dirty="0" err="1" smtClean="0">
                <a:latin typeface="Century Gothic"/>
                <a:cs typeface="Century Gothic"/>
              </a:rPr>
              <a:t>dr</a:t>
            </a:r>
            <a:r>
              <a:rPr lang="en-US" b="1" dirty="0" smtClean="0">
                <a:latin typeface="Century Gothic"/>
                <a:cs typeface="Century Gothic"/>
              </a:rPr>
              <a:t>” sound 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9" name="Picture 8" descr="dr listening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91" y="652723"/>
            <a:ext cx="4553427" cy="6205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24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Answers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dr listening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74" y="652723"/>
            <a:ext cx="4553427" cy="62052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7038" y="1587704"/>
            <a:ext cx="3776336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1. dragon </a:t>
            </a:r>
            <a:r>
              <a:rPr lang="en-US" sz="3600" b="1" dirty="0"/>
              <a:t>2. clam </a:t>
            </a:r>
            <a:endParaRPr lang="en-US" sz="3600" b="1" dirty="0" smtClean="0"/>
          </a:p>
          <a:p>
            <a:r>
              <a:rPr lang="en-US" sz="3600" b="1" dirty="0" smtClean="0"/>
              <a:t>3</a:t>
            </a:r>
            <a:r>
              <a:rPr lang="en-US" sz="3600" b="1" dirty="0"/>
              <a:t>. drums 4. frown 5. drill 6. drip </a:t>
            </a:r>
            <a:endParaRPr lang="en-US" sz="3600" b="1" dirty="0" smtClean="0"/>
          </a:p>
          <a:p>
            <a:r>
              <a:rPr lang="en-US" sz="3600" b="1" dirty="0" smtClean="0"/>
              <a:t>7</a:t>
            </a:r>
            <a:r>
              <a:rPr lang="en-US" sz="3600" b="1" dirty="0"/>
              <a:t>. drink 8. dress </a:t>
            </a:r>
            <a:endParaRPr lang="en-US" sz="3600" b="1" dirty="0" smtClean="0"/>
          </a:p>
          <a:p>
            <a:r>
              <a:rPr lang="en-US" sz="3600" b="1" dirty="0" smtClean="0"/>
              <a:t>9</a:t>
            </a:r>
            <a:r>
              <a:rPr lang="en-US" sz="3600" b="1" dirty="0"/>
              <a:t>. drive 10. clock 11. clothes </a:t>
            </a:r>
            <a:endParaRPr lang="en-US" sz="3600" b="1" dirty="0" smtClean="0"/>
          </a:p>
          <a:p>
            <a:r>
              <a:rPr lang="en-US" sz="3600" b="1" dirty="0" smtClean="0"/>
              <a:t>12</a:t>
            </a:r>
            <a:r>
              <a:rPr lang="en-US" sz="3600" b="1" dirty="0"/>
              <a:t>. climb 13. present 14. clouds </a:t>
            </a:r>
          </a:p>
        </p:txBody>
      </p:sp>
    </p:spTree>
    <p:extLst>
      <p:ext uri="{BB962C8B-B14F-4D97-AF65-F5344CB8AC3E}">
        <p14:creationId xmlns:p14="http://schemas.microsoft.com/office/powerpoint/2010/main" val="275735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1" y="-245956"/>
            <a:ext cx="8229600" cy="1143000"/>
          </a:xfrm>
        </p:spPr>
        <p:txBody>
          <a:bodyPr>
            <a:noAutofit/>
          </a:bodyPr>
          <a:lstStyle/>
          <a:p>
            <a:r>
              <a:rPr lang="en-US" b="1" dirty="0" smtClean="0">
                <a:latin typeface="Century Gothic"/>
                <a:cs typeface="Century Gothic"/>
              </a:rPr>
              <a:t>Label the food groups</a:t>
            </a:r>
            <a:endParaRPr lang="en-US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Food Group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41" y="858720"/>
            <a:ext cx="7763774" cy="599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8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218</Words>
  <Application>Microsoft Macintosh PowerPoint</Application>
  <PresentationFormat>On-screen Show (4:3)</PresentationFormat>
  <Paragraphs>73</Paragraphs>
  <Slides>34</Slides>
  <Notes>34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 Lesson 6 FOOD  </vt:lpstr>
      <vt:lpstr>What we will learn today</vt:lpstr>
      <vt:lpstr>Let’s share </vt:lpstr>
      <vt:lpstr>The DR sound</vt:lpstr>
      <vt:lpstr>Using “dr”</vt:lpstr>
      <vt:lpstr>Using “dr”</vt:lpstr>
      <vt:lpstr>Listen for the “dr” sound </vt:lpstr>
      <vt:lpstr>Answers</vt:lpstr>
      <vt:lpstr>Label the food groups</vt:lpstr>
      <vt:lpstr>Organize the shopping cart items into food groups</vt:lpstr>
      <vt:lpstr>PowerPoint Presentation</vt:lpstr>
      <vt:lpstr>PowerPoint Presentation</vt:lpstr>
      <vt:lpstr>Pancake?  By Shel Silverstein</vt:lpstr>
      <vt:lpstr>Food Art</vt:lpstr>
      <vt:lpstr>Samantha Lee Food Art</vt:lpstr>
      <vt:lpstr>Let’s look at her work </vt:lpstr>
      <vt:lpstr>Story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think is happening in this photo?</vt:lpstr>
      <vt:lpstr>Homework</vt:lpstr>
      <vt:lpstr>Make your own food art!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128</cp:revision>
  <dcterms:created xsi:type="dcterms:W3CDTF">2016-07-01T14:02:12Z</dcterms:created>
  <dcterms:modified xsi:type="dcterms:W3CDTF">2016-07-31T12:40:18Z</dcterms:modified>
</cp:coreProperties>
</file>