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290" r:id="rId3"/>
    <p:sldId id="291" r:id="rId4"/>
    <p:sldId id="266" r:id="rId5"/>
    <p:sldId id="257" r:id="rId6"/>
    <p:sldId id="263" r:id="rId7"/>
    <p:sldId id="292" r:id="rId8"/>
    <p:sldId id="293" r:id="rId9"/>
    <p:sldId id="262" r:id="rId10"/>
    <p:sldId id="258" r:id="rId11"/>
    <p:sldId id="268" r:id="rId12"/>
    <p:sldId id="264" r:id="rId13"/>
    <p:sldId id="265" r:id="rId14"/>
    <p:sldId id="259" r:id="rId15"/>
    <p:sldId id="260" r:id="rId16"/>
    <p:sldId id="261" r:id="rId17"/>
    <p:sldId id="276" r:id="rId18"/>
    <p:sldId id="277" r:id="rId19"/>
    <p:sldId id="278" r:id="rId20"/>
    <p:sldId id="279" r:id="rId21"/>
    <p:sldId id="280" r:id="rId22"/>
    <p:sldId id="281" r:id="rId23"/>
    <p:sldId id="282" r:id="rId24"/>
    <p:sldId id="271" r:id="rId25"/>
    <p:sldId id="272" r:id="rId26"/>
    <p:sldId id="287" r:id="rId27"/>
    <p:sldId id="288" r:id="rId28"/>
    <p:sldId id="273" r:id="rId29"/>
    <p:sldId id="283" r:id="rId30"/>
    <p:sldId id="274" r:id="rId31"/>
    <p:sldId id="269" r:id="rId32"/>
    <p:sldId id="267" r:id="rId33"/>
    <p:sldId id="295" r:id="rId34"/>
    <p:sldId id="294"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2" d="100"/>
          <a:sy n="72" d="100"/>
        </p:scale>
        <p:origin x="-1600" y="-8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EF8AA4-06C6-2744-A16E-624DAEA73F15}" type="datetimeFigureOut">
              <a:rPr lang="en-US" smtClean="0"/>
              <a:t>16-07-31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011FA7-A013-D348-96CC-F8C03AB7AF1B}" type="slidenum">
              <a:rPr lang="en-US" smtClean="0"/>
              <a:t>‹#›</a:t>
            </a:fld>
            <a:endParaRPr lang="en-US"/>
          </a:p>
        </p:txBody>
      </p:sp>
    </p:spTree>
    <p:extLst>
      <p:ext uri="{BB962C8B-B14F-4D97-AF65-F5344CB8AC3E}">
        <p14:creationId xmlns:p14="http://schemas.microsoft.com/office/powerpoint/2010/main" val="124423227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www.eatzybitzy.com/"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011FA7-A013-D348-96CC-F8C03AB7AF1B}" type="slidenum">
              <a:rPr lang="en-US" smtClean="0"/>
              <a:t>1</a:t>
            </a:fld>
            <a:endParaRPr lang="en-US"/>
          </a:p>
        </p:txBody>
      </p:sp>
    </p:spTree>
    <p:extLst>
      <p:ext uri="{BB962C8B-B14F-4D97-AF65-F5344CB8AC3E}">
        <p14:creationId xmlns:p14="http://schemas.microsoft.com/office/powerpoint/2010/main" val="3796664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students verbally say</a:t>
            </a:r>
            <a:r>
              <a:rPr lang="en-US" baseline="0" dirty="0" smtClean="0"/>
              <a:t> the food group for certain shopping </a:t>
            </a:r>
            <a:r>
              <a:rPr lang="en-US" baseline="0" smtClean="0"/>
              <a:t>cart items.</a:t>
            </a:r>
            <a:endParaRPr lang="en-US" dirty="0"/>
          </a:p>
        </p:txBody>
      </p:sp>
      <p:sp>
        <p:nvSpPr>
          <p:cNvPr id="4" name="Slide Number Placeholder 3"/>
          <p:cNvSpPr>
            <a:spLocks noGrp="1"/>
          </p:cNvSpPr>
          <p:nvPr>
            <p:ph type="sldNum" sz="quarter" idx="10"/>
          </p:nvPr>
        </p:nvSpPr>
        <p:spPr/>
        <p:txBody>
          <a:bodyPr/>
          <a:lstStyle/>
          <a:p>
            <a:fld id="{24011FA7-A013-D348-96CC-F8C03AB7AF1B}" type="slidenum">
              <a:rPr lang="en-US" smtClean="0"/>
              <a:t>10</a:t>
            </a:fld>
            <a:endParaRPr lang="en-US"/>
          </a:p>
        </p:txBody>
      </p:sp>
    </p:spTree>
    <p:extLst>
      <p:ext uri="{BB962C8B-B14F-4D97-AF65-F5344CB8AC3E}">
        <p14:creationId xmlns:p14="http://schemas.microsoft.com/office/powerpoint/2010/main" val="91282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Play</a:t>
            </a:r>
            <a:r>
              <a:rPr lang="en-US" baseline="0" dirty="0" smtClean="0"/>
              <a:t> Simon Says with the students. Demonstrate each movement for them. </a:t>
            </a:r>
            <a:endParaRPr lang="en-US" dirty="0"/>
          </a:p>
        </p:txBody>
      </p:sp>
      <p:sp>
        <p:nvSpPr>
          <p:cNvPr id="4" name="Slide Number Placeholder 3"/>
          <p:cNvSpPr>
            <a:spLocks noGrp="1"/>
          </p:cNvSpPr>
          <p:nvPr>
            <p:ph type="sldNum" sz="quarter" idx="10"/>
          </p:nvPr>
        </p:nvSpPr>
        <p:spPr/>
        <p:txBody>
          <a:bodyPr/>
          <a:lstStyle/>
          <a:p>
            <a:fld id="{9E093C13-6889-7746-9BF4-5CD3FB40A3E4}" type="slidenum">
              <a:rPr lang="en-US" smtClean="0"/>
              <a:t>11</a:t>
            </a:fld>
            <a:endParaRPr lang="en-US"/>
          </a:p>
        </p:txBody>
      </p:sp>
    </p:spTree>
    <p:extLst>
      <p:ext uri="{BB962C8B-B14F-4D97-AF65-F5344CB8AC3E}">
        <p14:creationId xmlns:p14="http://schemas.microsoft.com/office/powerpoint/2010/main" val="1017608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Pre-teach this vocabulary for “Alligator Pie”.</a:t>
            </a:r>
            <a:endParaRPr lang="en-US" baseline="0" dirty="0" smtClean="0"/>
          </a:p>
        </p:txBody>
      </p:sp>
      <p:sp>
        <p:nvSpPr>
          <p:cNvPr id="4" name="Slide Number Placeholder 3"/>
          <p:cNvSpPr>
            <a:spLocks noGrp="1"/>
          </p:cNvSpPr>
          <p:nvPr>
            <p:ph type="sldNum" sz="quarter" idx="10"/>
          </p:nvPr>
        </p:nvSpPr>
        <p:spPr/>
        <p:txBody>
          <a:bodyPr/>
          <a:lstStyle/>
          <a:p>
            <a:fld id="{91CC1B74-F970-B24A-9EEA-3C46080332FF}" type="slidenum">
              <a:rPr lang="en-US" smtClean="0"/>
              <a:t>12</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each line and alternate between each student for an echo reading. </a:t>
            </a:r>
            <a:endParaRPr lang="en-US" dirty="0"/>
          </a:p>
        </p:txBody>
      </p:sp>
      <p:sp>
        <p:nvSpPr>
          <p:cNvPr id="4" name="Slide Number Placeholder 3"/>
          <p:cNvSpPr>
            <a:spLocks noGrp="1"/>
          </p:cNvSpPr>
          <p:nvPr>
            <p:ph type="sldNum" sz="quarter" idx="10"/>
          </p:nvPr>
        </p:nvSpPr>
        <p:spPr/>
        <p:txBody>
          <a:bodyPr/>
          <a:lstStyle/>
          <a:p>
            <a:fld id="{E82717B2-19F8-764F-8293-BE6E1307E760}" type="slidenum">
              <a:rPr lang="en-US" smtClean="0"/>
              <a:t>13</a:t>
            </a:fld>
            <a:endParaRPr lang="en-US"/>
          </a:p>
        </p:txBody>
      </p:sp>
    </p:spTree>
    <p:extLst>
      <p:ext uri="{BB962C8B-B14F-4D97-AF65-F5344CB8AC3E}">
        <p14:creationId xmlns:p14="http://schemas.microsoft.com/office/powerpoint/2010/main" val="538922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students if they think food can be art.</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24011FA7-A013-D348-96CC-F8C03AB7AF1B}" type="slidenum">
              <a:rPr lang="en-US" smtClean="0"/>
              <a:t>14</a:t>
            </a:fld>
            <a:endParaRPr lang="en-US"/>
          </a:p>
        </p:txBody>
      </p:sp>
    </p:spTree>
    <p:extLst>
      <p:ext uri="{BB962C8B-B14F-4D97-AF65-F5344CB8AC3E}">
        <p14:creationId xmlns:p14="http://schemas.microsoft.com/office/powerpoint/2010/main" val="91282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Bio: When Malaysian mommy </a:t>
            </a:r>
            <a:r>
              <a:rPr lang="en-US" dirty="0" smtClean="0">
                <a:hlinkClick r:id="rId3"/>
              </a:rPr>
              <a:t>Samantha Lee</a:t>
            </a:r>
            <a:r>
              <a:rPr lang="en-US" dirty="0" smtClean="0"/>
              <a:t> came up with playful story-themed bento lunchboxes to get her kids to eat right, she had no idea they would also catapult her to internet fame.</a:t>
            </a:r>
          </a:p>
          <a:p>
            <a:endParaRPr lang="en-US" dirty="0"/>
          </a:p>
        </p:txBody>
      </p:sp>
      <p:sp>
        <p:nvSpPr>
          <p:cNvPr id="4" name="Slide Number Placeholder 3"/>
          <p:cNvSpPr>
            <a:spLocks noGrp="1"/>
          </p:cNvSpPr>
          <p:nvPr>
            <p:ph type="sldNum" sz="quarter" idx="10"/>
          </p:nvPr>
        </p:nvSpPr>
        <p:spPr/>
        <p:txBody>
          <a:bodyPr/>
          <a:lstStyle/>
          <a:p>
            <a:fld id="{24011FA7-A013-D348-96CC-F8C03AB7AF1B}" type="slidenum">
              <a:rPr lang="en-US" smtClean="0"/>
              <a:t>15</a:t>
            </a:fld>
            <a:endParaRPr lang="en-US"/>
          </a:p>
        </p:txBody>
      </p:sp>
    </p:spTree>
    <p:extLst>
      <p:ext uri="{BB962C8B-B14F-4D97-AF65-F5344CB8AC3E}">
        <p14:creationId xmlns:p14="http://schemas.microsoft.com/office/powerpoint/2010/main" val="91282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Play</a:t>
            </a:r>
            <a:r>
              <a:rPr lang="en-US" baseline="0" dirty="0" smtClean="0"/>
              <a:t> “Food Art.mp4” Ask students what the subject is and to point out what food they recognize. </a:t>
            </a:r>
            <a:r>
              <a:rPr lang="en-US" sz="1200" kern="1200" smtClean="0">
                <a:solidFill>
                  <a:schemeClr val="tx1"/>
                </a:solidFill>
                <a:effectLst/>
                <a:latin typeface="+mn-lt"/>
                <a:ea typeface="+mn-ea"/>
                <a:cs typeface="+mn-cs"/>
              </a:rPr>
              <a:t>Make sure to stop the video for discussion</a:t>
            </a:r>
            <a:r>
              <a:rPr lang="en-US" smtClean="0">
                <a:effectLst/>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24011FA7-A013-D348-96CC-F8C03AB7AF1B}" type="slidenum">
              <a:rPr lang="en-US" smtClean="0"/>
              <a:t>16</a:t>
            </a:fld>
            <a:endParaRPr lang="en-US"/>
          </a:p>
        </p:txBody>
      </p:sp>
    </p:spTree>
    <p:extLst>
      <p:ext uri="{BB962C8B-B14F-4D97-AF65-F5344CB8AC3E}">
        <p14:creationId xmlns:p14="http://schemas.microsoft.com/office/powerpoint/2010/main" val="91282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17</a:t>
            </a:fld>
            <a:endParaRPr lang="en-US"/>
          </a:p>
        </p:txBody>
      </p:sp>
    </p:spTree>
    <p:extLst>
      <p:ext uri="{BB962C8B-B14F-4D97-AF65-F5344CB8AC3E}">
        <p14:creationId xmlns:p14="http://schemas.microsoft.com/office/powerpoint/2010/main" val="155249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each line and alternate between each student for an echo reading.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18</a:t>
            </a:fld>
            <a:endParaRPr lang="en-US"/>
          </a:p>
        </p:txBody>
      </p:sp>
    </p:spTree>
    <p:extLst>
      <p:ext uri="{BB962C8B-B14F-4D97-AF65-F5344CB8AC3E}">
        <p14:creationId xmlns:p14="http://schemas.microsoft.com/office/powerpoint/2010/main" val="155249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each line and alternate between each student for an echo reading.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19</a:t>
            </a:fld>
            <a:endParaRPr lang="en-US"/>
          </a:p>
        </p:txBody>
      </p:sp>
    </p:spTree>
    <p:extLst>
      <p:ext uri="{BB962C8B-B14F-4D97-AF65-F5344CB8AC3E}">
        <p14:creationId xmlns:p14="http://schemas.microsoft.com/office/powerpoint/2010/main" val="155249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over the</a:t>
            </a:r>
            <a:r>
              <a:rPr lang="en-US" baseline="0" dirty="0" smtClean="0"/>
              <a:t> learning goals.</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a:t>
            </a:fld>
            <a:endParaRPr lang="en-US"/>
          </a:p>
        </p:txBody>
      </p:sp>
    </p:spTree>
    <p:extLst>
      <p:ext uri="{BB962C8B-B14F-4D97-AF65-F5344CB8AC3E}">
        <p14:creationId xmlns:p14="http://schemas.microsoft.com/office/powerpoint/2010/main" val="29687803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each line and alternate between each student for an echo reading.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20</a:t>
            </a:fld>
            <a:endParaRPr lang="en-US"/>
          </a:p>
        </p:txBody>
      </p:sp>
    </p:spTree>
    <p:extLst>
      <p:ext uri="{BB962C8B-B14F-4D97-AF65-F5344CB8AC3E}">
        <p14:creationId xmlns:p14="http://schemas.microsoft.com/office/powerpoint/2010/main" val="1552494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each line and alternate between each student for an echo reading.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21</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each line and alternate between each student for an echo reading.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22</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each line and alternate between each student for an echo reading.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23</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each line and alternate between each student for an echo reading.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24</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each line and alternate between each student for an echo reading.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25</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a:t>
            </a:r>
            <a:r>
              <a:rPr lang="en-US" baseline="0" dirty="0" smtClean="0"/>
              <a:t> each line and alternate between each student for an echo reading. </a:t>
            </a:r>
            <a:endParaRPr lang="en-US" dirty="0" smtClean="0"/>
          </a:p>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26</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each line and alternate between each student for an echo reading.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27</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a:t>
            </a:r>
            <a:r>
              <a:rPr lang="en-US" baseline="0" dirty="0" smtClean="0"/>
              <a:t> each line and alternate between each student for an echo reading. </a:t>
            </a:r>
            <a:endParaRPr lang="en-US" dirty="0" smtClean="0"/>
          </a:p>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28</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a:t>
            </a:r>
            <a:r>
              <a:rPr lang="en-US" baseline="0" dirty="0" smtClean="0"/>
              <a:t> each line and alternate between each student for an echo reading. </a:t>
            </a:r>
            <a:endParaRPr lang="en-US" dirty="0" smtClean="0"/>
          </a:p>
          <a:p>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29</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student to</a:t>
            </a:r>
            <a:r>
              <a:rPr lang="en-US" baseline="0" dirty="0" smtClean="0"/>
              <a:t> recite their restaurant script. </a:t>
            </a:r>
            <a:endParaRPr lang="en-US" dirty="0"/>
          </a:p>
        </p:txBody>
      </p:sp>
      <p:sp>
        <p:nvSpPr>
          <p:cNvPr id="4" name="Slide Number Placeholder 3"/>
          <p:cNvSpPr>
            <a:spLocks noGrp="1"/>
          </p:cNvSpPr>
          <p:nvPr>
            <p:ph type="sldNum" sz="quarter" idx="10"/>
          </p:nvPr>
        </p:nvSpPr>
        <p:spPr/>
        <p:txBody>
          <a:bodyPr/>
          <a:lstStyle/>
          <a:p>
            <a:fld id="{9E093C13-6889-7746-9BF4-5CD3FB40A3E4}" type="slidenum">
              <a:rPr lang="en-US" smtClean="0"/>
              <a:t>3</a:t>
            </a:fld>
            <a:endParaRPr lang="en-US"/>
          </a:p>
        </p:txBody>
      </p:sp>
    </p:spTree>
    <p:extLst>
      <p:ext uri="{BB962C8B-B14F-4D97-AF65-F5344CB8AC3E}">
        <p14:creationId xmlns:p14="http://schemas.microsoft.com/office/powerpoint/2010/main" val="4504977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each line and alternate between each student for an echo reading.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30</a:t>
            </a:fld>
            <a:endParaRPr lang="en-US"/>
          </a:p>
        </p:txBody>
      </p:sp>
    </p:spTree>
    <p:extLst>
      <p:ext uri="{BB962C8B-B14F-4D97-AF65-F5344CB8AC3E}">
        <p14:creationId xmlns:p14="http://schemas.microsoft.com/office/powerpoint/2010/main" val="7961802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kern="1200" dirty="0" smtClean="0">
                <a:solidFill>
                  <a:schemeClr val="tx1"/>
                </a:solidFill>
                <a:effectLst/>
                <a:latin typeface="+mn-lt"/>
                <a:ea typeface="+mn-ea"/>
                <a:cs typeface="+mn-cs"/>
              </a:rPr>
              <a:t>Ask the students if this is a grocery store, and if they conclude it isn’t, why not. Teach the difference between a grocery store and a food bank. (</a:t>
            </a:r>
            <a:r>
              <a:rPr lang="en-US" sz="1200" b="0" kern="1200" dirty="0" smtClean="0">
                <a:solidFill>
                  <a:schemeClr val="tx1"/>
                </a:solidFill>
                <a:effectLst/>
                <a:latin typeface="+mn-lt"/>
                <a:ea typeface="+mn-ea"/>
                <a:cs typeface="+mn-cs"/>
              </a:rPr>
              <a:t>A grocery store is a retail store that primarily sells food./A food bank is </a:t>
            </a:r>
            <a:r>
              <a:rPr lang="en-CA" sz="1200" b="0" kern="1200" dirty="0" smtClean="0">
                <a:solidFill>
                  <a:schemeClr val="tx1"/>
                </a:solidFill>
                <a:effectLst/>
                <a:latin typeface="+mn-lt"/>
                <a:ea typeface="+mn-ea"/>
                <a:cs typeface="+mn-cs"/>
              </a:rPr>
              <a:t>an organization that collects donated or surplus foodstuffs and distributes them free or at low cost to programs or organizations serving people in need.) Why would there be food in a place that’s not being sold. Explain the idea of a food bank.  </a:t>
            </a:r>
            <a:endParaRPr lang="en-US" sz="1200" b="0" kern="1200" dirty="0" smtClean="0">
              <a:solidFill>
                <a:schemeClr val="tx1"/>
              </a:solidFill>
              <a:effectLst/>
              <a:latin typeface="+mn-lt"/>
              <a:ea typeface="+mn-ea"/>
              <a:cs typeface="+mn-cs"/>
            </a:endParaRPr>
          </a:p>
          <a:p>
            <a:endParaRPr lang="en-US"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4011FA7-A013-D348-96CC-F8C03AB7AF1B}" type="slidenum">
              <a:rPr lang="en-US" smtClean="0"/>
              <a:t>31</a:t>
            </a:fld>
            <a:endParaRPr lang="en-US"/>
          </a:p>
        </p:txBody>
      </p:sp>
    </p:spTree>
    <p:extLst>
      <p:ext uri="{BB962C8B-B14F-4D97-AF65-F5344CB8AC3E}">
        <p14:creationId xmlns:p14="http://schemas.microsoft.com/office/powerpoint/2010/main" val="912829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Tell the</a:t>
            </a:r>
            <a:r>
              <a:rPr lang="en-US" baseline="0" dirty="0" smtClean="0"/>
              <a:t> students to download and print “Homework Ice Cream </a:t>
            </a:r>
            <a:r>
              <a:rPr lang="en-US" baseline="0" dirty="0" err="1" smtClean="0"/>
              <a:t>Worksheet.pdf</a:t>
            </a:r>
            <a:r>
              <a:rPr lang="en-US" baseline="0" dirty="0" smtClean="0"/>
              <a:t>”. Explain what a scoop of ice cream is. </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32</a:t>
            </a:fld>
            <a:endParaRPr lang="en-US"/>
          </a:p>
        </p:txBody>
      </p:sp>
    </p:spTree>
    <p:extLst>
      <p:ext uri="{BB962C8B-B14F-4D97-AF65-F5344CB8AC3E}">
        <p14:creationId xmlns:p14="http://schemas.microsoft.com/office/powerpoint/2010/main" val="25378364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Get students to create their own food art and take a photo for it next class.</a:t>
            </a:r>
            <a:r>
              <a:rPr lang="en-US" sz="1200" kern="1200" baseline="0" dirty="0" smtClean="0">
                <a:solidFill>
                  <a:schemeClr val="tx1"/>
                </a:solidFill>
                <a:effectLst/>
                <a:latin typeface="+mn-lt"/>
                <a:ea typeface="+mn-ea"/>
                <a:cs typeface="+mn-cs"/>
              </a:rPr>
              <a:t> All the foods used should be </a:t>
            </a:r>
            <a:r>
              <a:rPr lang="en-US" sz="1200" kern="1200" baseline="0" dirty="0" err="1" smtClean="0">
                <a:solidFill>
                  <a:schemeClr val="tx1"/>
                </a:solidFill>
                <a:effectLst/>
                <a:latin typeface="+mn-lt"/>
                <a:ea typeface="+mn-ea"/>
                <a:cs typeface="+mn-cs"/>
              </a:rPr>
              <a:t>labelled</a:t>
            </a:r>
            <a:r>
              <a:rPr lang="en-US" sz="1200" kern="1200" baseline="0" dirty="0" smtClean="0">
                <a:solidFill>
                  <a:schemeClr val="tx1"/>
                </a:solidFill>
                <a:effectLst/>
                <a:latin typeface="+mn-lt"/>
                <a:ea typeface="+mn-ea"/>
                <a:cs typeface="+mn-cs"/>
              </a:rPr>
              <a:t> in the photo.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1CC1B74-F970-B24A-9EEA-3C46080332FF}" type="slidenum">
              <a:rPr lang="en-US" smtClean="0"/>
              <a:t>33</a:t>
            </a:fld>
            <a:endParaRPr lang="en-US"/>
          </a:p>
        </p:txBody>
      </p:sp>
    </p:spTree>
    <p:extLst>
      <p:ext uri="{BB962C8B-B14F-4D97-AF65-F5344CB8AC3E}">
        <p14:creationId xmlns:p14="http://schemas.microsoft.com/office/powerpoint/2010/main" val="25378364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a:t>
            </a:r>
            <a:endParaRPr lang="en-US" dirty="0"/>
          </a:p>
        </p:txBody>
      </p:sp>
      <p:sp>
        <p:nvSpPr>
          <p:cNvPr id="4" name="Slide Number Placeholder 3"/>
          <p:cNvSpPr>
            <a:spLocks noGrp="1"/>
          </p:cNvSpPr>
          <p:nvPr>
            <p:ph type="sldNum" sz="quarter" idx="10"/>
          </p:nvPr>
        </p:nvSpPr>
        <p:spPr/>
        <p:txBody>
          <a:bodyPr/>
          <a:lstStyle/>
          <a:p>
            <a:fld id="{9E093C13-6889-7746-9BF4-5CD3FB40A3E4}" type="slidenum">
              <a:rPr lang="en-US" smtClean="0"/>
              <a:t>34</a:t>
            </a:fld>
            <a:endParaRPr lang="en-US"/>
          </a:p>
        </p:txBody>
      </p:sp>
    </p:spTree>
    <p:extLst>
      <p:ext uri="{BB962C8B-B14F-4D97-AF65-F5344CB8AC3E}">
        <p14:creationId xmlns:p14="http://schemas.microsoft.com/office/powerpoint/2010/main" val="3627922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tongue forward part of the tongue is raised touching the roof of the mouth behind the front teeth for the ‘d’ sound. When pronouncing the ‘r’ sound the tongue is not raised all the way to the roof. It presses against the inside of the top teeth and the tip of the tongue is pulled back. The lips has some tension and are not relaxed. They come away from the face. </a:t>
            </a:r>
            <a:r>
              <a:rPr lang="en-US" dirty="0" smtClean="0"/>
              <a:t>Demonstrate</a:t>
            </a:r>
            <a:r>
              <a:rPr lang="en-US" baseline="0" dirty="0" smtClean="0"/>
              <a:t> for the students and have them try to make the sound. </a:t>
            </a:r>
          </a:p>
        </p:txBody>
      </p:sp>
      <p:sp>
        <p:nvSpPr>
          <p:cNvPr id="4" name="Slide Number Placeholder 3"/>
          <p:cNvSpPr>
            <a:spLocks noGrp="1"/>
          </p:cNvSpPr>
          <p:nvPr>
            <p:ph type="sldNum" sz="quarter" idx="10"/>
          </p:nvPr>
        </p:nvSpPr>
        <p:spPr/>
        <p:txBody>
          <a:bodyPr/>
          <a:lstStyle/>
          <a:p>
            <a:fld id="{24011FA7-A013-D348-96CC-F8C03AB7AF1B}" type="slidenum">
              <a:rPr lang="en-US" smtClean="0"/>
              <a:t>4</a:t>
            </a:fld>
            <a:endParaRPr lang="en-US"/>
          </a:p>
        </p:txBody>
      </p:sp>
    </p:spTree>
    <p:extLst>
      <p:ext uri="{BB962C8B-B14F-4D97-AF65-F5344CB8AC3E}">
        <p14:creationId xmlns:p14="http://schemas.microsoft.com/office/powerpoint/2010/main" val="3039768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each word, articulating it clearly. Then</a:t>
            </a:r>
            <a:r>
              <a:rPr lang="en-US" baseline="0" dirty="0" smtClean="0"/>
              <a:t> say it again, pointing to each syllable, emphasizing the main stress on the polysyllabic words. Say the word again, in a more natural way. Instruct the students to repeat the word, chorally and then individually. </a:t>
            </a:r>
          </a:p>
        </p:txBody>
      </p:sp>
      <p:sp>
        <p:nvSpPr>
          <p:cNvPr id="4" name="Slide Number Placeholder 3"/>
          <p:cNvSpPr>
            <a:spLocks noGrp="1"/>
          </p:cNvSpPr>
          <p:nvPr>
            <p:ph type="sldNum" sz="quarter" idx="10"/>
          </p:nvPr>
        </p:nvSpPr>
        <p:spPr/>
        <p:txBody>
          <a:bodyPr/>
          <a:lstStyle/>
          <a:p>
            <a:fld id="{24011FA7-A013-D348-96CC-F8C03AB7AF1B}" type="slidenum">
              <a:rPr lang="en-US" smtClean="0"/>
              <a:t>5</a:t>
            </a:fld>
            <a:endParaRPr lang="en-US"/>
          </a:p>
        </p:txBody>
      </p:sp>
    </p:spTree>
    <p:extLst>
      <p:ext uri="{BB962C8B-B14F-4D97-AF65-F5344CB8AC3E}">
        <p14:creationId xmlns:p14="http://schemas.microsoft.com/office/powerpoint/2010/main" val="3039768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each word, articulating it clearly. Then</a:t>
            </a:r>
            <a:r>
              <a:rPr lang="en-US" baseline="0" dirty="0" smtClean="0"/>
              <a:t> say it again, pointing to each syllable, emphasizing the main stress on the polysyllabic words. Say the word again, in a more natural way. Instruct the students to repeat the word, chorally and then individually. </a:t>
            </a:r>
          </a:p>
        </p:txBody>
      </p:sp>
      <p:sp>
        <p:nvSpPr>
          <p:cNvPr id="4" name="Slide Number Placeholder 3"/>
          <p:cNvSpPr>
            <a:spLocks noGrp="1"/>
          </p:cNvSpPr>
          <p:nvPr>
            <p:ph type="sldNum" sz="quarter" idx="10"/>
          </p:nvPr>
        </p:nvSpPr>
        <p:spPr/>
        <p:txBody>
          <a:bodyPr/>
          <a:lstStyle/>
          <a:p>
            <a:fld id="{24011FA7-A013-D348-96CC-F8C03AB7AF1B}" type="slidenum">
              <a:rPr lang="en-US" smtClean="0"/>
              <a:t>6</a:t>
            </a:fld>
            <a:endParaRPr lang="en-US"/>
          </a:p>
        </p:txBody>
      </p:sp>
    </p:spTree>
    <p:extLst>
      <p:ext uri="{BB962C8B-B14F-4D97-AF65-F5344CB8AC3E}">
        <p14:creationId xmlns:p14="http://schemas.microsoft.com/office/powerpoint/2010/main" val="3039768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are to have printed the “DR listening </a:t>
            </a:r>
            <a:r>
              <a:rPr lang="en-US" dirty="0" err="1" smtClean="0"/>
              <a:t>activity.pdf</a:t>
            </a:r>
            <a:r>
              <a:rPr lang="en-US" dirty="0" smtClean="0"/>
              <a:t>”.</a:t>
            </a:r>
            <a:endParaRPr lang="en-US" baseline="0" dirty="0" smtClean="0"/>
          </a:p>
        </p:txBody>
      </p:sp>
      <p:sp>
        <p:nvSpPr>
          <p:cNvPr id="4" name="Slide Number Placeholder 3"/>
          <p:cNvSpPr>
            <a:spLocks noGrp="1"/>
          </p:cNvSpPr>
          <p:nvPr>
            <p:ph type="sldNum" sz="quarter" idx="10"/>
          </p:nvPr>
        </p:nvSpPr>
        <p:spPr/>
        <p:txBody>
          <a:bodyPr/>
          <a:lstStyle/>
          <a:p>
            <a:fld id="{24011FA7-A013-D348-96CC-F8C03AB7AF1B}" type="slidenum">
              <a:rPr lang="en-US" smtClean="0"/>
              <a:t>7</a:t>
            </a:fld>
            <a:endParaRPr lang="en-US"/>
          </a:p>
        </p:txBody>
      </p:sp>
    </p:spTree>
    <p:extLst>
      <p:ext uri="{BB962C8B-B14F-4D97-AF65-F5344CB8AC3E}">
        <p14:creationId xmlns:p14="http://schemas.microsoft.com/office/powerpoint/2010/main" val="3039768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over the answers:</a:t>
            </a:r>
            <a:r>
              <a:rPr lang="en-US" baseline="0" dirty="0" smtClean="0"/>
              <a:t> 1. dragon 2. clam 3. drums 4. frown 5. drill 6. drip 7. drink 8. dress 9. drive 10. clock 11. clothes 12. climb 13. present 14. clouds </a:t>
            </a:r>
          </a:p>
          <a:p>
            <a:r>
              <a:rPr lang="en-US" baseline="0" dirty="0" smtClean="0"/>
              <a:t>Get students to copy the words onto their handout. </a:t>
            </a:r>
          </a:p>
        </p:txBody>
      </p:sp>
      <p:sp>
        <p:nvSpPr>
          <p:cNvPr id="4" name="Slide Number Placeholder 3"/>
          <p:cNvSpPr>
            <a:spLocks noGrp="1"/>
          </p:cNvSpPr>
          <p:nvPr>
            <p:ph type="sldNum" sz="quarter" idx="10"/>
          </p:nvPr>
        </p:nvSpPr>
        <p:spPr/>
        <p:txBody>
          <a:bodyPr/>
          <a:lstStyle/>
          <a:p>
            <a:fld id="{24011FA7-A013-D348-96CC-F8C03AB7AF1B}" type="slidenum">
              <a:rPr lang="en-US" smtClean="0"/>
              <a:t>8</a:t>
            </a:fld>
            <a:endParaRPr lang="en-US"/>
          </a:p>
        </p:txBody>
      </p:sp>
    </p:spTree>
    <p:extLst>
      <p:ext uri="{BB962C8B-B14F-4D97-AF65-F5344CB8AC3E}">
        <p14:creationId xmlns:p14="http://schemas.microsoft.com/office/powerpoint/2010/main" val="3039768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a:t>
            </a:r>
            <a:r>
              <a:rPr lang="en-US" baseline="0" dirty="0" smtClean="0"/>
              <a:t> the food groups to the students. </a:t>
            </a:r>
            <a:endParaRPr lang="en-US" dirty="0"/>
          </a:p>
        </p:txBody>
      </p:sp>
      <p:sp>
        <p:nvSpPr>
          <p:cNvPr id="4" name="Slide Number Placeholder 3"/>
          <p:cNvSpPr>
            <a:spLocks noGrp="1"/>
          </p:cNvSpPr>
          <p:nvPr>
            <p:ph type="sldNum" sz="quarter" idx="10"/>
          </p:nvPr>
        </p:nvSpPr>
        <p:spPr/>
        <p:txBody>
          <a:bodyPr/>
          <a:lstStyle/>
          <a:p>
            <a:fld id="{24011FA7-A013-D348-96CC-F8C03AB7AF1B}" type="slidenum">
              <a:rPr lang="en-US" smtClean="0"/>
              <a:t>9</a:t>
            </a:fld>
            <a:endParaRPr lang="en-US"/>
          </a:p>
        </p:txBody>
      </p:sp>
    </p:spTree>
    <p:extLst>
      <p:ext uri="{BB962C8B-B14F-4D97-AF65-F5344CB8AC3E}">
        <p14:creationId xmlns:p14="http://schemas.microsoft.com/office/powerpoint/2010/main" val="2904391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D98F30-7818-C14C-AA6E-03B5F72024D5}" type="datetimeFigureOut">
              <a:rPr lang="en-US" smtClean="0"/>
              <a:t>16-07-31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975079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D98F30-7818-C14C-AA6E-03B5F72024D5}" type="datetimeFigureOut">
              <a:rPr lang="en-US" smtClean="0"/>
              <a:t>16-07-31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2443028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D98F30-7818-C14C-AA6E-03B5F72024D5}" type="datetimeFigureOut">
              <a:rPr lang="en-US" smtClean="0"/>
              <a:t>16-07-31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1262855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D98F30-7818-C14C-AA6E-03B5F72024D5}" type="datetimeFigureOut">
              <a:rPr lang="en-US" smtClean="0"/>
              <a:t>16-07-31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2272240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D98F30-7818-C14C-AA6E-03B5F72024D5}" type="datetimeFigureOut">
              <a:rPr lang="en-US" smtClean="0"/>
              <a:t>16-07-31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2862625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D98F30-7818-C14C-AA6E-03B5F72024D5}" type="datetimeFigureOut">
              <a:rPr lang="en-US" smtClean="0"/>
              <a:t>16-07-31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1628337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D98F30-7818-C14C-AA6E-03B5F72024D5}" type="datetimeFigureOut">
              <a:rPr lang="en-US" smtClean="0"/>
              <a:t>16-07-31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1817629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D98F30-7818-C14C-AA6E-03B5F72024D5}" type="datetimeFigureOut">
              <a:rPr lang="en-US" smtClean="0"/>
              <a:t>16-07-31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3760093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D98F30-7818-C14C-AA6E-03B5F72024D5}" type="datetimeFigureOut">
              <a:rPr lang="en-US" smtClean="0"/>
              <a:t>16-07-31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3258314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D98F30-7818-C14C-AA6E-03B5F72024D5}" type="datetimeFigureOut">
              <a:rPr lang="en-US" smtClean="0"/>
              <a:t>16-07-31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3559001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D98F30-7818-C14C-AA6E-03B5F72024D5}" type="datetimeFigureOut">
              <a:rPr lang="en-US" smtClean="0"/>
              <a:t>16-07-31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29934594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D98F30-7818-C14C-AA6E-03B5F72024D5}" type="datetimeFigureOut">
              <a:rPr lang="en-US" smtClean="0"/>
              <a:t>16-07-31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ED70BB-9A74-0840-ABFC-F028D17BFC0F}" type="slidenum">
              <a:rPr lang="en-US" smtClean="0"/>
              <a:t>‹#›</a:t>
            </a:fld>
            <a:endParaRPr lang="en-US"/>
          </a:p>
        </p:txBody>
      </p:sp>
    </p:spTree>
    <p:extLst>
      <p:ext uri="{BB962C8B-B14F-4D97-AF65-F5344CB8AC3E}">
        <p14:creationId xmlns:p14="http://schemas.microsoft.com/office/powerpoint/2010/main" val="2209155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0.jpg"/><Relationship Id="rId6" Type="http://schemas.openxmlformats.org/officeDocument/2006/relationships/image" Target="../media/image21.jpg"/><Relationship Id="rId7"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5" Type="http://schemas.openxmlformats.org/officeDocument/2006/relationships/image" Target="../media/image26.jpg"/><Relationship Id="rId6"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29.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5.jpg"/></Relationships>
</file>

<file path=ppt/slides/_rels/slide32.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g"/><Relationship Id="rId4" Type="http://schemas.openxmlformats.org/officeDocument/2006/relationships/image" Target="../media/image50.jp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4" name="Picture 3" descr="graphics for title pa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312884"/>
            <a:ext cx="9144000" cy="1653285"/>
          </a:xfrm>
          <a:prstGeom prst="rect">
            <a:avLst/>
          </a:prstGeom>
        </p:spPr>
      </p:pic>
      <p:sp>
        <p:nvSpPr>
          <p:cNvPr id="2" name="Title 1"/>
          <p:cNvSpPr>
            <a:spLocks noGrp="1"/>
          </p:cNvSpPr>
          <p:nvPr>
            <p:ph type="ctrTitle"/>
          </p:nvPr>
        </p:nvSpPr>
        <p:spPr>
          <a:xfrm>
            <a:off x="685800" y="2130425"/>
            <a:ext cx="7772400" cy="2021313"/>
          </a:xfrm>
        </p:spPr>
        <p:txBody>
          <a:bodyPr>
            <a:normAutofit fontScale="90000"/>
          </a:bodyPr>
          <a:lstStyle/>
          <a:p>
            <a:r>
              <a:rPr lang="en-US" sz="3600" dirty="0" smtClean="0">
                <a:latin typeface="Century Gothic"/>
                <a:cs typeface="Century Gothic"/>
              </a:rPr>
              <a:t/>
            </a:r>
            <a:br>
              <a:rPr lang="en-US" sz="3600" dirty="0" smtClean="0">
                <a:latin typeface="Century Gothic"/>
                <a:cs typeface="Century Gothic"/>
              </a:rPr>
            </a:br>
            <a:r>
              <a:rPr lang="en-US" sz="3600" smtClean="0">
                <a:latin typeface="Century Gothic"/>
                <a:cs typeface="Century Gothic"/>
              </a:rPr>
              <a:t>Lesson 6</a:t>
            </a:r>
            <a:r>
              <a:rPr lang="en-US" sz="3600" dirty="0" smtClean="0">
                <a:latin typeface="Century Gothic"/>
                <a:cs typeface="Century Gothic"/>
              </a:rPr>
              <a:t/>
            </a:r>
            <a:br>
              <a:rPr lang="en-US" sz="3600" dirty="0" smtClean="0">
                <a:latin typeface="Century Gothic"/>
                <a:cs typeface="Century Gothic"/>
              </a:rPr>
            </a:br>
            <a:r>
              <a:rPr lang="en-US" sz="11100" b="1" dirty="0" smtClean="0">
                <a:effectLst>
                  <a:outerShdw blurRad="50800" dist="38100" dir="8580000" algn="tl" rotWithShape="0">
                    <a:srgbClr val="000000">
                      <a:alpha val="43000"/>
                    </a:srgbClr>
                  </a:outerShdw>
                </a:effectLst>
                <a:latin typeface="Century Gothic"/>
                <a:cs typeface="Century Gothic"/>
              </a:rPr>
              <a:t>FOOD</a:t>
            </a:r>
            <a:r>
              <a:rPr lang="en-US" sz="3600" dirty="0" smtClean="0">
                <a:latin typeface="Century Gothic"/>
                <a:cs typeface="Century Gothic"/>
              </a:rPr>
              <a:t/>
            </a:r>
            <a:br>
              <a:rPr lang="en-US" sz="3600" dirty="0" smtClean="0">
                <a:latin typeface="Century Gothic"/>
                <a:cs typeface="Century Gothic"/>
              </a:rPr>
            </a:br>
            <a:r>
              <a:rPr lang="en-US" sz="3600" dirty="0">
                <a:latin typeface="Century Gothic"/>
                <a:cs typeface="Century Gothic"/>
              </a:rPr>
              <a:t/>
            </a:r>
            <a:br>
              <a:rPr lang="en-US" sz="3600" dirty="0">
                <a:latin typeface="Century Gothic"/>
                <a:cs typeface="Century Gothic"/>
              </a:rPr>
            </a:br>
            <a:endParaRPr lang="en-US" sz="3600" dirty="0">
              <a:latin typeface="Century Gothic"/>
              <a:cs typeface="Century Gothic"/>
            </a:endParaRPr>
          </a:p>
        </p:txBody>
      </p:sp>
    </p:spTree>
    <p:extLst>
      <p:ext uri="{BB962C8B-B14F-4D97-AF65-F5344CB8AC3E}">
        <p14:creationId xmlns:p14="http://schemas.microsoft.com/office/powerpoint/2010/main" val="102781913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oppingcar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0494" y="1364264"/>
            <a:ext cx="5927725" cy="5493735"/>
          </a:xfrm>
          <a:prstGeom prst="rect">
            <a:avLst/>
          </a:prstGeom>
        </p:spPr>
      </p:pic>
      <p:sp>
        <p:nvSpPr>
          <p:cNvPr id="5" name="Title 1"/>
          <p:cNvSpPr>
            <a:spLocks noGrp="1"/>
          </p:cNvSpPr>
          <p:nvPr>
            <p:ph type="title"/>
          </p:nvPr>
        </p:nvSpPr>
        <p:spPr>
          <a:xfrm>
            <a:off x="457200" y="10021"/>
            <a:ext cx="8229600" cy="1143000"/>
          </a:xfrm>
        </p:spPr>
        <p:txBody>
          <a:bodyPr>
            <a:noAutofit/>
          </a:bodyPr>
          <a:lstStyle/>
          <a:p>
            <a:r>
              <a:rPr lang="en-US" sz="3200" b="1" dirty="0" smtClean="0">
                <a:latin typeface="Century Gothic"/>
                <a:cs typeface="Century Gothic"/>
              </a:rPr>
              <a:t>Organize the shopping cart items into food groups</a:t>
            </a:r>
            <a:endParaRPr lang="en-US" sz="3200" b="1" dirty="0">
              <a:latin typeface="Century Gothic"/>
              <a:cs typeface="Century Gothic"/>
            </a:endParaRPr>
          </a:p>
        </p:txBody>
      </p:sp>
    </p:spTree>
    <p:extLst>
      <p:ext uri="{BB962C8B-B14F-4D97-AF65-F5344CB8AC3E}">
        <p14:creationId xmlns:p14="http://schemas.microsoft.com/office/powerpoint/2010/main" val="3303527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0339" y="26188"/>
            <a:ext cx="7345314" cy="707886"/>
          </a:xfrm>
          <a:prstGeom prst="rect">
            <a:avLst/>
          </a:prstGeom>
        </p:spPr>
        <p:txBody>
          <a:bodyPr wrap="square">
            <a:spAutoFit/>
          </a:bodyPr>
          <a:lstStyle/>
          <a:p>
            <a:pPr algn="ctr"/>
            <a:r>
              <a:rPr lang="en-US" sz="4000" b="1" dirty="0" smtClean="0">
                <a:latin typeface="Century Gothic"/>
                <a:cs typeface="Century Gothic"/>
              </a:rPr>
              <a:t>Simon Says</a:t>
            </a:r>
            <a:endParaRPr lang="en-US" sz="4000" dirty="0"/>
          </a:p>
        </p:txBody>
      </p:sp>
      <p:pic>
        <p:nvPicPr>
          <p:cNvPr id="2" name="Picture 1" descr="Simon Say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093" y="734074"/>
            <a:ext cx="7925080" cy="6123925"/>
          </a:xfrm>
          <a:prstGeom prst="rect">
            <a:avLst/>
          </a:prstGeom>
        </p:spPr>
      </p:pic>
    </p:spTree>
    <p:extLst>
      <p:ext uri="{BB962C8B-B14F-4D97-AF65-F5344CB8AC3E}">
        <p14:creationId xmlns:p14="http://schemas.microsoft.com/office/powerpoint/2010/main" val="652786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832038" y="119643"/>
            <a:ext cx="5444254" cy="48321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800" b="1" dirty="0" smtClean="0">
                <a:latin typeface="Century Gothic"/>
                <a:cs typeface="Century Gothic"/>
              </a:rPr>
              <a:t>Some new words</a:t>
            </a:r>
            <a:endParaRPr lang="en-US" sz="3800" b="1" dirty="0">
              <a:latin typeface="Century Gothic"/>
              <a:cs typeface="Century Gothic"/>
            </a:endParaRPr>
          </a:p>
        </p:txBody>
      </p:sp>
      <p:sp>
        <p:nvSpPr>
          <p:cNvPr id="12" name="TextBox 11"/>
          <p:cNvSpPr txBox="1"/>
          <p:nvPr/>
        </p:nvSpPr>
        <p:spPr>
          <a:xfrm>
            <a:off x="6552079" y="3112106"/>
            <a:ext cx="1002999" cy="584776"/>
          </a:xfrm>
          <a:prstGeom prst="rect">
            <a:avLst/>
          </a:prstGeom>
          <a:noFill/>
        </p:spPr>
        <p:txBody>
          <a:bodyPr wrap="none" rtlCol="0">
            <a:spAutoFit/>
          </a:bodyPr>
          <a:lstStyle/>
          <a:p>
            <a:r>
              <a:rPr lang="en-US" sz="3200" b="1" dirty="0" smtClean="0"/>
              <a:t>stew</a:t>
            </a:r>
            <a:endParaRPr lang="en-US" sz="3200" b="1" dirty="0"/>
          </a:p>
        </p:txBody>
      </p:sp>
      <p:sp>
        <p:nvSpPr>
          <p:cNvPr id="14" name="TextBox 13"/>
          <p:cNvSpPr txBox="1"/>
          <p:nvPr/>
        </p:nvSpPr>
        <p:spPr>
          <a:xfrm>
            <a:off x="6645438" y="6189016"/>
            <a:ext cx="739706" cy="584776"/>
          </a:xfrm>
          <a:prstGeom prst="rect">
            <a:avLst/>
          </a:prstGeom>
          <a:noFill/>
        </p:spPr>
        <p:txBody>
          <a:bodyPr wrap="none" rtlCol="0">
            <a:spAutoFit/>
          </a:bodyPr>
          <a:lstStyle/>
          <a:p>
            <a:r>
              <a:rPr lang="en-US" sz="3200" b="1" dirty="0" smtClean="0"/>
              <a:t>sky</a:t>
            </a:r>
            <a:endParaRPr lang="en-US" sz="3200" b="1" dirty="0"/>
          </a:p>
        </p:txBody>
      </p:sp>
      <p:pic>
        <p:nvPicPr>
          <p:cNvPr id="2" name="Picture 1" descr="ste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4550" y="1012946"/>
            <a:ext cx="3217333" cy="2144889"/>
          </a:xfrm>
          <a:prstGeom prst="rect">
            <a:avLst/>
          </a:prstGeom>
        </p:spPr>
      </p:pic>
      <p:pic>
        <p:nvPicPr>
          <p:cNvPr id="5" name="Picture 4" descr="sk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4550" y="4078111"/>
            <a:ext cx="3273779" cy="2182519"/>
          </a:xfrm>
          <a:prstGeom prst="rect">
            <a:avLst/>
          </a:prstGeom>
        </p:spPr>
      </p:pic>
      <p:grpSp>
        <p:nvGrpSpPr>
          <p:cNvPr id="9" name="Group 8"/>
          <p:cNvGrpSpPr/>
          <p:nvPr/>
        </p:nvGrpSpPr>
        <p:grpSpPr>
          <a:xfrm>
            <a:off x="2953688" y="602860"/>
            <a:ext cx="2262158" cy="6254334"/>
            <a:chOff x="1610944" y="581731"/>
            <a:chExt cx="2262158" cy="6254334"/>
          </a:xfrm>
        </p:grpSpPr>
        <p:sp>
          <p:nvSpPr>
            <p:cNvPr id="11" name="TextBox 10"/>
            <p:cNvSpPr txBox="1"/>
            <p:nvPr/>
          </p:nvSpPr>
          <p:spPr>
            <a:xfrm>
              <a:off x="2187436" y="3145251"/>
              <a:ext cx="1066318" cy="584776"/>
            </a:xfrm>
            <a:prstGeom prst="rect">
              <a:avLst/>
            </a:prstGeom>
            <a:noFill/>
          </p:spPr>
          <p:txBody>
            <a:bodyPr wrap="none" rtlCol="0">
              <a:spAutoFit/>
            </a:bodyPr>
            <a:lstStyle/>
            <a:p>
              <a:r>
                <a:rPr lang="en-US" sz="3200" b="1" dirty="0" smtClean="0"/>
                <a:t>hoop</a:t>
              </a:r>
              <a:endParaRPr lang="en-US" sz="3200" b="1" dirty="0"/>
            </a:p>
          </p:txBody>
        </p:sp>
        <p:sp>
          <p:nvSpPr>
            <p:cNvPr id="13" name="TextBox 12"/>
            <p:cNvSpPr txBox="1"/>
            <p:nvPr/>
          </p:nvSpPr>
          <p:spPr>
            <a:xfrm>
              <a:off x="1610944" y="6251289"/>
              <a:ext cx="2262158" cy="584776"/>
            </a:xfrm>
            <a:prstGeom prst="rect">
              <a:avLst/>
            </a:prstGeom>
            <a:noFill/>
          </p:spPr>
          <p:txBody>
            <a:bodyPr wrap="none" rtlCol="0">
              <a:spAutoFit/>
            </a:bodyPr>
            <a:lstStyle/>
            <a:p>
              <a:r>
                <a:rPr lang="en-US" sz="3200" b="1" dirty="0" smtClean="0"/>
                <a:t>hockey stick</a:t>
              </a:r>
              <a:endParaRPr lang="en-US" sz="3200" b="1" dirty="0"/>
            </a:p>
          </p:txBody>
        </p:sp>
        <p:pic>
          <p:nvPicPr>
            <p:cNvPr id="6" name="Picture 5" descr="hula hoop.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1553" y="581731"/>
              <a:ext cx="1995474" cy="2710832"/>
            </a:xfrm>
            <a:prstGeom prst="rect">
              <a:avLst/>
            </a:prstGeom>
          </p:spPr>
        </p:pic>
        <p:pic>
          <p:nvPicPr>
            <p:cNvPr id="7" name="Picture 6" descr="hockey stick.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1472" y="3880556"/>
              <a:ext cx="1975555" cy="2469444"/>
            </a:xfrm>
            <a:prstGeom prst="rect">
              <a:avLst/>
            </a:prstGeom>
          </p:spPr>
        </p:pic>
      </p:grpSp>
      <p:pic>
        <p:nvPicPr>
          <p:cNvPr id="10" name="Picture 9" descr="furryhat.jpg"/>
          <p:cNvPicPr>
            <a:picLocks noChangeAspect="1"/>
          </p:cNvPicPr>
          <p:nvPr/>
        </p:nvPicPr>
        <p:blipFill rotWithShape="1">
          <a:blip r:embed="rId7">
            <a:extLst>
              <a:ext uri="{28A0092B-C50C-407E-A947-70E740481C1C}">
                <a14:useLocalDpi xmlns:a14="http://schemas.microsoft.com/office/drawing/2010/main" val="0"/>
              </a:ext>
            </a:extLst>
          </a:blip>
          <a:srcRect l="24835" r="19957"/>
          <a:stretch/>
        </p:blipFill>
        <p:spPr>
          <a:xfrm>
            <a:off x="470574" y="1769380"/>
            <a:ext cx="2313782" cy="2794000"/>
          </a:xfrm>
          <a:prstGeom prst="rect">
            <a:avLst/>
          </a:prstGeom>
        </p:spPr>
      </p:pic>
      <p:sp>
        <p:nvSpPr>
          <p:cNvPr id="18" name="TextBox 17"/>
          <p:cNvSpPr txBox="1"/>
          <p:nvPr/>
        </p:nvSpPr>
        <p:spPr>
          <a:xfrm>
            <a:off x="776221" y="4683508"/>
            <a:ext cx="1737174" cy="584776"/>
          </a:xfrm>
          <a:prstGeom prst="rect">
            <a:avLst/>
          </a:prstGeom>
          <a:noFill/>
        </p:spPr>
        <p:txBody>
          <a:bodyPr wrap="none" rtlCol="0">
            <a:spAutoFit/>
          </a:bodyPr>
          <a:lstStyle/>
          <a:p>
            <a:r>
              <a:rPr lang="en-US" sz="3200" b="1" dirty="0" smtClean="0"/>
              <a:t>furry hat</a:t>
            </a:r>
            <a:endParaRPr lang="en-US" sz="3200" b="1" dirty="0"/>
          </a:p>
        </p:txBody>
      </p:sp>
    </p:spTree>
    <p:extLst>
      <p:ext uri="{BB962C8B-B14F-4D97-AF65-F5344CB8AC3E}">
        <p14:creationId xmlns:p14="http://schemas.microsoft.com/office/powerpoint/2010/main" val="85231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96764" y="339966"/>
            <a:ext cx="9553222" cy="1143000"/>
          </a:xfrm>
        </p:spPr>
        <p:txBody>
          <a:bodyPr>
            <a:noAutofit/>
          </a:bodyPr>
          <a:lstStyle/>
          <a:p>
            <a:r>
              <a:rPr lang="en-US" sz="4800" b="1" dirty="0" smtClean="0">
                <a:latin typeface="Century Gothic"/>
                <a:cs typeface="Century Gothic"/>
              </a:rPr>
              <a:t>Pancake?</a:t>
            </a:r>
            <a:br>
              <a:rPr lang="en-US" sz="4800" b="1" dirty="0" smtClean="0">
                <a:latin typeface="Century Gothic"/>
                <a:cs typeface="Century Gothic"/>
              </a:rPr>
            </a:br>
            <a:r>
              <a:rPr lang="en-US" sz="4800" b="1" dirty="0" smtClean="0">
                <a:latin typeface="Century Gothic"/>
                <a:cs typeface="Century Gothic"/>
              </a:rPr>
              <a:t> </a:t>
            </a:r>
            <a:r>
              <a:rPr lang="en-US" sz="2800" b="1" dirty="0" smtClean="0">
                <a:latin typeface="Century Gothic"/>
                <a:cs typeface="Century Gothic"/>
              </a:rPr>
              <a:t>By </a:t>
            </a:r>
            <a:r>
              <a:rPr lang="en-US" sz="2800" b="1" dirty="0" err="1" smtClean="0">
                <a:latin typeface="Century Gothic"/>
                <a:cs typeface="Century Gothic"/>
              </a:rPr>
              <a:t>Shel</a:t>
            </a:r>
            <a:r>
              <a:rPr lang="en-US" sz="2800" b="1" dirty="0" smtClean="0">
                <a:latin typeface="Century Gothic"/>
                <a:cs typeface="Century Gothic"/>
              </a:rPr>
              <a:t> Silverstein</a:t>
            </a:r>
            <a:endParaRPr lang="en-US" sz="2800" b="1" dirty="0">
              <a:latin typeface="Century Gothic"/>
              <a:cs typeface="Century Gothic"/>
            </a:endParaRPr>
          </a:p>
        </p:txBody>
      </p:sp>
      <p:pic>
        <p:nvPicPr>
          <p:cNvPr id="4" name="Picture 3" descr="0006d6b01f8093314c21f9fb527acac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272" y="0"/>
            <a:ext cx="4572000" cy="6858000"/>
          </a:xfrm>
          <a:prstGeom prst="rect">
            <a:avLst/>
          </a:prstGeom>
        </p:spPr>
      </p:pic>
    </p:spTree>
    <p:extLst>
      <p:ext uri="{BB962C8B-B14F-4D97-AF65-F5344CB8AC3E}">
        <p14:creationId xmlns:p14="http://schemas.microsoft.com/office/powerpoint/2010/main" val="3771526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1" y="-245956"/>
            <a:ext cx="8229600" cy="1143000"/>
          </a:xfrm>
        </p:spPr>
        <p:txBody>
          <a:bodyPr>
            <a:noAutofit/>
          </a:bodyPr>
          <a:lstStyle/>
          <a:p>
            <a:r>
              <a:rPr lang="en-US" sz="3600" b="1" dirty="0" smtClean="0">
                <a:latin typeface="Century Gothic"/>
                <a:cs typeface="Century Gothic"/>
              </a:rPr>
              <a:t>Food Art</a:t>
            </a:r>
            <a:endParaRPr lang="en-US" sz="3600" b="1" dirty="0">
              <a:latin typeface="Century Gothic"/>
              <a:cs typeface="Century Gothic"/>
            </a:endParaRPr>
          </a:p>
        </p:txBody>
      </p:sp>
      <p:grpSp>
        <p:nvGrpSpPr>
          <p:cNvPr id="9" name="Group 8"/>
          <p:cNvGrpSpPr/>
          <p:nvPr/>
        </p:nvGrpSpPr>
        <p:grpSpPr>
          <a:xfrm>
            <a:off x="68271" y="824538"/>
            <a:ext cx="9075729" cy="5960956"/>
            <a:chOff x="263811" y="897044"/>
            <a:chExt cx="8580916" cy="5635962"/>
          </a:xfrm>
        </p:grpSpPr>
        <p:pic>
          <p:nvPicPr>
            <p:cNvPr id="3" name="Picture 2" descr="fishfoodar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811" y="897044"/>
              <a:ext cx="4189696" cy="2874322"/>
            </a:xfrm>
            <a:prstGeom prst="rect">
              <a:avLst/>
            </a:prstGeom>
          </p:spPr>
        </p:pic>
        <p:pic>
          <p:nvPicPr>
            <p:cNvPr id="5" name="Picture 4" descr="hellokittyfoodar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3507" y="897044"/>
              <a:ext cx="4342841" cy="2874321"/>
            </a:xfrm>
            <a:prstGeom prst="rect">
              <a:avLst/>
            </a:prstGeom>
          </p:spPr>
        </p:pic>
        <p:pic>
          <p:nvPicPr>
            <p:cNvPr id="7" name="Picture 6" descr="saladfoodar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811" y="3771365"/>
              <a:ext cx="4189696" cy="2693088"/>
            </a:xfrm>
            <a:prstGeom prst="rect">
              <a:avLst/>
            </a:prstGeom>
          </p:spPr>
        </p:pic>
        <p:pic>
          <p:nvPicPr>
            <p:cNvPr id="8" name="Picture 7" descr="pandafoodart.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3507" y="3771365"/>
              <a:ext cx="4391220" cy="2761641"/>
            </a:xfrm>
            <a:prstGeom prst="rect">
              <a:avLst/>
            </a:prstGeom>
          </p:spPr>
        </p:pic>
      </p:grpSp>
    </p:spTree>
    <p:extLst>
      <p:ext uri="{BB962C8B-B14F-4D97-AF65-F5344CB8AC3E}">
        <p14:creationId xmlns:p14="http://schemas.microsoft.com/office/powerpoint/2010/main" val="1352865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1" y="-120740"/>
            <a:ext cx="8229600" cy="1143000"/>
          </a:xfrm>
        </p:spPr>
        <p:txBody>
          <a:bodyPr>
            <a:noAutofit/>
          </a:bodyPr>
          <a:lstStyle/>
          <a:p>
            <a:r>
              <a:rPr lang="en-US" sz="3600" b="1" dirty="0" smtClean="0">
                <a:latin typeface="Century Gothic"/>
                <a:cs typeface="Century Gothic"/>
              </a:rPr>
              <a:t>Samantha Lee Food Art</a:t>
            </a:r>
            <a:endParaRPr lang="en-US" sz="3600" b="1" dirty="0">
              <a:latin typeface="Century Gothic"/>
              <a:cs typeface="Century Gothic"/>
            </a:endParaRPr>
          </a:p>
        </p:txBody>
      </p:sp>
      <p:pic>
        <p:nvPicPr>
          <p:cNvPr id="2" name="Picture 1" descr="foodar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8667" y="1198532"/>
            <a:ext cx="5140705" cy="5140705"/>
          </a:xfrm>
          <a:prstGeom prst="rect">
            <a:avLst/>
          </a:prstGeom>
        </p:spPr>
      </p:pic>
      <p:pic>
        <p:nvPicPr>
          <p:cNvPr id="6" name="Picture 5" descr="Samantha-Lee5_600_900_1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390" y="1198532"/>
            <a:ext cx="3427137" cy="5140705"/>
          </a:xfrm>
          <a:prstGeom prst="rect">
            <a:avLst/>
          </a:prstGeom>
        </p:spPr>
      </p:pic>
    </p:spTree>
    <p:extLst>
      <p:ext uri="{BB962C8B-B14F-4D97-AF65-F5344CB8AC3E}">
        <p14:creationId xmlns:p14="http://schemas.microsoft.com/office/powerpoint/2010/main" val="2755324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1" y="-120740"/>
            <a:ext cx="8229600" cy="1143000"/>
          </a:xfrm>
        </p:spPr>
        <p:txBody>
          <a:bodyPr>
            <a:noAutofit/>
          </a:bodyPr>
          <a:lstStyle/>
          <a:p>
            <a:r>
              <a:rPr lang="en-US" sz="3600" b="1" dirty="0" smtClean="0">
                <a:latin typeface="Century Gothic"/>
                <a:cs typeface="Century Gothic"/>
              </a:rPr>
              <a:t>Let’s look at her work </a:t>
            </a:r>
            <a:endParaRPr lang="en-US" sz="3600" b="1" dirty="0">
              <a:latin typeface="Century Gothic"/>
              <a:cs typeface="Century Gothic"/>
            </a:endParaRPr>
          </a:p>
        </p:txBody>
      </p:sp>
      <p:pic>
        <p:nvPicPr>
          <p:cNvPr id="3" name="Picture 2" descr="Screen Shot 2016-07-09 at 9.48.5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948" y="845314"/>
            <a:ext cx="8550566" cy="5344104"/>
          </a:xfrm>
          <a:prstGeom prst="rect">
            <a:avLst/>
          </a:prstGeom>
        </p:spPr>
      </p:pic>
    </p:spTree>
    <p:extLst>
      <p:ext uri="{BB962C8B-B14F-4D97-AF65-F5344CB8AC3E}">
        <p14:creationId xmlns:p14="http://schemas.microsoft.com/office/powerpoint/2010/main" val="2697193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7-17 at 11.04.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3" y="717931"/>
            <a:ext cx="9144000" cy="5715000"/>
          </a:xfrm>
          <a:prstGeom prst="rect">
            <a:avLst/>
          </a:prstGeom>
        </p:spPr>
      </p:pic>
      <p:sp>
        <p:nvSpPr>
          <p:cNvPr id="4" name="Title 1"/>
          <p:cNvSpPr>
            <a:spLocks noGrp="1"/>
          </p:cNvSpPr>
          <p:nvPr>
            <p:ph type="title"/>
          </p:nvPr>
        </p:nvSpPr>
        <p:spPr>
          <a:xfrm>
            <a:off x="457201" y="-243530"/>
            <a:ext cx="8229600" cy="1264765"/>
          </a:xfrm>
        </p:spPr>
        <p:txBody>
          <a:bodyPr>
            <a:noAutofit/>
          </a:bodyPr>
          <a:lstStyle/>
          <a:p>
            <a:r>
              <a:rPr lang="en-US" sz="3600" b="1" dirty="0" smtClean="0">
                <a:latin typeface="Century Gothic"/>
                <a:cs typeface="Century Gothic"/>
              </a:rPr>
              <a:t>Story Time</a:t>
            </a:r>
            <a:endParaRPr lang="en-US" sz="3600" b="1" dirty="0">
              <a:latin typeface="Century Gothic"/>
              <a:cs typeface="Century Gothic"/>
            </a:endParaRPr>
          </a:p>
        </p:txBody>
      </p:sp>
    </p:spTree>
    <p:extLst>
      <p:ext uri="{BB962C8B-B14F-4D97-AF65-F5344CB8AC3E}">
        <p14:creationId xmlns:p14="http://schemas.microsoft.com/office/powerpoint/2010/main" val="366363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7-17 at 11.04.5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8397"/>
            <a:ext cx="9144000" cy="5715000"/>
          </a:xfrm>
          <a:prstGeom prst="rect">
            <a:avLst/>
          </a:prstGeom>
        </p:spPr>
      </p:pic>
    </p:spTree>
    <p:extLst>
      <p:ext uri="{BB962C8B-B14F-4D97-AF65-F5344CB8AC3E}">
        <p14:creationId xmlns:p14="http://schemas.microsoft.com/office/powerpoint/2010/main" val="2107431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7-17 at 11.06.4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8286"/>
            <a:ext cx="9144000" cy="5715000"/>
          </a:xfrm>
          <a:prstGeom prst="rect">
            <a:avLst/>
          </a:prstGeom>
        </p:spPr>
      </p:pic>
    </p:spTree>
    <p:extLst>
      <p:ext uri="{BB962C8B-B14F-4D97-AF65-F5344CB8AC3E}">
        <p14:creationId xmlns:p14="http://schemas.microsoft.com/office/powerpoint/2010/main" val="3118900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11667" y="1417638"/>
            <a:ext cx="4938889" cy="507347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1" y="91194"/>
            <a:ext cx="8229600" cy="1143000"/>
          </a:xfrm>
        </p:spPr>
        <p:txBody>
          <a:bodyPr>
            <a:noAutofit/>
          </a:bodyPr>
          <a:lstStyle/>
          <a:p>
            <a:r>
              <a:rPr lang="en-US" sz="5000" b="1" dirty="0" smtClean="0">
                <a:latin typeface="Century Gothic"/>
                <a:cs typeface="Century Gothic"/>
              </a:rPr>
              <a:t>What we will learn today</a:t>
            </a:r>
            <a:endParaRPr lang="en-US" sz="5000" b="1" dirty="0">
              <a:latin typeface="Century Gothic"/>
              <a:cs typeface="Century Gothic"/>
            </a:endParaRPr>
          </a:p>
        </p:txBody>
      </p:sp>
      <p:sp>
        <p:nvSpPr>
          <p:cNvPr id="3" name="Content Placeholder 2"/>
          <p:cNvSpPr>
            <a:spLocks noGrp="1"/>
          </p:cNvSpPr>
          <p:nvPr>
            <p:ph idx="1"/>
          </p:nvPr>
        </p:nvSpPr>
        <p:spPr>
          <a:xfrm>
            <a:off x="457202" y="1693333"/>
            <a:ext cx="4429006" cy="4797778"/>
          </a:xfrm>
        </p:spPr>
        <p:txBody>
          <a:bodyPr>
            <a:normAutofit/>
          </a:bodyPr>
          <a:lstStyle/>
          <a:p>
            <a:r>
              <a:rPr lang="en-US" sz="4000" dirty="0" smtClean="0">
                <a:latin typeface="Century Gothic"/>
                <a:cs typeface="Century Gothic"/>
              </a:rPr>
              <a:t>Using “</a:t>
            </a:r>
            <a:r>
              <a:rPr lang="en-US" sz="4000" dirty="0" err="1" smtClean="0">
                <a:latin typeface="Century Gothic"/>
                <a:cs typeface="Century Gothic"/>
              </a:rPr>
              <a:t>dr</a:t>
            </a:r>
            <a:r>
              <a:rPr lang="en-US" sz="4000" dirty="0" smtClean="0">
                <a:latin typeface="Century Gothic"/>
                <a:cs typeface="Century Gothic"/>
              </a:rPr>
              <a:t>”</a:t>
            </a:r>
            <a:endParaRPr lang="en-US" sz="4000" dirty="0">
              <a:latin typeface="Century Gothic"/>
              <a:cs typeface="Century Gothic"/>
            </a:endParaRPr>
          </a:p>
          <a:p>
            <a:r>
              <a:rPr lang="en-US" sz="4000" dirty="0" smtClean="0">
                <a:latin typeface="Century Gothic"/>
                <a:cs typeface="Century Gothic"/>
              </a:rPr>
              <a:t>The food groups </a:t>
            </a:r>
          </a:p>
          <a:p>
            <a:r>
              <a:rPr lang="en-US" sz="4000" dirty="0" smtClean="0">
                <a:latin typeface="Century Gothic"/>
                <a:cs typeface="Century Gothic"/>
              </a:rPr>
              <a:t>Reading storybooks and poetry practice</a:t>
            </a:r>
          </a:p>
          <a:p>
            <a:endParaRPr lang="en-US" sz="4000" dirty="0">
              <a:latin typeface="Century Gothic"/>
              <a:cs typeface="Century Gothic"/>
            </a:endParaRPr>
          </a:p>
        </p:txBody>
      </p:sp>
      <p:pic>
        <p:nvPicPr>
          <p:cNvPr id="6" name="Picture 5" descr="book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9333" y="1693333"/>
            <a:ext cx="3781779" cy="4557889"/>
          </a:xfrm>
          <a:prstGeom prst="rect">
            <a:avLst/>
          </a:prstGeom>
        </p:spPr>
      </p:pic>
    </p:spTree>
    <p:extLst>
      <p:ext uri="{BB962C8B-B14F-4D97-AF65-F5344CB8AC3E}">
        <p14:creationId xmlns:p14="http://schemas.microsoft.com/office/powerpoint/2010/main" val="38602045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7-17 at 11.07.2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4924"/>
            <a:ext cx="9144000" cy="5715000"/>
          </a:xfrm>
          <a:prstGeom prst="rect">
            <a:avLst/>
          </a:prstGeom>
        </p:spPr>
      </p:pic>
    </p:spTree>
    <p:extLst>
      <p:ext uri="{BB962C8B-B14F-4D97-AF65-F5344CB8AC3E}">
        <p14:creationId xmlns:p14="http://schemas.microsoft.com/office/powerpoint/2010/main" val="4179859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7-17 at 11.07.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3091"/>
            <a:ext cx="9144000" cy="5715000"/>
          </a:xfrm>
          <a:prstGeom prst="rect">
            <a:avLst/>
          </a:prstGeom>
        </p:spPr>
      </p:pic>
    </p:spTree>
    <p:extLst>
      <p:ext uri="{BB962C8B-B14F-4D97-AF65-F5344CB8AC3E}">
        <p14:creationId xmlns:p14="http://schemas.microsoft.com/office/powerpoint/2010/main" val="10911633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7-17 at 11.07.5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2153"/>
            <a:ext cx="9144000" cy="5715000"/>
          </a:xfrm>
          <a:prstGeom prst="rect">
            <a:avLst/>
          </a:prstGeom>
        </p:spPr>
      </p:pic>
    </p:spTree>
    <p:extLst>
      <p:ext uri="{BB962C8B-B14F-4D97-AF65-F5344CB8AC3E}">
        <p14:creationId xmlns:p14="http://schemas.microsoft.com/office/powerpoint/2010/main" val="25165739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7-17 at 11.08.0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83"/>
            <a:ext cx="9144000" cy="5715000"/>
          </a:xfrm>
          <a:prstGeom prst="rect">
            <a:avLst/>
          </a:prstGeom>
        </p:spPr>
      </p:pic>
    </p:spTree>
    <p:extLst>
      <p:ext uri="{BB962C8B-B14F-4D97-AF65-F5344CB8AC3E}">
        <p14:creationId xmlns:p14="http://schemas.microsoft.com/office/powerpoint/2010/main" val="2264381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7-17 at 11.08.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446"/>
            <a:ext cx="9144000" cy="5715000"/>
          </a:xfrm>
          <a:prstGeom prst="rect">
            <a:avLst/>
          </a:prstGeom>
        </p:spPr>
      </p:pic>
    </p:spTree>
    <p:extLst>
      <p:ext uri="{BB962C8B-B14F-4D97-AF65-F5344CB8AC3E}">
        <p14:creationId xmlns:p14="http://schemas.microsoft.com/office/powerpoint/2010/main" val="3656603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7-17 at 11.08.2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9794"/>
            <a:ext cx="9144000" cy="5715000"/>
          </a:xfrm>
          <a:prstGeom prst="rect">
            <a:avLst/>
          </a:prstGeom>
        </p:spPr>
      </p:pic>
    </p:spTree>
    <p:extLst>
      <p:ext uri="{BB962C8B-B14F-4D97-AF65-F5344CB8AC3E}">
        <p14:creationId xmlns:p14="http://schemas.microsoft.com/office/powerpoint/2010/main" val="36566035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7-17 at 11.08.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4880"/>
            <a:ext cx="9144000" cy="5715000"/>
          </a:xfrm>
          <a:prstGeom prst="rect">
            <a:avLst/>
          </a:prstGeom>
        </p:spPr>
      </p:pic>
    </p:spTree>
    <p:extLst>
      <p:ext uri="{BB962C8B-B14F-4D97-AF65-F5344CB8AC3E}">
        <p14:creationId xmlns:p14="http://schemas.microsoft.com/office/powerpoint/2010/main" val="19962728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7-17 at 11.08.5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7240"/>
            <a:ext cx="9144000" cy="5715000"/>
          </a:xfrm>
          <a:prstGeom prst="rect">
            <a:avLst/>
          </a:prstGeom>
        </p:spPr>
      </p:pic>
    </p:spTree>
    <p:extLst>
      <p:ext uri="{BB962C8B-B14F-4D97-AF65-F5344CB8AC3E}">
        <p14:creationId xmlns:p14="http://schemas.microsoft.com/office/powerpoint/2010/main" val="32608883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7-17 at 11.09.0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2523"/>
            <a:ext cx="9144000" cy="5715000"/>
          </a:xfrm>
          <a:prstGeom prst="rect">
            <a:avLst/>
          </a:prstGeom>
        </p:spPr>
      </p:pic>
    </p:spTree>
    <p:extLst>
      <p:ext uri="{BB962C8B-B14F-4D97-AF65-F5344CB8AC3E}">
        <p14:creationId xmlns:p14="http://schemas.microsoft.com/office/powerpoint/2010/main" val="36566035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7-17 at 11.09.1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4880"/>
            <a:ext cx="9144000" cy="5715000"/>
          </a:xfrm>
          <a:prstGeom prst="rect">
            <a:avLst/>
          </a:prstGeom>
        </p:spPr>
      </p:pic>
    </p:spTree>
    <p:extLst>
      <p:ext uri="{BB962C8B-B14F-4D97-AF65-F5344CB8AC3E}">
        <p14:creationId xmlns:p14="http://schemas.microsoft.com/office/powerpoint/2010/main" val="3894897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60970" y="612923"/>
            <a:ext cx="8856133" cy="697651"/>
          </a:xfrm>
        </p:spPr>
        <p:txBody>
          <a:bodyPr>
            <a:noAutofit/>
          </a:bodyPr>
          <a:lstStyle/>
          <a:p>
            <a:r>
              <a:rPr lang="en-US" sz="4800" b="1" dirty="0" smtClean="0">
                <a:latin typeface="Century Gothic"/>
                <a:cs typeface="Century Gothic"/>
              </a:rPr>
              <a:t>Let’s share</a:t>
            </a:r>
            <a:r>
              <a:rPr lang="en-US" sz="4800" b="1" dirty="0">
                <a:latin typeface="Century Gothic"/>
                <a:cs typeface="Century Gothic"/>
              </a:rPr>
              <a:t/>
            </a:r>
            <a:br>
              <a:rPr lang="en-US" sz="4800" b="1" dirty="0">
                <a:latin typeface="Century Gothic"/>
                <a:cs typeface="Century Gothic"/>
              </a:rPr>
            </a:br>
            <a:endParaRPr lang="en-US" sz="6600" b="1" dirty="0">
              <a:latin typeface="Century Gothic"/>
              <a:cs typeface="Century Gothic"/>
            </a:endParaRPr>
          </a:p>
        </p:txBody>
      </p:sp>
      <p:pic>
        <p:nvPicPr>
          <p:cNvPr id="5" name="Picture 4"/>
          <p:cNvPicPr>
            <a:picLocks noChangeAspect="1"/>
          </p:cNvPicPr>
          <p:nvPr/>
        </p:nvPicPr>
        <p:blipFill>
          <a:blip r:embed="rId3"/>
          <a:stretch>
            <a:fillRect/>
          </a:stretch>
        </p:blipFill>
        <p:spPr>
          <a:xfrm>
            <a:off x="213889" y="1103676"/>
            <a:ext cx="4218165" cy="2812660"/>
          </a:xfrm>
          <a:prstGeom prst="rect">
            <a:avLst/>
          </a:prstGeom>
        </p:spPr>
      </p:pic>
      <p:pic>
        <p:nvPicPr>
          <p:cNvPr id="6" name="Picture 5"/>
          <p:cNvPicPr>
            <a:picLocks noChangeAspect="1"/>
          </p:cNvPicPr>
          <p:nvPr/>
        </p:nvPicPr>
        <p:blipFill>
          <a:blip r:embed="rId4"/>
          <a:stretch>
            <a:fillRect/>
          </a:stretch>
        </p:blipFill>
        <p:spPr>
          <a:xfrm>
            <a:off x="4748826" y="1103675"/>
            <a:ext cx="4226676" cy="2812661"/>
          </a:xfrm>
          <a:prstGeom prst="rect">
            <a:avLst/>
          </a:prstGeom>
        </p:spPr>
      </p:pic>
      <p:pic>
        <p:nvPicPr>
          <p:cNvPr id="9" name="Picture 8" descr="snack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8806" y="4542470"/>
            <a:ext cx="2709524" cy="2115897"/>
          </a:xfrm>
          <a:prstGeom prst="rect">
            <a:avLst/>
          </a:prstGeom>
        </p:spPr>
      </p:pic>
      <p:pic>
        <p:nvPicPr>
          <p:cNvPr id="11" name="Picture 10" descr="kebob.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889" y="4410289"/>
            <a:ext cx="3014183" cy="2248078"/>
          </a:xfrm>
          <a:prstGeom prst="rect">
            <a:avLst/>
          </a:prstGeom>
        </p:spPr>
      </p:pic>
      <p:pic>
        <p:nvPicPr>
          <p:cNvPr id="12" name="Picture 11" descr="salad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7840" y="4180954"/>
            <a:ext cx="2926160" cy="2677046"/>
          </a:xfrm>
          <a:prstGeom prst="rect">
            <a:avLst/>
          </a:prstGeom>
        </p:spPr>
      </p:pic>
    </p:spTree>
    <p:extLst>
      <p:ext uri="{BB962C8B-B14F-4D97-AF65-F5344CB8AC3E}">
        <p14:creationId xmlns:p14="http://schemas.microsoft.com/office/powerpoint/2010/main" val="7700473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7-17 at 11.09.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4512"/>
            <a:ext cx="9144000" cy="5715000"/>
          </a:xfrm>
          <a:prstGeom prst="rect">
            <a:avLst/>
          </a:prstGeom>
        </p:spPr>
      </p:pic>
    </p:spTree>
    <p:extLst>
      <p:ext uri="{BB962C8B-B14F-4D97-AF65-F5344CB8AC3E}">
        <p14:creationId xmlns:p14="http://schemas.microsoft.com/office/powerpoint/2010/main" val="36566035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4056" y="-120740"/>
            <a:ext cx="9872837" cy="1143000"/>
          </a:xfrm>
        </p:spPr>
        <p:txBody>
          <a:bodyPr>
            <a:noAutofit/>
          </a:bodyPr>
          <a:lstStyle/>
          <a:p>
            <a:r>
              <a:rPr lang="en-US" sz="3200" b="1" dirty="0" smtClean="0">
                <a:latin typeface="Century Gothic"/>
                <a:cs typeface="Century Gothic"/>
              </a:rPr>
              <a:t>What do you think is happening in this photo?</a:t>
            </a:r>
            <a:endParaRPr lang="en-US" sz="3200" b="1" dirty="0">
              <a:latin typeface="Century Gothic"/>
              <a:cs typeface="Century Gothic"/>
            </a:endParaRPr>
          </a:p>
        </p:txBody>
      </p:sp>
      <p:pic>
        <p:nvPicPr>
          <p:cNvPr id="2" name="Picture 1" descr="foodban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86" y="1004372"/>
            <a:ext cx="9120042" cy="5835740"/>
          </a:xfrm>
          <a:prstGeom prst="rect">
            <a:avLst/>
          </a:prstGeom>
        </p:spPr>
      </p:pic>
    </p:spTree>
    <p:extLst>
      <p:ext uri="{BB962C8B-B14F-4D97-AF65-F5344CB8AC3E}">
        <p14:creationId xmlns:p14="http://schemas.microsoft.com/office/powerpoint/2010/main" val="9461839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33" y="-156419"/>
            <a:ext cx="8856133" cy="1143000"/>
          </a:xfrm>
        </p:spPr>
        <p:txBody>
          <a:bodyPr>
            <a:noAutofit/>
          </a:bodyPr>
          <a:lstStyle/>
          <a:p>
            <a:r>
              <a:rPr lang="en-US" sz="4800" b="1" dirty="0" smtClean="0">
                <a:latin typeface="Century Gothic"/>
                <a:cs typeface="Century Gothic"/>
              </a:rPr>
              <a:t>Homework</a:t>
            </a:r>
            <a:endParaRPr lang="en-US" sz="4800" b="1" dirty="0">
              <a:latin typeface="Century Gothic"/>
              <a:cs typeface="Century Gothic"/>
            </a:endParaRPr>
          </a:p>
        </p:txBody>
      </p:sp>
      <p:pic>
        <p:nvPicPr>
          <p:cNvPr id="3" name="Picture 2" descr="Homework Ice Cream Worksheet.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456910" y="781063"/>
            <a:ext cx="4570503" cy="6076937"/>
          </a:xfrm>
          <a:prstGeom prst="rect">
            <a:avLst/>
          </a:prstGeom>
        </p:spPr>
      </p:pic>
      <p:pic>
        <p:nvPicPr>
          <p:cNvPr id="6" name="Picture 5" descr="icecre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3548" y="1242563"/>
            <a:ext cx="2515872" cy="5031743"/>
          </a:xfrm>
          <a:prstGeom prst="rect">
            <a:avLst/>
          </a:prstGeom>
        </p:spPr>
      </p:pic>
      <p:pic>
        <p:nvPicPr>
          <p:cNvPr id="7" name="Picture 6" descr="icecream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06398">
            <a:off x="400030" y="1056542"/>
            <a:ext cx="2593582" cy="5187163"/>
          </a:xfrm>
          <a:prstGeom prst="rect">
            <a:avLst/>
          </a:prstGeom>
        </p:spPr>
      </p:pic>
      <p:sp>
        <p:nvSpPr>
          <p:cNvPr id="8" name="TextBox 7"/>
          <p:cNvSpPr txBox="1"/>
          <p:nvPr/>
        </p:nvSpPr>
        <p:spPr>
          <a:xfrm>
            <a:off x="-1474784" y="3495566"/>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2098219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33" y="2350"/>
            <a:ext cx="8856133" cy="1143000"/>
          </a:xfrm>
        </p:spPr>
        <p:txBody>
          <a:bodyPr>
            <a:noAutofit/>
          </a:bodyPr>
          <a:lstStyle/>
          <a:p>
            <a:r>
              <a:rPr lang="en-US" sz="4800" b="1" dirty="0" smtClean="0">
                <a:latin typeface="Century Gothic"/>
                <a:cs typeface="Century Gothic"/>
              </a:rPr>
              <a:t>Make your own food art!</a:t>
            </a:r>
            <a:endParaRPr lang="en-US" sz="4800" b="1" dirty="0">
              <a:latin typeface="Century Gothic"/>
              <a:cs typeface="Century Gothic"/>
            </a:endParaRPr>
          </a:p>
        </p:txBody>
      </p:sp>
      <p:sp>
        <p:nvSpPr>
          <p:cNvPr id="8" name="TextBox 7"/>
          <p:cNvSpPr txBox="1"/>
          <p:nvPr/>
        </p:nvSpPr>
        <p:spPr>
          <a:xfrm>
            <a:off x="-1474784" y="3495566"/>
            <a:ext cx="184666" cy="369332"/>
          </a:xfrm>
          <a:prstGeom prst="rect">
            <a:avLst/>
          </a:prstGeom>
          <a:noFill/>
        </p:spPr>
        <p:txBody>
          <a:bodyPr wrap="none" rtlCol="0">
            <a:spAutoFit/>
          </a:bodyPr>
          <a:lstStyle/>
          <a:p>
            <a:endParaRPr lang="en-US"/>
          </a:p>
        </p:txBody>
      </p:sp>
      <p:pic>
        <p:nvPicPr>
          <p:cNvPr id="4" name="Picture 3" descr="1-the-frog-princ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7179" y="1599874"/>
            <a:ext cx="3312691" cy="3130493"/>
          </a:xfrm>
          <a:prstGeom prst="rect">
            <a:avLst/>
          </a:prstGeom>
        </p:spPr>
      </p:pic>
      <p:pic>
        <p:nvPicPr>
          <p:cNvPr id="5" name="Picture 4" descr="kixcaterpillar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988" y="1588126"/>
            <a:ext cx="4788176" cy="3142241"/>
          </a:xfrm>
          <a:prstGeom prst="rect">
            <a:avLst/>
          </a:prstGeom>
        </p:spPr>
      </p:pic>
      <p:sp>
        <p:nvSpPr>
          <p:cNvPr id="9" name="TextBox 8"/>
          <p:cNvSpPr txBox="1"/>
          <p:nvPr/>
        </p:nvSpPr>
        <p:spPr>
          <a:xfrm>
            <a:off x="617391" y="5345270"/>
            <a:ext cx="8008442" cy="1384995"/>
          </a:xfrm>
          <a:prstGeom prst="rect">
            <a:avLst/>
          </a:prstGeom>
          <a:noFill/>
        </p:spPr>
        <p:txBody>
          <a:bodyPr wrap="square" rtlCol="0">
            <a:spAutoFit/>
          </a:bodyPr>
          <a:lstStyle/>
          <a:p>
            <a:pPr algn="ctr"/>
            <a:r>
              <a:rPr lang="en-US" sz="2800" dirty="0">
                <a:latin typeface="Century Gothic"/>
                <a:cs typeface="Century Gothic"/>
              </a:rPr>
              <a:t>Make one of your meals into an art piece. Photograph it and share it next class. Label all the foods you used.</a:t>
            </a:r>
            <a:endParaRPr lang="en-US" sz="2800" dirty="0">
              <a:latin typeface="Century Gothic"/>
              <a:cs typeface="Century Gothic"/>
            </a:endParaRPr>
          </a:p>
        </p:txBody>
      </p:sp>
    </p:spTree>
    <p:extLst>
      <p:ext uri="{BB962C8B-B14F-4D97-AF65-F5344CB8AC3E}">
        <p14:creationId xmlns:p14="http://schemas.microsoft.com/office/powerpoint/2010/main" val="24357417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34751"/>
            <a:ext cx="8229600" cy="1143000"/>
          </a:xfrm>
        </p:spPr>
        <p:txBody>
          <a:bodyPr/>
          <a:lstStyle/>
          <a:p>
            <a:r>
              <a:rPr lang="en-US" b="1" dirty="0" smtClean="0">
                <a:latin typeface="Century Gothic"/>
                <a:cs typeface="Century Gothic"/>
              </a:rPr>
              <a:t>What did I learn today?</a:t>
            </a:r>
            <a:endParaRPr lang="en-US" dirty="0"/>
          </a:p>
        </p:txBody>
      </p:sp>
      <p:sp>
        <p:nvSpPr>
          <p:cNvPr id="4" name="Rounded Rectangle 3"/>
          <p:cNvSpPr/>
          <p:nvPr/>
        </p:nvSpPr>
        <p:spPr>
          <a:xfrm>
            <a:off x="439561" y="1177751"/>
            <a:ext cx="8438444" cy="398040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571500" indent="-571500">
              <a:buFont typeface="Arial"/>
              <a:buChar char="•"/>
            </a:pPr>
            <a:r>
              <a:rPr lang="en-US" sz="4000" dirty="0" smtClean="0">
                <a:solidFill>
                  <a:schemeClr val="tx1"/>
                </a:solidFill>
                <a:latin typeface="Century Gothic"/>
                <a:cs typeface="Century Gothic"/>
              </a:rPr>
              <a:t>New ‘</a:t>
            </a:r>
            <a:r>
              <a:rPr lang="en-US" sz="4000" dirty="0" err="1" smtClean="0">
                <a:solidFill>
                  <a:schemeClr val="tx1"/>
                </a:solidFill>
                <a:latin typeface="Century Gothic"/>
                <a:cs typeface="Century Gothic"/>
              </a:rPr>
              <a:t>dr</a:t>
            </a:r>
            <a:r>
              <a:rPr lang="en-US" sz="4000" dirty="0" smtClean="0">
                <a:solidFill>
                  <a:schemeClr val="tx1"/>
                </a:solidFill>
                <a:latin typeface="Century Gothic"/>
                <a:cs typeface="Century Gothic"/>
              </a:rPr>
              <a:t>’ words</a:t>
            </a:r>
            <a:endParaRPr lang="en-US" sz="4000" dirty="0">
              <a:solidFill>
                <a:schemeClr val="tx1"/>
              </a:solidFill>
              <a:latin typeface="Century Gothic"/>
              <a:cs typeface="Century Gothic"/>
            </a:endParaRPr>
          </a:p>
          <a:p>
            <a:pPr marL="571500" indent="-571500">
              <a:buFont typeface="Arial"/>
              <a:buChar char="•"/>
            </a:pPr>
            <a:r>
              <a:rPr lang="en-US" sz="4000" dirty="0" smtClean="0">
                <a:solidFill>
                  <a:schemeClr val="tx1"/>
                </a:solidFill>
                <a:latin typeface="Century Gothic"/>
                <a:cs typeface="Century Gothic"/>
              </a:rPr>
              <a:t>How to read poetry</a:t>
            </a:r>
          </a:p>
          <a:p>
            <a:pPr marL="571500" indent="-571500">
              <a:buFont typeface="Arial"/>
              <a:buChar char="•"/>
            </a:pPr>
            <a:r>
              <a:rPr lang="en-US" sz="4000" dirty="0" smtClean="0">
                <a:solidFill>
                  <a:schemeClr val="tx1"/>
                </a:solidFill>
                <a:latin typeface="Century Gothic"/>
                <a:cs typeface="Century Gothic"/>
              </a:rPr>
              <a:t>How to read a story </a:t>
            </a:r>
            <a:endParaRPr lang="en-US" sz="4000" dirty="0">
              <a:solidFill>
                <a:schemeClr val="tx1"/>
              </a:solidFill>
              <a:latin typeface="Century Gothic"/>
              <a:cs typeface="Century Gothic"/>
            </a:endParaRPr>
          </a:p>
          <a:p>
            <a:pPr marL="571500" indent="-571500">
              <a:buFont typeface="Arial"/>
              <a:buChar char="•"/>
            </a:pPr>
            <a:r>
              <a:rPr lang="en-US" sz="4000" dirty="0" smtClean="0">
                <a:solidFill>
                  <a:schemeClr val="tx1"/>
                </a:solidFill>
                <a:latin typeface="Century Gothic"/>
                <a:cs typeface="Century Gothic"/>
              </a:rPr>
              <a:t>The food groups </a:t>
            </a:r>
          </a:p>
        </p:txBody>
      </p:sp>
      <p:pic>
        <p:nvPicPr>
          <p:cNvPr id="8" name="Picture 7" descr="foodcollec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88" y="5298777"/>
            <a:ext cx="8857181" cy="1135888"/>
          </a:xfrm>
          <a:prstGeom prst="rect">
            <a:avLst/>
          </a:prstGeom>
        </p:spPr>
      </p:pic>
    </p:spTree>
    <p:extLst>
      <p:ext uri="{BB962C8B-B14F-4D97-AF65-F5344CB8AC3E}">
        <p14:creationId xmlns:p14="http://schemas.microsoft.com/office/powerpoint/2010/main" val="3194212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1" y="-245956"/>
            <a:ext cx="8229600" cy="1143000"/>
          </a:xfrm>
        </p:spPr>
        <p:txBody>
          <a:bodyPr>
            <a:noAutofit/>
          </a:bodyPr>
          <a:lstStyle/>
          <a:p>
            <a:r>
              <a:rPr lang="en-US" b="1" dirty="0" smtClean="0">
                <a:latin typeface="Century Gothic"/>
                <a:cs typeface="Century Gothic"/>
              </a:rPr>
              <a:t>The DR sound</a:t>
            </a:r>
            <a:endParaRPr lang="en-US" b="1" dirty="0">
              <a:latin typeface="Century Gothic"/>
              <a:cs typeface="Century Gothic"/>
            </a:endParaRPr>
          </a:p>
        </p:txBody>
      </p:sp>
      <p:pic>
        <p:nvPicPr>
          <p:cNvPr id="3" name="Picture 2" descr="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700" y="296301"/>
            <a:ext cx="6335611" cy="6335611"/>
          </a:xfrm>
          <a:prstGeom prst="rect">
            <a:avLst/>
          </a:prstGeom>
        </p:spPr>
      </p:pic>
      <p:pic>
        <p:nvPicPr>
          <p:cNvPr id="5" name="Picture 4" descr="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9596" y="214121"/>
            <a:ext cx="6417791" cy="6417791"/>
          </a:xfrm>
          <a:prstGeom prst="rect">
            <a:avLst/>
          </a:prstGeom>
        </p:spPr>
      </p:pic>
    </p:spTree>
    <p:extLst>
      <p:ext uri="{BB962C8B-B14F-4D97-AF65-F5344CB8AC3E}">
        <p14:creationId xmlns:p14="http://schemas.microsoft.com/office/powerpoint/2010/main" val="509125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1" y="-245956"/>
            <a:ext cx="8229600" cy="1143000"/>
          </a:xfrm>
        </p:spPr>
        <p:txBody>
          <a:bodyPr>
            <a:noAutofit/>
          </a:bodyPr>
          <a:lstStyle/>
          <a:p>
            <a:r>
              <a:rPr lang="en-US" b="1" dirty="0" smtClean="0">
                <a:latin typeface="Century Gothic"/>
                <a:cs typeface="Century Gothic"/>
              </a:rPr>
              <a:t>Using “</a:t>
            </a:r>
            <a:r>
              <a:rPr lang="en-US" b="1" dirty="0" err="1" smtClean="0">
                <a:latin typeface="Century Gothic"/>
                <a:cs typeface="Century Gothic"/>
              </a:rPr>
              <a:t>dr</a:t>
            </a:r>
            <a:r>
              <a:rPr lang="en-US" b="1" dirty="0" smtClean="0">
                <a:latin typeface="Century Gothic"/>
                <a:cs typeface="Century Gothic"/>
              </a:rPr>
              <a:t>”</a:t>
            </a:r>
            <a:endParaRPr lang="en-US" b="1" dirty="0">
              <a:latin typeface="Century Gothic"/>
              <a:cs typeface="Century Gothic"/>
            </a:endParaRPr>
          </a:p>
        </p:txBody>
      </p:sp>
      <p:pic>
        <p:nvPicPr>
          <p:cNvPr id="2" name="Picture 1" descr="phonics DR page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706" y="768427"/>
            <a:ext cx="8493487" cy="6089573"/>
          </a:xfrm>
          <a:prstGeom prst="rect">
            <a:avLst/>
          </a:prstGeom>
        </p:spPr>
      </p:pic>
    </p:spTree>
    <p:extLst>
      <p:ext uri="{BB962C8B-B14F-4D97-AF65-F5344CB8AC3E}">
        <p14:creationId xmlns:p14="http://schemas.microsoft.com/office/powerpoint/2010/main" val="3846280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1" y="-245956"/>
            <a:ext cx="8229600" cy="1143000"/>
          </a:xfrm>
        </p:spPr>
        <p:txBody>
          <a:bodyPr>
            <a:noAutofit/>
          </a:bodyPr>
          <a:lstStyle/>
          <a:p>
            <a:r>
              <a:rPr lang="en-US" b="1" dirty="0" smtClean="0">
                <a:latin typeface="Century Gothic"/>
                <a:cs typeface="Century Gothic"/>
              </a:rPr>
              <a:t>Using “</a:t>
            </a:r>
            <a:r>
              <a:rPr lang="en-US" b="1" dirty="0" err="1" smtClean="0">
                <a:latin typeface="Century Gothic"/>
                <a:cs typeface="Century Gothic"/>
              </a:rPr>
              <a:t>dr</a:t>
            </a:r>
            <a:r>
              <a:rPr lang="en-US" b="1" dirty="0" smtClean="0">
                <a:latin typeface="Century Gothic"/>
                <a:cs typeface="Century Gothic"/>
              </a:rPr>
              <a:t>”</a:t>
            </a:r>
            <a:endParaRPr lang="en-US" b="1" dirty="0">
              <a:latin typeface="Century Gothic"/>
              <a:cs typeface="Century Gothic"/>
            </a:endParaRPr>
          </a:p>
        </p:txBody>
      </p:sp>
      <p:pic>
        <p:nvPicPr>
          <p:cNvPr id="5" name="Picture 4" descr="phonics DR page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330" y="740833"/>
            <a:ext cx="8531974" cy="6117167"/>
          </a:xfrm>
          <a:prstGeom prst="rect">
            <a:avLst/>
          </a:prstGeom>
        </p:spPr>
      </p:pic>
    </p:spTree>
    <p:extLst>
      <p:ext uri="{BB962C8B-B14F-4D97-AF65-F5344CB8AC3E}">
        <p14:creationId xmlns:p14="http://schemas.microsoft.com/office/powerpoint/2010/main" val="717422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1" y="-245956"/>
            <a:ext cx="8229600" cy="1143000"/>
          </a:xfrm>
        </p:spPr>
        <p:txBody>
          <a:bodyPr>
            <a:noAutofit/>
          </a:bodyPr>
          <a:lstStyle/>
          <a:p>
            <a:r>
              <a:rPr lang="en-US" b="1" dirty="0" smtClean="0">
                <a:latin typeface="Century Gothic"/>
                <a:cs typeface="Century Gothic"/>
              </a:rPr>
              <a:t>Listen for the “</a:t>
            </a:r>
            <a:r>
              <a:rPr lang="en-US" b="1" dirty="0" err="1" smtClean="0">
                <a:latin typeface="Century Gothic"/>
                <a:cs typeface="Century Gothic"/>
              </a:rPr>
              <a:t>dr</a:t>
            </a:r>
            <a:r>
              <a:rPr lang="en-US" b="1" dirty="0" smtClean="0">
                <a:latin typeface="Century Gothic"/>
                <a:cs typeface="Century Gothic"/>
              </a:rPr>
              <a:t>” sound </a:t>
            </a:r>
            <a:endParaRPr lang="en-US" b="1" dirty="0">
              <a:latin typeface="Century Gothic"/>
              <a:cs typeface="Century Gothic"/>
            </a:endParaRPr>
          </a:p>
        </p:txBody>
      </p:sp>
      <p:pic>
        <p:nvPicPr>
          <p:cNvPr id="9" name="Picture 8" descr="dr listening activit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3491" y="652723"/>
            <a:ext cx="4553427" cy="6205277"/>
          </a:xfrm>
          <a:prstGeom prst="rect">
            <a:avLst/>
          </a:prstGeom>
        </p:spPr>
      </p:pic>
    </p:spTree>
    <p:extLst>
      <p:ext uri="{BB962C8B-B14F-4D97-AF65-F5344CB8AC3E}">
        <p14:creationId xmlns:p14="http://schemas.microsoft.com/office/powerpoint/2010/main" val="2156244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1" y="-245956"/>
            <a:ext cx="8229600" cy="1143000"/>
          </a:xfrm>
        </p:spPr>
        <p:txBody>
          <a:bodyPr>
            <a:noAutofit/>
          </a:bodyPr>
          <a:lstStyle/>
          <a:p>
            <a:r>
              <a:rPr lang="en-US" b="1" dirty="0" smtClean="0">
                <a:latin typeface="Century Gothic"/>
                <a:cs typeface="Century Gothic"/>
              </a:rPr>
              <a:t>Answers</a:t>
            </a:r>
            <a:endParaRPr lang="en-US" b="1" dirty="0">
              <a:latin typeface="Century Gothic"/>
              <a:cs typeface="Century Gothic"/>
            </a:endParaRPr>
          </a:p>
        </p:txBody>
      </p:sp>
      <p:pic>
        <p:nvPicPr>
          <p:cNvPr id="5" name="Picture 4" descr="dr listening activit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3374" y="652723"/>
            <a:ext cx="4553427" cy="6205277"/>
          </a:xfrm>
          <a:prstGeom prst="rect">
            <a:avLst/>
          </a:prstGeom>
        </p:spPr>
      </p:pic>
      <p:sp>
        <p:nvSpPr>
          <p:cNvPr id="6" name="TextBox 5"/>
          <p:cNvSpPr txBox="1"/>
          <p:nvPr/>
        </p:nvSpPr>
        <p:spPr>
          <a:xfrm>
            <a:off x="357038" y="1587704"/>
            <a:ext cx="3776336" cy="4524316"/>
          </a:xfrm>
          <a:prstGeom prst="rect">
            <a:avLst/>
          </a:prstGeom>
          <a:noFill/>
        </p:spPr>
        <p:txBody>
          <a:bodyPr wrap="square" rtlCol="0">
            <a:spAutoFit/>
          </a:bodyPr>
          <a:lstStyle/>
          <a:p>
            <a:r>
              <a:rPr lang="en-US" sz="3600" b="1" dirty="0" smtClean="0"/>
              <a:t>1. dragon </a:t>
            </a:r>
            <a:r>
              <a:rPr lang="en-US" sz="3600" b="1" dirty="0"/>
              <a:t>2. clam </a:t>
            </a:r>
            <a:endParaRPr lang="en-US" sz="3600" b="1" dirty="0" smtClean="0"/>
          </a:p>
          <a:p>
            <a:r>
              <a:rPr lang="en-US" sz="3600" b="1" dirty="0" smtClean="0"/>
              <a:t>3</a:t>
            </a:r>
            <a:r>
              <a:rPr lang="en-US" sz="3600" b="1" dirty="0"/>
              <a:t>. drums 4. frown 5. drill 6. drip </a:t>
            </a:r>
            <a:endParaRPr lang="en-US" sz="3600" b="1" dirty="0" smtClean="0"/>
          </a:p>
          <a:p>
            <a:r>
              <a:rPr lang="en-US" sz="3600" b="1" dirty="0" smtClean="0"/>
              <a:t>7</a:t>
            </a:r>
            <a:r>
              <a:rPr lang="en-US" sz="3600" b="1" dirty="0"/>
              <a:t>. drink 8. dress </a:t>
            </a:r>
            <a:endParaRPr lang="en-US" sz="3600" b="1" dirty="0" smtClean="0"/>
          </a:p>
          <a:p>
            <a:r>
              <a:rPr lang="en-US" sz="3600" b="1" dirty="0" smtClean="0"/>
              <a:t>9</a:t>
            </a:r>
            <a:r>
              <a:rPr lang="en-US" sz="3600" b="1" dirty="0"/>
              <a:t>. drive 10. clock 11. clothes </a:t>
            </a:r>
            <a:endParaRPr lang="en-US" sz="3600" b="1" dirty="0" smtClean="0"/>
          </a:p>
          <a:p>
            <a:r>
              <a:rPr lang="en-US" sz="3600" b="1" dirty="0" smtClean="0"/>
              <a:t>12</a:t>
            </a:r>
            <a:r>
              <a:rPr lang="en-US" sz="3600" b="1" dirty="0"/>
              <a:t>. climb 13. present 14. clouds </a:t>
            </a:r>
          </a:p>
        </p:txBody>
      </p:sp>
    </p:spTree>
    <p:extLst>
      <p:ext uri="{BB962C8B-B14F-4D97-AF65-F5344CB8AC3E}">
        <p14:creationId xmlns:p14="http://schemas.microsoft.com/office/powerpoint/2010/main" val="275735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1" y="-245956"/>
            <a:ext cx="8229600" cy="1143000"/>
          </a:xfrm>
        </p:spPr>
        <p:txBody>
          <a:bodyPr>
            <a:noAutofit/>
          </a:bodyPr>
          <a:lstStyle/>
          <a:p>
            <a:r>
              <a:rPr lang="en-US" b="1" dirty="0" smtClean="0">
                <a:latin typeface="Century Gothic"/>
                <a:cs typeface="Century Gothic"/>
              </a:rPr>
              <a:t>Label the food groups</a:t>
            </a:r>
            <a:endParaRPr lang="en-US" b="1" dirty="0">
              <a:latin typeface="Century Gothic"/>
              <a:cs typeface="Century Gothic"/>
            </a:endParaRPr>
          </a:p>
        </p:txBody>
      </p:sp>
      <p:pic>
        <p:nvPicPr>
          <p:cNvPr id="5" name="Picture 4" descr="Food Group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041" y="858720"/>
            <a:ext cx="7763774" cy="5999280"/>
          </a:xfrm>
          <a:prstGeom prst="rect">
            <a:avLst/>
          </a:prstGeom>
        </p:spPr>
      </p:pic>
    </p:spTree>
    <p:extLst>
      <p:ext uri="{BB962C8B-B14F-4D97-AF65-F5344CB8AC3E}">
        <p14:creationId xmlns:p14="http://schemas.microsoft.com/office/powerpoint/2010/main" val="2659289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558</TotalTime>
  <Words>948</Words>
  <Application>Microsoft Macintosh PowerPoint</Application>
  <PresentationFormat>On-screen Show (4:3)</PresentationFormat>
  <Paragraphs>106</Paragraphs>
  <Slides>34</Slides>
  <Notes>34</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 Lesson 6 FOOD  </vt:lpstr>
      <vt:lpstr>What we will learn today</vt:lpstr>
      <vt:lpstr>Let’s share </vt:lpstr>
      <vt:lpstr>The DR sound</vt:lpstr>
      <vt:lpstr>Using “dr”</vt:lpstr>
      <vt:lpstr>Using “dr”</vt:lpstr>
      <vt:lpstr>Listen for the “dr” sound </vt:lpstr>
      <vt:lpstr>Answers</vt:lpstr>
      <vt:lpstr>Label the food groups</vt:lpstr>
      <vt:lpstr>Organize the shopping cart items into food groups</vt:lpstr>
      <vt:lpstr>PowerPoint Presentation</vt:lpstr>
      <vt:lpstr>PowerPoint Presentation</vt:lpstr>
      <vt:lpstr>Pancake?  By Shel Silverstein</vt:lpstr>
      <vt:lpstr>Food Art</vt:lpstr>
      <vt:lpstr>Samantha Lee Food Art</vt:lpstr>
      <vt:lpstr>Let’s look at her work </vt:lpstr>
      <vt:lpstr>Story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 you think is happening in this photo?</vt:lpstr>
      <vt:lpstr>Homework</vt:lpstr>
      <vt:lpstr>Make your own food art!</vt:lpstr>
      <vt:lpstr>What did I learn today?</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dc:title>
  <dc:creator>Asia Dietrich</dc:creator>
  <cp:lastModifiedBy>Asia Dietrich</cp:lastModifiedBy>
  <cp:revision>128</cp:revision>
  <dcterms:created xsi:type="dcterms:W3CDTF">2016-07-01T14:02:12Z</dcterms:created>
  <dcterms:modified xsi:type="dcterms:W3CDTF">2016-07-31T12:42:21Z</dcterms:modified>
</cp:coreProperties>
</file>