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86" r:id="rId4"/>
    <p:sldId id="266" r:id="rId5"/>
    <p:sldId id="257" r:id="rId6"/>
    <p:sldId id="261" r:id="rId7"/>
    <p:sldId id="264" r:id="rId8"/>
    <p:sldId id="262" r:id="rId9"/>
    <p:sldId id="263" r:id="rId10"/>
    <p:sldId id="260" r:id="rId11"/>
    <p:sldId id="267" r:id="rId12"/>
    <p:sldId id="269" r:id="rId13"/>
    <p:sldId id="258" r:id="rId14"/>
    <p:sldId id="265" r:id="rId15"/>
    <p:sldId id="282" r:id="rId16"/>
    <p:sldId id="283" r:id="rId17"/>
    <p:sldId id="272" r:id="rId18"/>
    <p:sldId id="274" r:id="rId19"/>
    <p:sldId id="273" r:id="rId20"/>
    <p:sldId id="276" r:id="rId21"/>
    <p:sldId id="278" r:id="rId22"/>
    <p:sldId id="279" r:id="rId23"/>
    <p:sldId id="280" r:id="rId24"/>
    <p:sldId id="281" r:id="rId25"/>
    <p:sldId id="268" r:id="rId26"/>
    <p:sldId id="284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5" d="100"/>
          <a:sy n="65" d="100"/>
        </p:scale>
        <p:origin x="-2504" y="-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2DDE9-EFDB-B145-95E2-F5ACBB01471E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9A54A-E3C7-D944-B5A9-2ADA82D5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6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7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How many?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how man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"/>
          <a:stretch/>
        </p:blipFill>
        <p:spPr>
          <a:xfrm>
            <a:off x="0" y="912735"/>
            <a:ext cx="9144000" cy="59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48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Plant and animals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plantanimalproduc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99" y="799847"/>
            <a:ext cx="6970440" cy="60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9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Plant or animal?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95" y="928428"/>
            <a:ext cx="9202934" cy="594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8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What’s for lunch?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Story Picture Pizza Vegg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6" y="1007788"/>
            <a:ext cx="4455432" cy="58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7156" y="949333"/>
            <a:ext cx="8748309" cy="54987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like milk ___ I don't like tea.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and 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but 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or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because </a:t>
            </a: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2. I 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can eat peanuts ___ </a:t>
            </a:r>
            <a:r>
              <a:rPr lang="en-US" sz="2400" b="1" dirty="0">
                <a:solidFill>
                  <a:srgbClr val="000000"/>
                </a:solidFill>
                <a:latin typeface="Century Gothic"/>
                <a:cs typeface="Century Gothic"/>
              </a:rPr>
              <a:t>I can 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eat almonds.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and 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but 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or</a:t>
            </a:r>
            <a:b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    because </a:t>
            </a:r>
          </a:p>
          <a:p>
            <a:endParaRPr lang="en-US" sz="20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And, but, or, because </a:t>
            </a:r>
            <a:endParaRPr lang="en-US" sz="4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2794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7156" y="949333"/>
            <a:ext cx="8748309" cy="57914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Mine and yours 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9850" y="1111187"/>
            <a:ext cx="8186615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entury Gothic"/>
                <a:cs typeface="Century Gothic"/>
              </a:rPr>
              <a:t>Possessive pronouns</a:t>
            </a:r>
            <a:r>
              <a:rPr lang="en-US" sz="2800" dirty="0">
                <a:latin typeface="Century Gothic"/>
                <a:cs typeface="Century Gothic"/>
              </a:rPr>
              <a:t> are used in English to avoid repeating information that is already clear. </a:t>
            </a:r>
          </a:p>
          <a:p>
            <a:pPr marL="2598738" indent="-2598738"/>
            <a:r>
              <a:rPr lang="en-US" sz="2800" dirty="0" smtClean="0">
                <a:latin typeface="Century Gothic"/>
                <a:cs typeface="Century Gothic"/>
              </a:rPr>
              <a:t>	Subject: </a:t>
            </a:r>
            <a:r>
              <a:rPr lang="en-US" sz="2800" u="sng" dirty="0" smtClean="0">
                <a:latin typeface="Century Gothic"/>
                <a:cs typeface="Century Gothic"/>
              </a:rPr>
              <a:t>I </a:t>
            </a:r>
            <a:r>
              <a:rPr lang="en-US" sz="2800" dirty="0" smtClean="0">
                <a:latin typeface="Century Gothic"/>
                <a:cs typeface="Century Gothic"/>
              </a:rPr>
              <a:t>= </a:t>
            </a:r>
            <a:r>
              <a:rPr lang="en-US" sz="2800" b="1" dirty="0" smtClean="0">
                <a:latin typeface="Century Gothic"/>
                <a:cs typeface="Century Gothic"/>
              </a:rPr>
              <a:t>mine</a:t>
            </a:r>
          </a:p>
          <a:p>
            <a:pPr marL="2598738" indent="-2598738"/>
            <a:r>
              <a:rPr lang="en-US" sz="2800" dirty="0" smtClean="0">
                <a:latin typeface="Century Gothic"/>
                <a:cs typeface="Century Gothic"/>
              </a:rPr>
              <a:t>		</a:t>
            </a:r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       </a:t>
            </a:r>
            <a:r>
              <a:rPr lang="en-US" sz="2800" u="sng" dirty="0" smtClean="0">
                <a:latin typeface="Century Gothic"/>
                <a:cs typeface="Century Gothic"/>
              </a:rPr>
              <a:t>you</a:t>
            </a:r>
            <a:r>
              <a:rPr lang="en-US" sz="2800" dirty="0" smtClean="0">
                <a:latin typeface="Century Gothic"/>
                <a:cs typeface="Century Gothic"/>
              </a:rPr>
              <a:t> = </a:t>
            </a:r>
            <a:r>
              <a:rPr lang="en-US" sz="2800" b="1" dirty="0" smtClean="0">
                <a:latin typeface="Century Gothic"/>
                <a:cs typeface="Century Gothic"/>
              </a:rPr>
              <a:t>yours</a:t>
            </a:r>
          </a:p>
          <a:p>
            <a:pPr marL="2598738" indent="-2598738"/>
            <a:endParaRPr lang="en-US" sz="2800" dirty="0">
              <a:latin typeface="Century Gothic"/>
              <a:cs typeface="Century Gothic"/>
            </a:endParaRPr>
          </a:p>
          <a:p>
            <a:r>
              <a:rPr lang="en-US" sz="2800" dirty="0" smtClean="0">
                <a:latin typeface="Century Gothic"/>
                <a:cs typeface="Century Gothic"/>
              </a:rPr>
              <a:t>	This sandwich is</a:t>
            </a:r>
            <a:r>
              <a:rPr lang="en-US" sz="2800" dirty="0">
                <a:latin typeface="Century Gothic"/>
                <a:cs typeface="Century Gothic"/>
              </a:rPr>
              <a:t> </a:t>
            </a:r>
            <a:r>
              <a:rPr lang="en-US" sz="2800" i="1" dirty="0">
                <a:latin typeface="Century Gothic"/>
                <a:cs typeface="Century Gothic"/>
              </a:rPr>
              <a:t>my </a:t>
            </a:r>
            <a:r>
              <a:rPr lang="en-US" sz="2800" dirty="0" smtClean="0">
                <a:latin typeface="Century Gothic"/>
                <a:cs typeface="Century Gothic"/>
              </a:rPr>
              <a:t>lunch, </a:t>
            </a:r>
            <a:r>
              <a:rPr lang="en-US" sz="2800" dirty="0">
                <a:latin typeface="Century Gothic"/>
                <a:cs typeface="Century Gothic"/>
              </a:rPr>
              <a:t>not </a:t>
            </a:r>
            <a:r>
              <a:rPr lang="en-US" sz="2800" i="1" dirty="0">
                <a:latin typeface="Century Gothic"/>
                <a:cs typeface="Century Gothic"/>
              </a:rPr>
              <a:t>your </a:t>
            </a:r>
            <a:r>
              <a:rPr lang="en-US" sz="2800" dirty="0" smtClean="0">
                <a:latin typeface="Century Gothic"/>
                <a:cs typeface="Century Gothic"/>
              </a:rPr>
              <a:t>lunch. 	This </a:t>
            </a:r>
            <a:r>
              <a:rPr lang="en-US" sz="2800" dirty="0">
                <a:latin typeface="Century Gothic"/>
                <a:cs typeface="Century Gothic"/>
              </a:rPr>
              <a:t>sandwich </a:t>
            </a:r>
            <a:r>
              <a:rPr lang="en-US" sz="2800" dirty="0" smtClean="0">
                <a:latin typeface="Century Gothic"/>
                <a:cs typeface="Century Gothic"/>
              </a:rPr>
              <a:t>is</a:t>
            </a:r>
            <a:r>
              <a:rPr lang="en-US" sz="2800" dirty="0">
                <a:latin typeface="Century Gothic"/>
                <a:cs typeface="Century Gothic"/>
              </a:rPr>
              <a:t> </a:t>
            </a:r>
            <a:r>
              <a:rPr lang="en-US" sz="2800" b="1" dirty="0">
                <a:latin typeface="Century Gothic"/>
                <a:cs typeface="Century Gothic"/>
              </a:rPr>
              <a:t>mine</a:t>
            </a:r>
            <a:r>
              <a:rPr lang="en-US" sz="2800" dirty="0">
                <a:latin typeface="Century Gothic"/>
                <a:cs typeface="Century Gothic"/>
              </a:rPr>
              <a:t>, not </a:t>
            </a:r>
            <a:r>
              <a:rPr lang="en-US" sz="2800" b="1" dirty="0">
                <a:latin typeface="Century Gothic"/>
                <a:cs typeface="Century Gothic"/>
              </a:rPr>
              <a:t>yours</a:t>
            </a:r>
            <a:r>
              <a:rPr lang="en-US" sz="2800" dirty="0">
                <a:latin typeface="Century Gothic"/>
                <a:cs typeface="Century Gothic"/>
              </a:rPr>
              <a:t>.  </a:t>
            </a:r>
          </a:p>
          <a:p>
            <a:endParaRPr lang="en-US" sz="2800" dirty="0" smtClean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5" name="Picture 4" descr="Huge Detail Sandwich V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4" y="5172592"/>
            <a:ext cx="2476072" cy="1568179"/>
          </a:xfrm>
          <a:prstGeom prst="rect">
            <a:avLst/>
          </a:prstGeom>
        </p:spPr>
      </p:pic>
      <p:pic>
        <p:nvPicPr>
          <p:cNvPr id="6" name="Picture 5" descr="sandwi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23" y="5041660"/>
            <a:ext cx="1866900" cy="1524000"/>
          </a:xfrm>
          <a:prstGeom prst="rect">
            <a:avLst/>
          </a:prstGeom>
        </p:spPr>
      </p:pic>
      <p:pic>
        <p:nvPicPr>
          <p:cNvPr id="7" name="Picture 6" descr="coca-co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40" y="3204309"/>
            <a:ext cx="2406759" cy="35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4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021443"/>
            <a:ext cx="8974667" cy="5602096"/>
          </a:xfrm>
          <a:prstGeom prst="roundRect">
            <a:avLst>
              <a:gd name="adj" fmla="val 231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(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you) This drink is 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_____________.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(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you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) The 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cookie is _____________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(I) That lunch bag isn't _____________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My lunch bag is at home. 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(I) It's not _____________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 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We don't have a 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car.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(you) 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That snack is </a:t>
            </a:r>
            <a:r>
              <a:rPr lang="en-US" sz="3200" dirty="0" smtClean="0">
                <a:solidFill>
                  <a:srgbClr val="000000"/>
                </a:solidFill>
              </a:rPr>
              <a:t>_____________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Let’s practice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8" name="Picture 7" descr="cook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25" y="1373136"/>
            <a:ext cx="1482341" cy="14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0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Story Time 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645" y="774699"/>
            <a:ext cx="5868377" cy="58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6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22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Saying the ‘</a:t>
            </a:r>
            <a:r>
              <a:rPr lang="en-US" sz="3600" dirty="0" err="1" smtClean="0"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latin typeface="Century Gothic"/>
                <a:cs typeface="Century Gothic"/>
              </a:rPr>
              <a:t>’ sound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Plant and animals foods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Reading a story about cake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Writing a </a:t>
            </a:r>
            <a:r>
              <a:rPr lang="en-US" sz="3600" dirty="0" err="1" smtClean="0">
                <a:latin typeface="Century Gothic"/>
                <a:cs typeface="Century Gothic"/>
              </a:rPr>
              <a:t>paragrpah</a:t>
            </a:r>
            <a:endParaRPr lang="en-US" sz="36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3600" dirty="0" smtClean="0">
              <a:latin typeface="Century Gothic"/>
              <a:cs typeface="Century Gothic"/>
            </a:endParaRPr>
          </a:p>
          <a:p>
            <a:endParaRPr lang="en-US" sz="3600" dirty="0" smtClean="0">
              <a:latin typeface="Century Gothic"/>
              <a:cs typeface="Century Gothic"/>
            </a:endParaRPr>
          </a:p>
          <a:p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58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3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154" y="762000"/>
            <a:ext cx="4310829" cy="6096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Design!</a:t>
            </a:r>
            <a:endParaRPr lang="en-US" sz="3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431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Wedding Cake Decorating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Screen Shot 2016-07-14 at 7.45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52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Homework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257" y="1177751"/>
            <a:ext cx="8934285" cy="49964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Write a paragraph that uses all of your new “</a:t>
            </a:r>
            <a:r>
              <a:rPr lang="en-US" sz="28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 words. Make it funny! They are: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uck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ee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ain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umpet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ash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unk</a:t>
            </a:r>
          </a:p>
          <a:p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4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8" y="2364144"/>
            <a:ext cx="1723354" cy="1758461"/>
          </a:xfrm>
          <a:prstGeom prst="rect">
            <a:avLst/>
          </a:prstGeom>
        </p:spPr>
      </p:pic>
      <p:pic>
        <p:nvPicPr>
          <p:cNvPr id="5" name="Picture 4" descr="3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9" y="4084659"/>
            <a:ext cx="1723353" cy="1758461"/>
          </a:xfrm>
          <a:prstGeom prst="rect">
            <a:avLst/>
          </a:prstGeom>
        </p:spPr>
      </p:pic>
      <p:pic>
        <p:nvPicPr>
          <p:cNvPr id="6" name="Picture 5" descr="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04" y="2325253"/>
            <a:ext cx="1319554" cy="1759405"/>
          </a:xfrm>
          <a:prstGeom prst="rect">
            <a:avLst/>
          </a:prstGeom>
        </p:spPr>
      </p:pic>
      <p:pic>
        <p:nvPicPr>
          <p:cNvPr id="7" name="Picture 6" descr="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10" y="4316961"/>
            <a:ext cx="1214200" cy="15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10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An example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88557" y="1177751"/>
            <a:ext cx="7275985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I had a trumpet in the trunk of my truck. I left my keys in the trash. I was going to be late for my date with my girlfriend, the tree, so I took the train. She missed my trumpet playing. </a:t>
            </a: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tr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73" y="4636797"/>
            <a:ext cx="3713450" cy="1856725"/>
          </a:xfrm>
          <a:prstGeom prst="rect">
            <a:avLst/>
          </a:prstGeom>
        </p:spPr>
      </p:pic>
      <p:pic>
        <p:nvPicPr>
          <p:cNvPr id="9" name="Picture 8" descr="tr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3696209"/>
            <a:ext cx="2331094" cy="2797313"/>
          </a:xfrm>
          <a:prstGeom prst="rect">
            <a:avLst/>
          </a:prstGeom>
        </p:spPr>
      </p:pic>
      <p:pic>
        <p:nvPicPr>
          <p:cNvPr id="10" name="Picture 9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822">
            <a:off x="161094" y="2645737"/>
            <a:ext cx="1064365" cy="1001755"/>
          </a:xfrm>
          <a:prstGeom prst="rect">
            <a:avLst/>
          </a:prstGeom>
        </p:spPr>
      </p:pic>
      <p:pic>
        <p:nvPicPr>
          <p:cNvPr id="11" name="Picture 10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989">
            <a:off x="1215778" y="2879103"/>
            <a:ext cx="869695" cy="818536"/>
          </a:xfrm>
          <a:prstGeom prst="rect">
            <a:avLst/>
          </a:prstGeom>
        </p:spPr>
      </p:pic>
      <p:pic>
        <p:nvPicPr>
          <p:cNvPr id="12" name="Picture 11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124">
            <a:off x="880705" y="1912556"/>
            <a:ext cx="772240" cy="72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56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177751"/>
            <a:ext cx="8438444" cy="39804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New ‘</a:t>
            </a:r>
            <a:r>
              <a:rPr lang="en-US" sz="4000" dirty="0" err="1">
                <a:solidFill>
                  <a:schemeClr val="tx1"/>
                </a:solidFill>
                <a:latin typeface="Century Gothic"/>
                <a:cs typeface="Century Gothic"/>
              </a:rPr>
              <a:t>t</a:t>
            </a:r>
            <a:r>
              <a:rPr lang="en-US" sz="4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r</a:t>
            </a: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’ words</a:t>
            </a:r>
            <a:endParaRPr lang="en-US" sz="40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Plant and animal foods </a:t>
            </a: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read a story </a:t>
            </a:r>
            <a:endParaRPr lang="en-US" sz="40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Writing a paragraph</a:t>
            </a: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5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Ice cream homework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58264" y="26319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322418" y="16760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Homework Ice Cream Worksheet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23" y="649289"/>
            <a:ext cx="4669611" cy="62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8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The TR sound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11908"/>
          <a:stretch/>
        </p:blipFill>
        <p:spPr>
          <a:xfrm>
            <a:off x="4397068" y="1047522"/>
            <a:ext cx="4746932" cy="5574785"/>
          </a:xfrm>
          <a:prstGeom prst="rect">
            <a:avLst/>
          </a:prstGeom>
        </p:spPr>
      </p:pic>
      <p:pic>
        <p:nvPicPr>
          <p:cNvPr id="6" name="Picture 5" descr="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r="3317"/>
          <a:stretch/>
        </p:blipFill>
        <p:spPr>
          <a:xfrm>
            <a:off x="0" y="1047522"/>
            <a:ext cx="4608849" cy="5640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58264" y="26319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322418" y="16760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6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Using “</a:t>
            </a:r>
            <a:r>
              <a:rPr lang="en-US" sz="3800" b="1" dirty="0" err="1" smtClean="0">
                <a:latin typeface="Century Gothic"/>
                <a:cs typeface="Century Gothic"/>
              </a:rPr>
              <a:t>tr</a:t>
            </a:r>
            <a:r>
              <a:rPr lang="en-US" sz="3800" b="1" dirty="0" smtClean="0">
                <a:latin typeface="Century Gothic"/>
                <a:cs typeface="Century Gothic"/>
              </a:rPr>
              <a:t>”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phonics TR page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848"/>
            <a:ext cx="9144000" cy="60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7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Using “</a:t>
            </a:r>
            <a:r>
              <a:rPr lang="en-US" sz="3800" b="1" dirty="0" err="1" smtClean="0">
                <a:latin typeface="Century Gothic"/>
                <a:cs typeface="Century Gothic"/>
              </a:rPr>
              <a:t>tr</a:t>
            </a:r>
            <a:r>
              <a:rPr lang="en-US" sz="3800" b="1" dirty="0" smtClean="0">
                <a:latin typeface="Century Gothic"/>
                <a:cs typeface="Century Gothic"/>
              </a:rPr>
              <a:t>”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honics TR 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847"/>
            <a:ext cx="9144000" cy="60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3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3460" y="316630"/>
            <a:ext cx="5444254" cy="483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Some other “</a:t>
            </a:r>
            <a:r>
              <a:rPr lang="en-US" sz="3800" b="1" dirty="0" err="1" smtClean="0">
                <a:latin typeface="Century Gothic"/>
                <a:cs typeface="Century Gothic"/>
              </a:rPr>
              <a:t>tr</a:t>
            </a:r>
            <a:r>
              <a:rPr lang="en-US" sz="3800" b="1" dirty="0" smtClean="0">
                <a:latin typeface="Century Gothic"/>
                <a:cs typeface="Century Gothic"/>
              </a:rPr>
              <a:t>” words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5674" y="3720566"/>
            <a:ext cx="7927994" cy="2518254"/>
            <a:chOff x="465665" y="3833734"/>
            <a:chExt cx="8263011" cy="2624669"/>
          </a:xfrm>
        </p:grpSpPr>
        <p:pic>
          <p:nvPicPr>
            <p:cNvPr id="2" name="Picture 1" descr="trac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65" y="3833735"/>
              <a:ext cx="3831623" cy="2624668"/>
            </a:xfrm>
            <a:prstGeom prst="rect">
              <a:avLst/>
            </a:prstGeom>
          </p:spPr>
        </p:pic>
        <p:pic>
          <p:nvPicPr>
            <p:cNvPr id="6" name="Picture 5" descr="trea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778" y="3833734"/>
              <a:ext cx="3676898" cy="258531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65674" y="908979"/>
            <a:ext cx="7997018" cy="2349173"/>
            <a:chOff x="465665" y="1019427"/>
            <a:chExt cx="8263011" cy="2585253"/>
          </a:xfrm>
        </p:grpSpPr>
        <p:pic>
          <p:nvPicPr>
            <p:cNvPr id="5" name="Picture 4" descr="tray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2" b="12917"/>
            <a:stretch/>
          </p:blipFill>
          <p:spPr>
            <a:xfrm>
              <a:off x="5051778" y="1019427"/>
              <a:ext cx="3676898" cy="2445813"/>
            </a:xfrm>
            <a:prstGeom prst="rect">
              <a:avLst/>
            </a:prstGeom>
          </p:spPr>
        </p:pic>
        <p:pic>
          <p:nvPicPr>
            <p:cNvPr id="7" name="Picture 6" descr="trip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65" y="1070221"/>
              <a:ext cx="3831623" cy="253445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086132" y="3145251"/>
            <a:ext cx="793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trip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5748" y="3112106"/>
            <a:ext cx="869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tray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79057" y="6201065"/>
            <a:ext cx="10440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track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92663" y="6189016"/>
            <a:ext cx="10242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treat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0226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“</a:t>
            </a:r>
            <a:r>
              <a:rPr lang="en-US" sz="3800" b="1" dirty="0" err="1" smtClean="0">
                <a:latin typeface="Century Gothic"/>
                <a:cs typeface="Century Gothic"/>
              </a:rPr>
              <a:t>tr</a:t>
            </a:r>
            <a:r>
              <a:rPr lang="en-US" sz="3800" b="1" dirty="0" smtClean="0">
                <a:latin typeface="Century Gothic"/>
                <a:cs typeface="Century Gothic"/>
              </a:rPr>
              <a:t>” Worksheet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TR Workshee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"/>
          <a:stretch/>
        </p:blipFill>
        <p:spPr>
          <a:xfrm>
            <a:off x="2132351" y="1031979"/>
            <a:ext cx="4954725" cy="582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Answers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TR Worksheet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36" y="828347"/>
            <a:ext cx="4923391" cy="60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07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276</Words>
  <Application>Microsoft Macintosh PowerPoint</Application>
  <PresentationFormat>On-screen Show (4:3)</PresentationFormat>
  <Paragraphs>88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Lesson 7 FOOD  </vt:lpstr>
      <vt:lpstr>What we will learn today</vt:lpstr>
      <vt:lpstr>Ice cream homework</vt:lpstr>
      <vt:lpstr>The TR 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for lunch?</vt:lpstr>
      <vt:lpstr>And, but, or, because </vt:lpstr>
      <vt:lpstr>Mine and yours </vt:lpstr>
      <vt:lpstr>Let’s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An example</vt:lpstr>
      <vt:lpstr>What did I learn today?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175</cp:revision>
  <dcterms:created xsi:type="dcterms:W3CDTF">2016-07-01T14:02:12Z</dcterms:created>
  <dcterms:modified xsi:type="dcterms:W3CDTF">2016-07-18T20:41:50Z</dcterms:modified>
</cp:coreProperties>
</file>