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65" r:id="rId3"/>
    <p:sldId id="264" r:id="rId4"/>
    <p:sldId id="261" r:id="rId5"/>
    <p:sldId id="262" r:id="rId6"/>
    <p:sldId id="263" r:id="rId7"/>
    <p:sldId id="257" r:id="rId8"/>
    <p:sldId id="258" r:id="rId9"/>
    <p:sldId id="259" r:id="rId10"/>
    <p:sldId id="260" r:id="rId11"/>
    <p:sldId id="266" r:id="rId12"/>
    <p:sldId id="273" r:id="rId13"/>
    <p:sldId id="272" r:id="rId14"/>
    <p:sldId id="278" r:id="rId15"/>
    <p:sldId id="274" r:id="rId16"/>
    <p:sldId id="279" r:id="rId17"/>
    <p:sldId id="280" r:id="rId18"/>
    <p:sldId id="276" r:id="rId19"/>
    <p:sldId id="281" r:id="rId20"/>
    <p:sldId id="277" r:id="rId21"/>
    <p:sldId id="282" r:id="rId22"/>
    <p:sldId id="283" r:id="rId23"/>
    <p:sldId id="284" r:id="rId24"/>
    <p:sldId id="286" r:id="rId25"/>
    <p:sldId id="285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4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16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8B50D-13A8-5C47-AEBF-1BA4F20E9760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0BF21-22CD-CB4A-BF8F-EECE5C7E7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8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Play “The Giving Tree.mp4”.</a:t>
            </a:r>
            <a:r>
              <a:rPr lang="en-US" baseline="0" dirty="0" smtClean="0"/>
              <a:t> The file has no sound, so you need to read along with it.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students</a:t>
            </a:r>
            <a:r>
              <a:rPr lang="en-US" baseline="0" dirty="0" smtClean="0"/>
              <a:t> to underline all the instances of “and” and “but”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dirty="0" smtClean="0"/>
              <a:t>Some discussion</a:t>
            </a:r>
            <a:r>
              <a:rPr lang="en-US" baseline="0" dirty="0" smtClean="0"/>
              <a:t> questions: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do you think the tree loved the boy in the beginning?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do you think the boy loved the tree?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you ever given something away and later wished that you hadn’t?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it easier to give something away if the receiver truly appreciates the gift?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 give something to someone, do you expect something in return?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boy happy at the end of the story?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the tree happy?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were the tree would you be happy? Why?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the</a:t>
            </a:r>
            <a:r>
              <a:rPr lang="en-US" baseline="0" dirty="0" smtClean="0"/>
              <a:t> students which food group for each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the</a:t>
            </a:r>
            <a:r>
              <a:rPr lang="en-US" baseline="0" dirty="0" smtClean="0"/>
              <a:t> students which food group for each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Match the verb to the photo.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the students to verbally</a:t>
            </a:r>
            <a:r>
              <a:rPr lang="en-US" baseline="0" dirty="0" smtClean="0"/>
              <a:t> do the questions. Alternate between each student. 1. mine 2. yours 3. mine 4. mine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the students to verbally</a:t>
            </a:r>
            <a:r>
              <a:rPr lang="en-US" baseline="0" dirty="0" smtClean="0"/>
              <a:t> do the questions. Alternate between each student. 5. yours 6. mine 7. yours mine 8. mine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</a:t>
            </a:r>
            <a:r>
              <a:rPr lang="en-US" baseline="0" dirty="0" smtClean="0"/>
              <a:t> students to finish these sentences verbally.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out a piece of paper. Choose one of the food vocabulary</a:t>
            </a:r>
            <a:r>
              <a:rPr lang="en-US" baseline="0" dirty="0" smtClean="0"/>
              <a:t> words we have learned in this unit. Draw a picture with a marker. Show the class and have them guess what you drew.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the students to share</a:t>
            </a:r>
            <a:r>
              <a:rPr lang="en-US" baseline="0" dirty="0" smtClean="0"/>
              <a:t> their funny “</a:t>
            </a:r>
            <a:r>
              <a:rPr lang="en-US" baseline="0" dirty="0" err="1" smtClean="0"/>
              <a:t>tr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paragraphics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the students to</a:t>
            </a:r>
            <a:r>
              <a:rPr lang="en-US" baseline="0" dirty="0" smtClean="0"/>
              <a:t> do this activity silently and write down what conjunction goes where.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</a:t>
            </a:r>
            <a:r>
              <a:rPr lang="en-US" baseline="0" dirty="0" smtClean="0"/>
              <a:t> the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this activity verbally.</a:t>
            </a:r>
            <a:r>
              <a:rPr lang="en-US" baseline="0" dirty="0" smtClean="0"/>
              <a:t> Take up the answers. 1. because 2. or/and 3. but 4. because 5. 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Prompt</a:t>
            </a:r>
            <a:r>
              <a:rPr lang="en-US" baseline="0" dirty="0" smtClean="0"/>
              <a:t> the students to compare and contrast the two photos.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the lesson.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homework, students should make al list of what they eat for one day and decide if it belongs to plants, animals or both.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students to recall and spell</a:t>
            </a:r>
            <a:r>
              <a:rPr lang="en-US" baseline="0" dirty="0" smtClean="0"/>
              <a:t> the following words from previous units.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students to recall and spell</a:t>
            </a:r>
            <a:r>
              <a:rPr lang="en-US" baseline="0" dirty="0" smtClean="0"/>
              <a:t> the following words from previous units.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students to recall and spell</a:t>
            </a:r>
            <a:r>
              <a:rPr lang="en-US" baseline="0" dirty="0" smtClean="0"/>
              <a:t> the following words from previous units.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Australia,</a:t>
            </a:r>
            <a:r>
              <a:rPr lang="en-US" baseline="0" dirty="0" smtClean="0"/>
              <a:t> Brazil, China</a:t>
            </a:r>
          </a:p>
          <a:p>
            <a:r>
              <a:rPr lang="en-US" baseline="0" dirty="0" smtClean="0"/>
              <a:t>France, Greece, India 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www.visualnews.com</a:t>
            </a:r>
            <a:r>
              <a:rPr lang="en-US" dirty="0" smtClean="0"/>
              <a:t>/2013/08/27/national-flags-created-foods-country-commonly-associated/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0BF21-22CD-CB4A-BF8F-EECE5C7E71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6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Indonesia, Italy,</a:t>
            </a:r>
            <a:r>
              <a:rPr lang="en-US" baseline="0" dirty="0" smtClean="0"/>
              <a:t> Japan</a:t>
            </a:r>
          </a:p>
          <a:p>
            <a:r>
              <a:rPr lang="en-US" baseline="0" dirty="0" smtClean="0"/>
              <a:t>Lebanon, Korea, Spain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www.visualnews.com</a:t>
            </a:r>
            <a:r>
              <a:rPr lang="en-US" dirty="0" smtClean="0"/>
              <a:t>/2013/08/27/national-flags-created-foods-country-commonly-associated/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0BF21-22CD-CB4A-BF8F-EECE5C7E71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63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Switzerland, Thailand, Turkey</a:t>
            </a:r>
          </a:p>
          <a:p>
            <a:r>
              <a:rPr lang="en-US" dirty="0" smtClean="0"/>
              <a:t>United</a:t>
            </a:r>
            <a:r>
              <a:rPr lang="en-US" baseline="0" dirty="0" smtClean="0"/>
              <a:t> Kingdom, USA, Vietnam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www.visualnews.com</a:t>
            </a:r>
            <a:r>
              <a:rPr lang="en-US" dirty="0" smtClean="0"/>
              <a:t>/2013/08/27/national-flags-created-foods-country-commonly-associated/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0BF21-22CD-CB4A-BF8F-EECE5C7E71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63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Match the verb to the photo.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8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Matching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&quot;ing&quot; Verb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" b="7809"/>
          <a:stretch/>
        </p:blipFill>
        <p:spPr>
          <a:xfrm>
            <a:off x="141111" y="686958"/>
            <a:ext cx="8875059" cy="618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31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Story Time 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Screen Shot 2016-07-16 at 7.5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305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99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07" y="0"/>
            <a:ext cx="735900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327" y="4131199"/>
            <a:ext cx="1690685" cy="11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62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Which food groups?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porkbu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4" y="936857"/>
            <a:ext cx="4175125" cy="2774718"/>
          </a:xfrm>
          <a:prstGeom prst="rect">
            <a:avLst/>
          </a:prstGeom>
        </p:spPr>
      </p:pic>
      <p:pic>
        <p:nvPicPr>
          <p:cNvPr id="4" name="Picture 3" descr="pork ve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9" y="3878791"/>
            <a:ext cx="4135121" cy="2582334"/>
          </a:xfrm>
          <a:prstGeom prst="rect">
            <a:avLst/>
          </a:prstGeom>
        </p:spPr>
      </p:pic>
      <p:pic>
        <p:nvPicPr>
          <p:cNvPr id="5" name="Picture 4" descr="fried shrim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79" y="936857"/>
            <a:ext cx="4135121" cy="2774718"/>
          </a:xfrm>
          <a:prstGeom prst="rect">
            <a:avLst/>
          </a:prstGeom>
        </p:spPr>
      </p:pic>
      <p:pic>
        <p:nvPicPr>
          <p:cNvPr id="7" name="Picture 6" descr="cerea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r="6411" b="18430"/>
          <a:stretch/>
        </p:blipFill>
        <p:spPr>
          <a:xfrm>
            <a:off x="301624" y="3878791"/>
            <a:ext cx="4175126" cy="265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44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Which food groups?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7" name="Picture 6" descr="bok cho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" y="820038"/>
            <a:ext cx="4320540" cy="2875859"/>
          </a:xfrm>
          <a:prstGeom prst="rect">
            <a:avLst/>
          </a:prstGeom>
        </p:spPr>
      </p:pic>
      <p:pic>
        <p:nvPicPr>
          <p:cNvPr id="8" name="Picture 7" descr="street me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3847040"/>
            <a:ext cx="4302126" cy="2725209"/>
          </a:xfrm>
          <a:prstGeom prst="rect">
            <a:avLst/>
          </a:prstGeom>
        </p:spPr>
      </p:pic>
      <p:pic>
        <p:nvPicPr>
          <p:cNvPr id="9" name="Picture 8" descr="dair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8" y="820038"/>
            <a:ext cx="4154300" cy="2875859"/>
          </a:xfrm>
          <a:prstGeom prst="rect">
            <a:avLst/>
          </a:prstGeom>
        </p:spPr>
      </p:pic>
      <p:pic>
        <p:nvPicPr>
          <p:cNvPr id="10" name="Picture 9" descr="ric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78" y="3884922"/>
            <a:ext cx="4154300" cy="268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1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24751" y="-79382"/>
            <a:ext cx="9906000" cy="8792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Which food groups?</a:t>
            </a:r>
            <a:endParaRPr lang="en-US" sz="3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fis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799847"/>
            <a:ext cx="4032250" cy="2688167"/>
          </a:xfrm>
          <a:prstGeom prst="rect">
            <a:avLst/>
          </a:prstGeom>
        </p:spPr>
      </p:pic>
      <p:pic>
        <p:nvPicPr>
          <p:cNvPr id="4" name="Picture 3" descr="sashim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799847"/>
            <a:ext cx="4238626" cy="2688167"/>
          </a:xfrm>
          <a:prstGeom prst="rect">
            <a:avLst/>
          </a:prstGeom>
        </p:spPr>
      </p:pic>
      <p:pic>
        <p:nvPicPr>
          <p:cNvPr id="5" name="Picture 4" descr="cra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" y="3809999"/>
            <a:ext cx="4238626" cy="2825751"/>
          </a:xfrm>
          <a:prstGeom prst="rect">
            <a:avLst/>
          </a:prstGeom>
        </p:spPr>
      </p:pic>
      <p:pic>
        <p:nvPicPr>
          <p:cNvPr id="6" name="Picture 5" descr="griddle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3809998"/>
            <a:ext cx="4031644" cy="28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04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665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Mine or yours?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33" y="996335"/>
            <a:ext cx="8895209" cy="53157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Font typeface="+mj-lt"/>
              <a:buAutoNum type="arabicPeriod"/>
            </a:pP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This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pear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is_____.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(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I)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I don't like Tom's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vegetable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garden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, but I like____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.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(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you)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Here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is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your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chocolate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.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 The snack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on 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the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desk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 is 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_____ 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. 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(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I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)  </a:t>
            </a:r>
          </a:p>
          <a:p>
            <a:pPr marL="742950" indent="-742950">
              <a:buFont typeface="+mj-lt"/>
              <a:buAutoNum type="arabicPeriod"/>
            </a:pP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That's my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drink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, 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and the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fries are</a:t>
            </a:r>
            <a:r>
              <a:rPr lang="uz-Cyrl-UZ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____ </a:t>
            </a:r>
            <a:r>
              <a:rPr lang="uz-Cyrl-UZ" sz="3600" dirty="0">
                <a:solidFill>
                  <a:schemeClr val="tx1"/>
                </a:solidFill>
                <a:latin typeface="Century Gothic"/>
                <a:cs typeface="Century Gothic"/>
              </a:rPr>
              <a:t>too!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buFont typeface="+mj-lt"/>
              <a:buAutoNum type="arabicPeriod"/>
            </a:pPr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 descr="vegetable gard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5" y="4500865"/>
            <a:ext cx="8527078" cy="426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92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Mine or yours?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33" y="1162632"/>
            <a:ext cx="8895209" cy="41957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0" indent="-742950">
              <a:buFont typeface="+mj-lt"/>
              <a:buAutoNum type="arabicPeriod" startAt="5"/>
            </a:pP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Is </a:t>
            </a: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this John's </a:t>
            </a:r>
            <a: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peach 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or______</a:t>
            </a: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? (you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  <a:endParaRPr lang="en-US" sz="36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742950" indent="-742950">
              <a:buFont typeface="+mj-lt"/>
              <a:buAutoNum type="arabicPeriod" startAt="5"/>
            </a:pP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That's my </a:t>
            </a:r>
            <a: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meal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</a:t>
            </a: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That's _____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!</a:t>
            </a:r>
            <a:r>
              <a:rPr lang="en-US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 (I)</a:t>
            </a:r>
          </a:p>
          <a:p>
            <a:pPr marL="742950" indent="-742950">
              <a:buFont typeface="+mj-lt"/>
              <a:buAutoNum type="arabicPeriod" startAt="5"/>
            </a:pP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think this is not_____(you) and that is not_____(I)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36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742950" indent="-742950">
              <a:buFont typeface="+mj-lt"/>
              <a:buAutoNum type="arabicPeriod" startAt="5"/>
            </a:pPr>
            <a:r>
              <a:rPr lang="uz-Cyrl-UZ" sz="3600" dirty="0">
                <a:solidFill>
                  <a:srgbClr val="000000"/>
                </a:solidFill>
                <a:latin typeface="Century Gothic"/>
                <a:cs typeface="Century Gothic"/>
              </a:rPr>
              <a:t>She's a friend of_____.(I</a:t>
            </a:r>
            <a:r>
              <a:rPr lang="uz-Cyrl-UZ" sz="3600" dirty="0" smtClean="0">
                <a:solidFill>
                  <a:srgbClr val="000000"/>
                </a:solidFill>
                <a:latin typeface="Century Gothic"/>
                <a:cs typeface="Century Gothic"/>
              </a:rPr>
              <a:t>)</a:t>
            </a:r>
            <a:endParaRPr lang="en-US" sz="36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p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03" y="4997546"/>
            <a:ext cx="2240297" cy="1860454"/>
          </a:xfrm>
          <a:prstGeom prst="rect">
            <a:avLst/>
          </a:prstGeom>
        </p:spPr>
      </p:pic>
      <p:pic>
        <p:nvPicPr>
          <p:cNvPr id="5" name="Picture 4" descr="p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9071">
            <a:off x="4663406" y="4997546"/>
            <a:ext cx="2240297" cy="1860454"/>
          </a:xfrm>
          <a:prstGeom prst="rect">
            <a:avLst/>
          </a:prstGeom>
        </p:spPr>
      </p:pic>
      <p:pic>
        <p:nvPicPr>
          <p:cNvPr id="6" name="Picture 5" descr="p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95" y="4997546"/>
            <a:ext cx="2240297" cy="1860454"/>
          </a:xfrm>
          <a:prstGeom prst="rect">
            <a:avLst/>
          </a:prstGeom>
        </p:spPr>
      </p:pic>
      <p:pic>
        <p:nvPicPr>
          <p:cNvPr id="7" name="Picture 6" descr="p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89071">
            <a:off x="119698" y="4997546"/>
            <a:ext cx="2240297" cy="18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09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9333" y="1043155"/>
            <a:ext cx="8895209" cy="5503030"/>
          </a:xfrm>
          <a:prstGeom prst="roundRect">
            <a:avLst>
              <a:gd name="adj" fmla="val 1759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“</a:t>
            </a: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Because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” is used to connect sentences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The word “</a:t>
            </a: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and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” is used to join a group of words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endParaRPr lang="en-US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The word “</a:t>
            </a: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or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” links two different ideas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</a:p>
          <a:p>
            <a:endParaRPr lang="en-US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“</a:t>
            </a:r>
            <a:r>
              <a:rPr lang="en-US" sz="3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But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” </a:t>
            </a:r>
            <a:r>
              <a:rPr lang="en-US" sz="3200" dirty="0">
                <a:solidFill>
                  <a:srgbClr val="000000"/>
                </a:solidFill>
                <a:latin typeface="Century Gothic"/>
                <a:cs typeface="Century Gothic"/>
              </a:rPr>
              <a:t>is used to connect statements that express opposite ideas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.</a:t>
            </a:r>
            <a:endParaRPr lang="en-US" sz="32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21912" y="19635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Do you remember?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b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9" y="180778"/>
            <a:ext cx="2014009" cy="14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4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665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Finish these sentences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33" y="996335"/>
            <a:ext cx="8895209" cy="53157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I like bananas, but ...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He enjoys breakfast and … 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My mom wants juice or …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Would you like noodles or …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I missed lunch because …</a:t>
            </a:r>
          </a:p>
          <a:p>
            <a:pPr marL="742950" indent="-742950">
              <a:buFont typeface="+mj-lt"/>
              <a:buAutoNum type="arabicPeriod"/>
            </a:pP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742950" lvl="0" indent="-742950">
              <a:buFont typeface="+mj-lt"/>
              <a:buAutoNum type="arabicPeriod"/>
            </a:pPr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bana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07">
            <a:off x="5192285" y="4703648"/>
            <a:ext cx="3715813" cy="1927578"/>
          </a:xfrm>
          <a:prstGeom prst="rect">
            <a:avLst/>
          </a:prstGeom>
        </p:spPr>
      </p:pic>
      <p:pic>
        <p:nvPicPr>
          <p:cNvPr id="6" name="Picture 5" descr="banan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384">
            <a:off x="169333" y="4765339"/>
            <a:ext cx="3715813" cy="192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9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93333"/>
            <a:ext cx="4693355" cy="479777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Reviewing the “</a:t>
            </a:r>
            <a:r>
              <a:rPr lang="en-US" dirty="0" err="1" smtClean="0">
                <a:latin typeface="Century Gothic"/>
                <a:cs typeface="Century Gothic"/>
              </a:rPr>
              <a:t>ing</a:t>
            </a:r>
            <a:r>
              <a:rPr lang="en-US" dirty="0" smtClean="0">
                <a:latin typeface="Century Gothic"/>
                <a:cs typeface="Century Gothic"/>
              </a:rPr>
              <a:t>”, “</a:t>
            </a:r>
            <a:r>
              <a:rPr lang="en-US" dirty="0" err="1" smtClean="0">
                <a:latin typeface="Century Gothic"/>
                <a:cs typeface="Century Gothic"/>
              </a:rPr>
              <a:t>ng</a:t>
            </a:r>
            <a:r>
              <a:rPr lang="en-US" dirty="0" smtClean="0">
                <a:latin typeface="Century Gothic"/>
                <a:cs typeface="Century Gothic"/>
              </a:rPr>
              <a:t>”, “</a:t>
            </a:r>
            <a:r>
              <a:rPr lang="en-US" dirty="0" err="1" smtClean="0">
                <a:latin typeface="Century Gothic"/>
                <a:cs typeface="Century Gothic"/>
              </a:rPr>
              <a:t>dr</a:t>
            </a:r>
            <a:r>
              <a:rPr lang="en-US" dirty="0" smtClean="0">
                <a:latin typeface="Century Gothic"/>
                <a:cs typeface="Century Gothic"/>
              </a:rPr>
              <a:t>” and “</a:t>
            </a:r>
            <a:r>
              <a:rPr lang="en-US" dirty="0" err="1" smtClean="0">
                <a:latin typeface="Century Gothic"/>
                <a:cs typeface="Century Gothic"/>
              </a:rPr>
              <a:t>tr</a:t>
            </a:r>
            <a:r>
              <a:rPr lang="en-US" dirty="0" smtClean="0">
                <a:latin typeface="Century Gothic"/>
                <a:cs typeface="Century Gothic"/>
              </a:rPr>
              <a:t>” words 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Spelling 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Using “and”, “but”, “or” and “because”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Some international foods 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Reading </a:t>
            </a:r>
          </a:p>
          <a:p>
            <a:pPr marL="0" indent="0">
              <a:buNone/>
            </a:pPr>
            <a:endParaRPr lang="en-US" dirty="0" smtClean="0">
              <a:latin typeface="Century Gothic"/>
              <a:cs typeface="Century Gothic"/>
            </a:endParaRPr>
          </a:p>
          <a:p>
            <a:endParaRPr lang="en-US" dirty="0" smtClean="0">
              <a:latin typeface="Century Gothic"/>
              <a:cs typeface="Century Gothic"/>
            </a:endParaRPr>
          </a:p>
          <a:p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5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489" y="-60475"/>
            <a:ext cx="8089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Century Gothic"/>
                <a:cs typeface="Century Gothic"/>
              </a:rPr>
              <a:t>Pictionary</a:t>
            </a:r>
            <a:endParaRPr lang="en-US" sz="5400" b="1" dirty="0">
              <a:latin typeface="Century Gothic"/>
              <a:cs typeface="Century Gothic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-2181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5" name="Picture 4" descr="AA0219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68" y="1493303"/>
            <a:ext cx="1856232" cy="3121152"/>
          </a:xfrm>
          <a:prstGeom prst="rect">
            <a:avLst/>
          </a:prstGeom>
        </p:spPr>
      </p:pic>
      <p:pic>
        <p:nvPicPr>
          <p:cNvPr id="6" name="Picture 5" descr="AA0263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3" y="287246"/>
            <a:ext cx="2254294" cy="2100452"/>
          </a:xfrm>
          <a:prstGeom prst="rect">
            <a:avLst/>
          </a:prstGeom>
        </p:spPr>
      </p:pic>
      <p:pic>
        <p:nvPicPr>
          <p:cNvPr id="7" name="Picture 6" descr="AA02633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39" y="3669125"/>
            <a:ext cx="2492067" cy="1854448"/>
          </a:xfrm>
          <a:prstGeom prst="rect">
            <a:avLst/>
          </a:prstGeom>
        </p:spPr>
      </p:pic>
      <p:pic>
        <p:nvPicPr>
          <p:cNvPr id="8" name="Picture 7" descr="FD0047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076">
            <a:off x="2385822" y="1889940"/>
            <a:ext cx="3121152" cy="2060448"/>
          </a:xfrm>
          <a:prstGeom prst="rect">
            <a:avLst/>
          </a:prstGeom>
        </p:spPr>
      </p:pic>
      <p:pic>
        <p:nvPicPr>
          <p:cNvPr id="10" name="Picture 9" descr="AA02636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3" y="2281477"/>
            <a:ext cx="1853184" cy="3121152"/>
          </a:xfrm>
          <a:prstGeom prst="rect">
            <a:avLst/>
          </a:prstGeom>
        </p:spPr>
      </p:pic>
      <p:pic>
        <p:nvPicPr>
          <p:cNvPr id="11" name="Picture 10" descr="FD00473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24" y="4874056"/>
            <a:ext cx="1983944" cy="1983944"/>
          </a:xfrm>
          <a:prstGeom prst="rect">
            <a:avLst/>
          </a:prstGeom>
        </p:spPr>
      </p:pic>
      <p:pic>
        <p:nvPicPr>
          <p:cNvPr id="12" name="Picture 11" descr="AA02633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4617787"/>
            <a:ext cx="2262725" cy="1918013"/>
          </a:xfrm>
          <a:prstGeom prst="rect">
            <a:avLst/>
          </a:prstGeom>
        </p:spPr>
      </p:pic>
      <p:pic>
        <p:nvPicPr>
          <p:cNvPr id="13" name="Picture 12" descr="AA02632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52" y="3900499"/>
            <a:ext cx="1888668" cy="1623074"/>
          </a:xfrm>
          <a:prstGeom prst="rect">
            <a:avLst/>
          </a:prstGeom>
        </p:spPr>
      </p:pic>
      <p:pic>
        <p:nvPicPr>
          <p:cNvPr id="14" name="Picture 13" descr="AA02625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8" y="151180"/>
            <a:ext cx="2262726" cy="1425252"/>
          </a:xfrm>
          <a:prstGeom prst="rect">
            <a:avLst/>
          </a:prstGeom>
        </p:spPr>
      </p:pic>
      <p:pic>
        <p:nvPicPr>
          <p:cNvPr id="15" name="Picture 14" descr="AA02635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3" y="5432865"/>
            <a:ext cx="3121152" cy="1392936"/>
          </a:xfrm>
          <a:prstGeom prst="rect">
            <a:avLst/>
          </a:prstGeom>
        </p:spPr>
      </p:pic>
      <p:pic>
        <p:nvPicPr>
          <p:cNvPr id="16" name="Picture 15" descr="AA026348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2" y="1210576"/>
            <a:ext cx="2134124" cy="1479715"/>
          </a:xfrm>
          <a:prstGeom prst="rect">
            <a:avLst/>
          </a:prstGeom>
        </p:spPr>
      </p:pic>
      <p:pic>
        <p:nvPicPr>
          <p:cNvPr id="17" name="Picture 16" descr="AA026357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525">
            <a:off x="1525720" y="3262300"/>
            <a:ext cx="2031726" cy="2286250"/>
          </a:xfrm>
          <a:prstGeom prst="rect">
            <a:avLst/>
          </a:prstGeom>
        </p:spPr>
      </p:pic>
      <p:pic>
        <p:nvPicPr>
          <p:cNvPr id="19" name="Picture 18" descr="AA026354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2621449" y="-298425"/>
            <a:ext cx="2681322" cy="281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62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665"/>
            <a:ext cx="8856133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Complete the text with </a:t>
            </a:r>
            <a:b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“and”, “or”, “but”, or “because”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9333" y="875389"/>
            <a:ext cx="8895209" cy="53157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 wake up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at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8:30 in the morning. I am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hungry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there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isn’t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any food in the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fridge.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want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milk, cereals ______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orange juice. Then, I go to the shop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 it is locked ______ it’s closed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. I go back home and into the kitchen. There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is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some grapefruit juice and brown bread.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______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don’t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like grapefruit juice ______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brown bread! This is not a good morning, so I go back to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bed until the shop opens.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16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pancak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89" y="5714685"/>
            <a:ext cx="3782415" cy="1166245"/>
          </a:xfrm>
          <a:prstGeom prst="rect">
            <a:avLst/>
          </a:prstGeom>
        </p:spPr>
      </p:pic>
      <p:pic>
        <p:nvPicPr>
          <p:cNvPr id="5" name="Picture 4" descr="pancak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04" y="5699567"/>
            <a:ext cx="3782415" cy="11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89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665"/>
            <a:ext cx="8856133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Complete the text with </a:t>
            </a:r>
            <a:b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</a:b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“and”, “or”, “but”, or “because”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9333" y="996335"/>
            <a:ext cx="8895209" cy="5194826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 wake up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at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8:30 in the morning. I am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hungry 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but</a:t>
            </a:r>
            <a:r>
              <a:rPr lang="en-US" sz="2400" dirty="0" smtClean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there isn’t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any food in the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fridge.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I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want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milk, cereals 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and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orange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juice. Then, I go to the shop </a:t>
            </a:r>
            <a:r>
              <a:rPr lang="en-US" sz="2400" b="1" dirty="0">
                <a:solidFill>
                  <a:srgbClr val="FF0000"/>
                </a:solidFill>
                <a:latin typeface="Century Gothic"/>
                <a:cs typeface="Century Gothic"/>
              </a:rPr>
              <a:t>but</a:t>
            </a:r>
            <a:r>
              <a:rPr lang="en-US" sz="2400" dirty="0">
                <a:solidFill>
                  <a:srgbClr val="FF0000"/>
                </a:solidFill>
                <a:latin typeface="Century Gothic"/>
                <a:cs typeface="Century Gothic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it is locked 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because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it’s closed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. I go back home and into the kitchen. There 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is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some grapefruit juice and brown bread. 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But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I don’t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like grapefruit juice </a:t>
            </a:r>
            <a:r>
              <a:rPr lang="en-US" sz="24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and</a:t>
            </a:r>
            <a:r>
              <a:rPr lang="en-US" sz="2400" dirty="0" smtClean="0">
                <a:solidFill>
                  <a:srgbClr val="000000"/>
                </a:solidFill>
                <a:latin typeface="Century Gothic"/>
                <a:cs typeface="Century Gothic"/>
              </a:rPr>
              <a:t> brown </a:t>
            </a: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bread! This is not a good morning, so I go back to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Century Gothic"/>
                <a:cs typeface="Century Gothic"/>
              </a:rPr>
              <a:t>bed until the shop opens.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16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 descr="pancak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89" y="5714685"/>
            <a:ext cx="3782415" cy="1166245"/>
          </a:xfrm>
          <a:prstGeom prst="rect">
            <a:avLst/>
          </a:prstGeom>
        </p:spPr>
      </p:pic>
      <p:pic>
        <p:nvPicPr>
          <p:cNvPr id="5" name="Picture 4" descr="pancak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04" y="5699567"/>
            <a:ext cx="3782415" cy="116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70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46665"/>
            <a:ext cx="8856133" cy="149218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Correct </a:t>
            </a:r>
            <a:r>
              <a:rPr lang="en-US" sz="3200" b="1" dirty="0">
                <a:latin typeface="Century Gothic"/>
                <a:cs typeface="Century Gothic"/>
              </a:rPr>
              <a:t>the underlined word </a:t>
            </a:r>
            <a:r>
              <a:rPr lang="en-US" sz="3200" b="1" dirty="0" smtClean="0">
                <a:latin typeface="Century Gothic"/>
                <a:cs typeface="Century Gothic"/>
              </a:rPr>
              <a:t>using</a:t>
            </a:r>
            <a:br>
              <a:rPr lang="en-US" sz="3200" b="1" dirty="0" smtClean="0">
                <a:latin typeface="Century Gothic"/>
                <a:cs typeface="Century Gothic"/>
              </a:rPr>
            </a:br>
            <a:r>
              <a:rPr lang="en-US" sz="3200" b="1" dirty="0">
                <a:solidFill>
                  <a:srgbClr val="000000"/>
                </a:solidFill>
                <a:latin typeface="Century Gothic"/>
                <a:cs typeface="Century Gothic"/>
              </a:rPr>
              <a:t>“and”, “or”, “but”, or “because” </a:t>
            </a:r>
            <a:endParaRPr lang="en-US" sz="32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33" y="1345521"/>
            <a:ext cx="8895209" cy="38853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1. We won’t have a picnic </a:t>
            </a:r>
            <a:r>
              <a:rPr lang="en-US" sz="3200" u="sng" dirty="0" smtClean="0">
                <a:solidFill>
                  <a:schemeClr val="tx1"/>
                </a:solidFill>
                <a:latin typeface="Century Gothic"/>
                <a:cs typeface="Century Gothic"/>
              </a:rPr>
              <a:t>but</a:t>
            </a: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 it’s </a:t>
            </a:r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cold.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2. They don’t </a:t>
            </a:r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like meat </a:t>
            </a:r>
            <a:r>
              <a:rPr lang="en-US" sz="3200" u="sng" dirty="0" smtClean="0">
                <a:solidFill>
                  <a:schemeClr val="tx1"/>
                </a:solidFill>
                <a:latin typeface="Century Gothic"/>
                <a:cs typeface="Century Gothic"/>
              </a:rPr>
              <a:t>because </a:t>
            </a: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fish</a:t>
            </a:r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3.It’s summer </a:t>
            </a:r>
            <a:r>
              <a:rPr lang="en-US" sz="3200" u="sng" dirty="0" smtClean="0">
                <a:solidFill>
                  <a:schemeClr val="tx1"/>
                </a:solidFill>
                <a:latin typeface="Century Gothic"/>
                <a:cs typeface="Century Gothic"/>
              </a:rPr>
              <a:t>because</a:t>
            </a:r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I’m </a:t>
            </a:r>
            <a:r>
              <a:rPr lang="en-US" sz="3200" dirty="0">
                <a:solidFill>
                  <a:schemeClr val="tx1"/>
                </a:solidFill>
                <a:latin typeface="Century Gothic"/>
                <a:cs typeface="Century Gothic"/>
              </a:rPr>
              <a:t>not </a:t>
            </a:r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hot.</a:t>
            </a:r>
            <a:endParaRPr lang="en-US" sz="32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4. Take your umbrella </a:t>
            </a:r>
            <a:r>
              <a:rPr lang="en-US" sz="3200" u="sng" dirty="0" smtClean="0">
                <a:solidFill>
                  <a:srgbClr val="000000"/>
                </a:solidFill>
                <a:latin typeface="Century Gothic"/>
                <a:cs typeface="Century Gothic"/>
              </a:rPr>
              <a:t>and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it’s raining.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5. Do you want cheese </a:t>
            </a:r>
            <a:r>
              <a:rPr lang="en-US" sz="3200" u="sng" dirty="0" smtClean="0">
                <a:solidFill>
                  <a:srgbClr val="000000"/>
                </a:solidFill>
                <a:latin typeface="Century Gothic"/>
                <a:cs typeface="Century Gothic"/>
              </a:rPr>
              <a:t>because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cs typeface="Century Gothic"/>
              </a:rPr>
              <a:t> grapes?</a:t>
            </a:r>
          </a:p>
        </p:txBody>
      </p:sp>
      <p:pic>
        <p:nvPicPr>
          <p:cNvPr id="6" name="Picture 5" descr="grap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010">
            <a:off x="7480188" y="2756033"/>
            <a:ext cx="1537693" cy="1687712"/>
          </a:xfrm>
          <a:prstGeom prst="rect">
            <a:avLst/>
          </a:prstGeom>
        </p:spPr>
      </p:pic>
      <p:pic>
        <p:nvPicPr>
          <p:cNvPr id="7" name="Picture 6" descr="cheese knif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0" y="5230902"/>
            <a:ext cx="3579731" cy="1789866"/>
          </a:xfrm>
          <a:prstGeom prst="rect">
            <a:avLst/>
          </a:prstGeom>
        </p:spPr>
      </p:pic>
      <p:pic>
        <p:nvPicPr>
          <p:cNvPr id="8" name="Picture 7" descr="chees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03" y="5230902"/>
            <a:ext cx="2491251" cy="162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78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297845"/>
            <a:ext cx="8856133" cy="1492186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Century Gothic"/>
                <a:cs typeface="Century Gothic"/>
              </a:rPr>
              <a:t>Differences</a:t>
            </a:r>
            <a:endParaRPr lang="en-US" sz="54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9333" y="922218"/>
            <a:ext cx="8895209" cy="1799068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Describe the difference between these foods. Talk about colour, size, shape, food group, and anything else you can think of. </a:t>
            </a:r>
            <a:endParaRPr lang="en-US" sz="3200" dirty="0" smtClean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 descr="broccol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80" y="3341744"/>
            <a:ext cx="4202617" cy="3038142"/>
          </a:xfrm>
          <a:prstGeom prst="rect">
            <a:avLst/>
          </a:prstGeom>
        </p:spPr>
      </p:pic>
      <p:pic>
        <p:nvPicPr>
          <p:cNvPr id="9" name="Picture 8" descr="fried chick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5" y="3341744"/>
            <a:ext cx="4557213" cy="30381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7939" y="2818524"/>
            <a:ext cx="2540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entury Gothic"/>
                <a:cs typeface="Century Gothic"/>
              </a:rPr>
              <a:t>fried chicken</a:t>
            </a:r>
            <a:endParaRPr lang="en-US" sz="2800" b="1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7150" y="2826278"/>
            <a:ext cx="1628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entury Gothic"/>
                <a:cs typeface="Century Gothic"/>
              </a:rPr>
              <a:t>broccoli</a:t>
            </a:r>
            <a:endParaRPr lang="en-US" sz="28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89118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What did I learn today?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39561" y="1177751"/>
            <a:ext cx="8438444" cy="39804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Reviewed “mine”, “yours”, “but”, “because”, “or” and “and”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Practiced “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ing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”, “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ng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”, “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dr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 and “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” words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Foods around the world 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How to read a story 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5298777"/>
            <a:ext cx="8857181" cy="11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93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176904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Homework</a:t>
            </a:r>
            <a:endParaRPr lang="en-US" dirty="0"/>
          </a:p>
        </p:txBody>
      </p:sp>
      <p:pic>
        <p:nvPicPr>
          <p:cNvPr id="6" name="Picture 5" descr="Homework Kind of F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5" y="779816"/>
            <a:ext cx="4696779" cy="607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3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34751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Our “</a:t>
            </a:r>
            <a:r>
              <a:rPr lang="en-US" sz="4800" b="1" dirty="0" err="1" smtClean="0">
                <a:latin typeface="Century Gothic"/>
                <a:cs typeface="Century Gothic"/>
              </a:rPr>
              <a:t>tr</a:t>
            </a:r>
            <a:r>
              <a:rPr lang="en-US" sz="4800" b="1" dirty="0" smtClean="0">
                <a:latin typeface="Century Gothic"/>
                <a:cs typeface="Century Gothic"/>
              </a:rPr>
              <a:t>” paragraphs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88557" y="1177751"/>
            <a:ext cx="7275985" cy="53157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entury Gothic"/>
                <a:cs typeface="Century Gothic"/>
              </a:rPr>
              <a:t> </a:t>
            </a:r>
          </a:p>
          <a:p>
            <a:pPr algn="ctr"/>
            <a:endParaRPr lang="en-US" sz="3600" b="1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/>
                <a:cs typeface="Century Gothic"/>
              </a:rPr>
              <a:t>I had a trumpet in the trunk of my truck. I left my keys in the trash. I was going to be late for my date with my girlfriend, the tree, so I took the train. She missed my trumpet playing. </a:t>
            </a: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algn="ctr"/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endParaRPr lang="en-US" sz="2400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tr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73" y="4636797"/>
            <a:ext cx="3713450" cy="1856725"/>
          </a:xfrm>
          <a:prstGeom prst="rect">
            <a:avLst/>
          </a:prstGeom>
        </p:spPr>
      </p:pic>
      <p:pic>
        <p:nvPicPr>
          <p:cNvPr id="9" name="Picture 8" descr="tre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3696209"/>
            <a:ext cx="2331094" cy="2797313"/>
          </a:xfrm>
          <a:prstGeom prst="rect">
            <a:avLst/>
          </a:prstGeom>
        </p:spPr>
      </p:pic>
      <p:pic>
        <p:nvPicPr>
          <p:cNvPr id="10" name="Picture 9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0822">
            <a:off x="161094" y="2645737"/>
            <a:ext cx="1064365" cy="1001755"/>
          </a:xfrm>
          <a:prstGeom prst="rect">
            <a:avLst/>
          </a:prstGeom>
        </p:spPr>
      </p:pic>
      <p:pic>
        <p:nvPicPr>
          <p:cNvPr id="11" name="Picture 10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7989">
            <a:off x="1215778" y="2879103"/>
            <a:ext cx="869695" cy="818536"/>
          </a:xfrm>
          <a:prstGeom prst="rect">
            <a:avLst/>
          </a:prstGeom>
        </p:spPr>
      </p:pic>
      <p:pic>
        <p:nvPicPr>
          <p:cNvPr id="12" name="Picture 11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7124">
            <a:off x="880705" y="1912556"/>
            <a:ext cx="772240" cy="72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27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Do you remember?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49889" y="1165742"/>
            <a:ext cx="3217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_ _ _ </a:t>
            </a:r>
            <a:r>
              <a:rPr lang="en-US" sz="6600" dirty="0" err="1" smtClean="0"/>
              <a:t>ing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4075290" y="3223142"/>
            <a:ext cx="2368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_ _ </a:t>
            </a:r>
            <a:r>
              <a:rPr lang="en-US" sz="6600" dirty="0" err="1" smtClean="0"/>
              <a:t>ng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4100691" y="5294654"/>
            <a:ext cx="1928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_ </a:t>
            </a:r>
            <a:r>
              <a:rPr lang="en-US" sz="6600" dirty="0" err="1" smtClean="0"/>
              <a:t>ing</a:t>
            </a:r>
            <a:endParaRPr lang="en-US" sz="6600" dirty="0"/>
          </a:p>
        </p:txBody>
      </p:sp>
      <p:pic>
        <p:nvPicPr>
          <p:cNvPr id="3" name="Picture 2" descr="h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37" y="2761003"/>
            <a:ext cx="2655205" cy="1644674"/>
          </a:xfrm>
          <a:prstGeom prst="rect">
            <a:avLst/>
          </a:prstGeom>
        </p:spPr>
      </p:pic>
      <p:pic>
        <p:nvPicPr>
          <p:cNvPr id="7" name="Picture 6" descr="spr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976274"/>
            <a:ext cx="2635622" cy="1622555"/>
          </a:xfrm>
          <a:prstGeom prst="rect">
            <a:avLst/>
          </a:prstGeom>
        </p:spPr>
      </p:pic>
      <p:pic>
        <p:nvPicPr>
          <p:cNvPr id="11" name="Picture 10" descr="sing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7" y="4538876"/>
            <a:ext cx="2635622" cy="17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8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55222" y="-162807"/>
            <a:ext cx="955322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How do you spell? 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7998" y="980193"/>
            <a:ext cx="25717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dr</a:t>
            </a:r>
            <a:r>
              <a:rPr lang="en-US" sz="6600" dirty="0"/>
              <a:t>_ _ </a:t>
            </a:r>
            <a:r>
              <a:rPr lang="en-US" sz="6600" dirty="0" smtClean="0"/>
              <a:t>_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4343399" y="3037593"/>
            <a:ext cx="39934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dr</a:t>
            </a:r>
            <a:r>
              <a:rPr lang="en-US" sz="6600" dirty="0" smtClean="0"/>
              <a:t> _ _ _ _ _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4368800" y="5109105"/>
            <a:ext cx="25717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dr</a:t>
            </a:r>
            <a:r>
              <a:rPr lang="en-US" sz="6600" dirty="0" smtClean="0"/>
              <a:t>_ _ _</a:t>
            </a:r>
            <a:endParaRPr lang="en-US" sz="6600" dirty="0"/>
          </a:p>
        </p:txBody>
      </p:sp>
      <p:pic>
        <p:nvPicPr>
          <p:cNvPr id="2" name="Picture 1" descr="dri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0" y="793779"/>
            <a:ext cx="2926080" cy="1770888"/>
          </a:xfrm>
          <a:prstGeom prst="rect">
            <a:avLst/>
          </a:prstGeom>
        </p:spPr>
      </p:pic>
      <p:pic>
        <p:nvPicPr>
          <p:cNvPr id="5" name="Picture 4" descr="driv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70" y="2699381"/>
            <a:ext cx="2926080" cy="1950720"/>
          </a:xfrm>
          <a:prstGeom prst="rect">
            <a:avLst/>
          </a:prstGeom>
        </p:spPr>
      </p:pic>
      <p:pic>
        <p:nvPicPr>
          <p:cNvPr id="7" name="Picture 6" descr="draw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06" y="4887557"/>
            <a:ext cx="3104444" cy="15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55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86211" y="114786"/>
            <a:ext cx="3331833" cy="398639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Spelling!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9795" y="980193"/>
            <a:ext cx="38276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tr</a:t>
            </a:r>
            <a:r>
              <a:rPr lang="en-US" sz="6600" dirty="0" smtClean="0"/>
              <a:t> _ _ _ _ _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4343399" y="3037593"/>
            <a:ext cx="26084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 </a:t>
            </a:r>
            <a:r>
              <a:rPr lang="en-US" sz="6600" dirty="0" err="1" smtClean="0"/>
              <a:t>tr</a:t>
            </a:r>
            <a:r>
              <a:rPr lang="en-US" sz="6600" dirty="0" smtClean="0"/>
              <a:t>_ _ _ </a:t>
            </a:r>
            <a:endParaRPr lang="en-US" sz="6600" dirty="0"/>
          </a:p>
        </p:txBody>
      </p:sp>
      <p:sp>
        <p:nvSpPr>
          <p:cNvPr id="9" name="TextBox 8"/>
          <p:cNvSpPr txBox="1"/>
          <p:nvPr/>
        </p:nvSpPr>
        <p:spPr>
          <a:xfrm>
            <a:off x="4524021" y="5109105"/>
            <a:ext cx="241604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tr</a:t>
            </a:r>
            <a:r>
              <a:rPr lang="en-US" sz="6600" dirty="0" smtClean="0"/>
              <a:t>_ _ _</a:t>
            </a:r>
            <a:endParaRPr lang="en-US" sz="6600" dirty="0"/>
          </a:p>
        </p:txBody>
      </p:sp>
      <p:pic>
        <p:nvPicPr>
          <p:cNvPr id="3" name="Picture 2" descr="tr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76" y="2709333"/>
            <a:ext cx="2568223" cy="1926167"/>
          </a:xfrm>
          <a:prstGeom prst="rect">
            <a:avLst/>
          </a:prstGeom>
        </p:spPr>
      </p:pic>
      <p:pic>
        <p:nvPicPr>
          <p:cNvPr id="5" name="Picture 4" descr="trump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71" y="725089"/>
            <a:ext cx="2495139" cy="1871355"/>
          </a:xfrm>
          <a:prstGeom prst="rect">
            <a:avLst/>
          </a:prstGeom>
        </p:spPr>
      </p:pic>
      <p:pic>
        <p:nvPicPr>
          <p:cNvPr id="11" name="Picture 10" descr="tras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12" y="4812772"/>
            <a:ext cx="2503397" cy="166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73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988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Century Gothic"/>
                <a:cs typeface="Century Gothic"/>
              </a:rPr>
              <a:t>World Food Flags</a:t>
            </a:r>
            <a:endParaRPr lang="en-US" sz="5400" b="1" dirty="0">
              <a:latin typeface="Century Gothic"/>
              <a:cs typeface="Century Gothic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4377" y="1165469"/>
            <a:ext cx="8952637" cy="2365728"/>
            <a:chOff x="1" y="1165469"/>
            <a:chExt cx="8952637" cy="2365728"/>
          </a:xfrm>
        </p:grpSpPr>
        <p:pic>
          <p:nvPicPr>
            <p:cNvPr id="4" name="Picture 3" descr="australia-flag-made-from-foo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165469"/>
              <a:ext cx="3008876" cy="2365728"/>
            </a:xfrm>
            <a:prstGeom prst="rect">
              <a:avLst/>
            </a:prstGeom>
          </p:spPr>
        </p:pic>
        <p:pic>
          <p:nvPicPr>
            <p:cNvPr id="5" name="Picture 4" descr="brazil-flag-made-from-foo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930" y="1165469"/>
              <a:ext cx="3031070" cy="2365728"/>
            </a:xfrm>
            <a:prstGeom prst="rect">
              <a:avLst/>
            </a:prstGeom>
          </p:spPr>
        </p:pic>
        <p:pic>
          <p:nvPicPr>
            <p:cNvPr id="6" name="Picture 5" descr="china-flag-made-from-foo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021" y="1165469"/>
              <a:ext cx="3372617" cy="236572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4377" y="4400949"/>
            <a:ext cx="8952636" cy="2335286"/>
            <a:chOff x="104377" y="4400949"/>
            <a:chExt cx="8952636" cy="2335286"/>
          </a:xfrm>
        </p:grpSpPr>
        <p:pic>
          <p:nvPicPr>
            <p:cNvPr id="8" name="Picture 7" descr="france-flag-made-from-food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77" y="4400949"/>
              <a:ext cx="3113714" cy="2335286"/>
            </a:xfrm>
            <a:prstGeom prst="rect">
              <a:avLst/>
            </a:prstGeom>
          </p:spPr>
        </p:pic>
        <p:pic>
          <p:nvPicPr>
            <p:cNvPr id="9" name="Picture 8" descr="greece-flag-made-from-food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669" y="4435739"/>
              <a:ext cx="3251585" cy="2300496"/>
            </a:xfrm>
            <a:prstGeom prst="rect">
              <a:avLst/>
            </a:prstGeom>
          </p:spPr>
        </p:pic>
        <p:pic>
          <p:nvPicPr>
            <p:cNvPr id="10" name="Picture 9" descr="india-flag-made-from-food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166" y="4400949"/>
              <a:ext cx="3037847" cy="2162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018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988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Century Gothic"/>
                <a:cs typeface="Century Gothic"/>
              </a:rPr>
              <a:t>World Food Flags</a:t>
            </a:r>
            <a:endParaRPr lang="en-US" sz="5400" b="1" dirty="0">
              <a:latin typeface="Century Gothic"/>
              <a:cs typeface="Century Gothic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9168" y="933113"/>
            <a:ext cx="8890736" cy="2267577"/>
            <a:chOff x="-77272" y="933112"/>
            <a:chExt cx="8433535" cy="2126627"/>
          </a:xfrm>
        </p:grpSpPr>
        <p:pic>
          <p:nvPicPr>
            <p:cNvPr id="3" name="Picture 2" descr="indonesia-flag-made-from-foo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272" y="933112"/>
              <a:ext cx="3260820" cy="2103229"/>
            </a:xfrm>
            <a:prstGeom prst="rect">
              <a:avLst/>
            </a:prstGeom>
          </p:spPr>
        </p:pic>
        <p:pic>
          <p:nvPicPr>
            <p:cNvPr id="11" name="Picture 10" descr="italy-flag-made-from-foo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788" y="933113"/>
              <a:ext cx="2696448" cy="2103229"/>
            </a:xfrm>
            <a:prstGeom prst="rect">
              <a:avLst/>
            </a:prstGeom>
          </p:spPr>
        </p:pic>
        <p:pic>
          <p:nvPicPr>
            <p:cNvPr id="12" name="Picture 11" descr="japan-flag-made-from-foo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360" y="933113"/>
              <a:ext cx="2779903" cy="212662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21793" y="4050416"/>
            <a:ext cx="8790715" cy="2276394"/>
            <a:chOff x="239189" y="4050416"/>
            <a:chExt cx="8790715" cy="2276394"/>
          </a:xfrm>
        </p:grpSpPr>
        <p:grpSp>
          <p:nvGrpSpPr>
            <p:cNvPr id="17" name="Group 16"/>
            <p:cNvGrpSpPr/>
            <p:nvPr/>
          </p:nvGrpSpPr>
          <p:grpSpPr>
            <a:xfrm>
              <a:off x="239189" y="4050416"/>
              <a:ext cx="5960127" cy="2276394"/>
              <a:chOff x="139169" y="4050416"/>
              <a:chExt cx="5960127" cy="2276394"/>
            </a:xfrm>
          </p:grpSpPr>
          <p:pic>
            <p:nvPicPr>
              <p:cNvPr id="14" name="Picture 13" descr="lebanon-flag-made-from-food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169" y="4050416"/>
                <a:ext cx="3217518" cy="2276394"/>
              </a:xfrm>
              <a:prstGeom prst="rect">
                <a:avLst/>
              </a:prstGeom>
            </p:spPr>
          </p:pic>
          <p:pic>
            <p:nvPicPr>
              <p:cNvPr id="15" name="Picture 14" descr="south-korea-flag-made-from-food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9169" y="4050416"/>
                <a:ext cx="3020127" cy="2227344"/>
              </a:xfrm>
              <a:prstGeom prst="rect">
                <a:avLst/>
              </a:prstGeom>
            </p:spPr>
          </p:pic>
        </p:grpSp>
        <p:pic>
          <p:nvPicPr>
            <p:cNvPr id="16" name="Picture 15" descr="spain-flag-made-from-food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5222" y="4084383"/>
              <a:ext cx="2944682" cy="2208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973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988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Century Gothic"/>
                <a:cs typeface="Century Gothic"/>
              </a:rPr>
              <a:t>World Food Flags</a:t>
            </a:r>
            <a:endParaRPr lang="en-US" sz="5400" b="1" dirty="0">
              <a:latin typeface="Century Gothic"/>
              <a:cs typeface="Century Gothic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381" y="933113"/>
            <a:ext cx="8935243" cy="2470947"/>
            <a:chOff x="208757" y="933113"/>
            <a:chExt cx="10211706" cy="2823939"/>
          </a:xfrm>
        </p:grpSpPr>
        <p:pic>
          <p:nvPicPr>
            <p:cNvPr id="5" name="Picture 4" descr="thailand-flag-made-of-foo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9163" y="933113"/>
              <a:ext cx="4620927" cy="2823939"/>
            </a:xfrm>
            <a:prstGeom prst="rect">
              <a:avLst/>
            </a:prstGeom>
          </p:spPr>
        </p:pic>
        <p:pic>
          <p:nvPicPr>
            <p:cNvPr id="4" name="Picture 3" descr="switzerland-flag-made-from-foo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57" y="933113"/>
              <a:ext cx="3608868" cy="2823939"/>
            </a:xfrm>
            <a:prstGeom prst="rect">
              <a:avLst/>
            </a:prstGeom>
          </p:spPr>
        </p:pic>
        <p:pic>
          <p:nvPicPr>
            <p:cNvPr id="6" name="Picture 5" descr="turkey-flag-made-from-food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0" r="14006"/>
            <a:stretch/>
          </p:blipFill>
          <p:spPr>
            <a:xfrm>
              <a:off x="6923780" y="933113"/>
              <a:ext cx="3496683" cy="2823939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04381" y="4163522"/>
            <a:ext cx="9004827" cy="2370117"/>
            <a:chOff x="104381" y="4163522"/>
            <a:chExt cx="9004827" cy="2370117"/>
          </a:xfrm>
        </p:grpSpPr>
        <p:pic>
          <p:nvPicPr>
            <p:cNvPr id="19" name="Picture 18" descr="united-states-flag-made-from-food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030" y="4163523"/>
              <a:ext cx="4165590" cy="2363972"/>
            </a:xfrm>
            <a:prstGeom prst="rect">
              <a:avLst/>
            </a:prstGeom>
          </p:spPr>
        </p:pic>
        <p:pic>
          <p:nvPicPr>
            <p:cNvPr id="9" name="Picture 8" descr="united-kingdom-flag-made-from-food.jp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6" r="14957"/>
            <a:stretch/>
          </p:blipFill>
          <p:spPr>
            <a:xfrm>
              <a:off x="104381" y="4163522"/>
              <a:ext cx="3200943" cy="2363972"/>
            </a:xfrm>
            <a:prstGeom prst="rect">
              <a:avLst/>
            </a:prstGeom>
          </p:spPr>
        </p:pic>
        <p:pic>
          <p:nvPicPr>
            <p:cNvPr id="20" name="Picture 19" descr="vietnam-flag-made-from-food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754" y="4180917"/>
              <a:ext cx="3147454" cy="235272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112931" y="3244334"/>
            <a:ext cx="2918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Match the verb to the photo.</a:t>
            </a:r>
          </a:p>
        </p:txBody>
      </p:sp>
    </p:spTree>
    <p:extLst>
      <p:ext uri="{BB962C8B-B14F-4D97-AF65-F5344CB8AC3E}">
        <p14:creationId xmlns:p14="http://schemas.microsoft.com/office/powerpoint/2010/main" val="132528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1239</Words>
  <Application>Microsoft Macintosh PowerPoint</Application>
  <PresentationFormat>On-screen Show (4:3)</PresentationFormat>
  <Paragraphs>152</Paragraphs>
  <Slides>26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 Lesson 8 FOOD  </vt:lpstr>
      <vt:lpstr>What we will learn today</vt:lpstr>
      <vt:lpstr>Our “tr” paragraphs</vt:lpstr>
      <vt:lpstr>Do you remember?</vt:lpstr>
      <vt:lpstr>How do you spell? </vt:lpstr>
      <vt:lpstr>Spelling!</vt:lpstr>
      <vt:lpstr>World Food Flags</vt:lpstr>
      <vt:lpstr>World Food Flags</vt:lpstr>
      <vt:lpstr>World Food Flags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Mine or yours?</vt:lpstr>
      <vt:lpstr>Mine or yours?</vt:lpstr>
      <vt:lpstr>Do you remember?</vt:lpstr>
      <vt:lpstr>Finish these sentences</vt:lpstr>
      <vt:lpstr>PowerPoint Presentation</vt:lpstr>
      <vt:lpstr>Complete the text with  “and”, “or”, “but”, or “because”  </vt:lpstr>
      <vt:lpstr>Complete the text with  “and”, “or”, “but”, or “because”  </vt:lpstr>
      <vt:lpstr>Correct the underlined word using “and”, “or”, “but”, or “because” </vt:lpstr>
      <vt:lpstr>Differences</vt:lpstr>
      <vt:lpstr>What did I learn today?</vt:lpstr>
      <vt:lpstr>Homework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182</cp:revision>
  <dcterms:created xsi:type="dcterms:W3CDTF">2016-07-01T14:02:12Z</dcterms:created>
  <dcterms:modified xsi:type="dcterms:W3CDTF">2016-07-31T12:42:18Z</dcterms:modified>
</cp:coreProperties>
</file>