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0" r:id="rId3"/>
    <p:sldId id="267" r:id="rId4"/>
    <p:sldId id="268" r:id="rId5"/>
    <p:sldId id="257" r:id="rId6"/>
    <p:sldId id="258" r:id="rId7"/>
    <p:sldId id="259" r:id="rId8"/>
    <p:sldId id="261" r:id="rId9"/>
    <p:sldId id="262" r:id="rId10"/>
    <p:sldId id="263" r:id="rId11"/>
    <p:sldId id="264" r:id="rId12"/>
    <p:sldId id="265" r:id="rId13"/>
    <p:sldId id="269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1224" y="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3338A-EA47-FB4E-8909-7E3D63EB002B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F89E9-1F3B-1649-9345-4CA41955A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03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over the</a:t>
            </a:r>
            <a:r>
              <a:rPr lang="en-US" baseline="0" dirty="0" smtClean="0"/>
              <a:t> learning goals.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over the</a:t>
            </a:r>
            <a:r>
              <a:rPr lang="en-US" baseline="0" dirty="0" smtClean="0"/>
              <a:t> learning goals.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over the</a:t>
            </a:r>
            <a:r>
              <a:rPr lang="en-US" baseline="0" dirty="0" smtClean="0"/>
              <a:t> learning goals.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</a:t>
            </a:r>
            <a:r>
              <a:rPr lang="en-US" baseline="0" dirty="0" smtClean="0"/>
              <a:t> homework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22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 the lesson.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2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over the</a:t>
            </a:r>
            <a:r>
              <a:rPr lang="en-US" baseline="0" dirty="0" smtClean="0"/>
              <a:t> learning goals.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over the</a:t>
            </a:r>
            <a:r>
              <a:rPr lang="en-US" baseline="0" dirty="0" smtClean="0"/>
              <a:t> learning goals.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over the</a:t>
            </a:r>
            <a:r>
              <a:rPr lang="en-US" baseline="0" dirty="0" smtClean="0"/>
              <a:t> learning goals.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7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2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5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4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2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3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2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9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1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5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5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g"/><Relationship Id="rId6" Type="http://schemas.openxmlformats.org/officeDocument/2006/relationships/image" Target="../media/image12.png"/><Relationship Id="rId7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s for title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12884"/>
            <a:ext cx="9144000" cy="1653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2131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smtClean="0">
                <a:latin typeface="Century Gothic"/>
                <a:cs typeface="Century Gothic"/>
              </a:rPr>
              <a:t>Lesson </a:t>
            </a:r>
            <a:r>
              <a:rPr lang="en-US" sz="3600" dirty="0">
                <a:latin typeface="Century Gothic"/>
                <a:cs typeface="Century Gothic"/>
              </a:rPr>
              <a:t>8</a:t>
            </a:r>
            <a:r>
              <a:rPr lang="en-US" sz="3600" smtClean="0">
                <a:latin typeface="Century Gothic"/>
                <a:cs typeface="Century Gothic"/>
              </a:rPr>
              <a:t>: </a:t>
            </a:r>
            <a:r>
              <a:rPr lang="en-US" sz="3600" dirty="0" smtClean="0">
                <a:latin typeface="Century Gothic"/>
                <a:cs typeface="Century Gothic"/>
              </a:rPr>
              <a:t>Tutoring</a:t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11100" b="1" dirty="0" smtClean="0">
                <a:effectLst>
                  <a:outerShdw blurRad="50800" dist="38100" dir="858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FOOD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dirty="0">
                <a:latin typeface="Century Gothic"/>
                <a:cs typeface="Century Gothic"/>
              </a:rPr>
              <a:t/>
            </a:r>
            <a:br>
              <a:rPr lang="en-US" sz="3600" dirty="0">
                <a:latin typeface="Century Gothic"/>
                <a:cs typeface="Century Gothic"/>
              </a:rPr>
            </a:b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343" y="817366"/>
            <a:ext cx="1664489" cy="7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-151182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Pronoun Practice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3375" y="-1511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Pronoun Practi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19" y="747058"/>
            <a:ext cx="5148444" cy="611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44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-151182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Answers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3375" y="-1511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pronoun practice answ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398" y="827467"/>
            <a:ext cx="4919606" cy="60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84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0964" y="128503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atin typeface="Century Gothic"/>
                <a:cs typeface="Century Gothic"/>
              </a:rPr>
              <a:t>“</a:t>
            </a:r>
            <a:r>
              <a:rPr lang="en-US" sz="5400" b="1" dirty="0" err="1" smtClean="0">
                <a:latin typeface="Century Gothic"/>
                <a:cs typeface="Century Gothic"/>
              </a:rPr>
              <a:t>dr</a:t>
            </a:r>
            <a:r>
              <a:rPr lang="en-US" sz="5400" b="1" dirty="0" smtClean="0">
                <a:latin typeface="Century Gothic"/>
                <a:cs typeface="Century Gothic"/>
              </a:rPr>
              <a:t>” and “</a:t>
            </a:r>
            <a:r>
              <a:rPr lang="en-US" sz="5400" b="1" dirty="0" err="1" smtClean="0">
                <a:latin typeface="Century Gothic"/>
                <a:cs typeface="Century Gothic"/>
              </a:rPr>
              <a:t>tr</a:t>
            </a:r>
            <a:r>
              <a:rPr lang="en-US" sz="5400" b="1" dirty="0" smtClean="0">
                <a:latin typeface="Century Gothic"/>
                <a:cs typeface="Century Gothic"/>
              </a:rPr>
              <a:t>”</a:t>
            </a:r>
            <a:endParaRPr lang="en-US" sz="5400" b="1" dirty="0"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3375" y="-1511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dr tr activ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81" y="552824"/>
            <a:ext cx="2459925" cy="6305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6235" y="1779503"/>
            <a:ext cx="5647765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entury Gothic"/>
                <a:cs typeface="Century Gothic"/>
              </a:rPr>
              <a:t>What words match with each picture?</a:t>
            </a:r>
          </a:p>
          <a:p>
            <a:endParaRPr lang="en-US" sz="2800" b="1" dirty="0">
              <a:latin typeface="Century Gothic"/>
              <a:cs typeface="Century Gothic"/>
            </a:endParaRPr>
          </a:p>
          <a:p>
            <a:r>
              <a:rPr lang="en-US" sz="2800" b="1" dirty="0" smtClean="0">
                <a:latin typeface="Century Gothic"/>
                <a:cs typeface="Century Gothic"/>
              </a:rPr>
              <a:t>Look up triangle and tractor</a:t>
            </a:r>
          </a:p>
          <a:p>
            <a:endParaRPr lang="en-US" sz="2800" b="1" dirty="0">
              <a:latin typeface="Century Gothic"/>
              <a:cs typeface="Century Gothic"/>
            </a:endParaRPr>
          </a:p>
          <a:p>
            <a:r>
              <a:rPr lang="en-US" sz="2800" b="1" dirty="0" smtClean="0">
                <a:latin typeface="Century Gothic"/>
                <a:cs typeface="Century Gothic"/>
              </a:rPr>
              <a:t>truck				tree</a:t>
            </a:r>
          </a:p>
          <a:p>
            <a:r>
              <a:rPr lang="en-US" sz="2800" b="1" dirty="0" smtClean="0">
                <a:latin typeface="Century Gothic"/>
                <a:cs typeface="Century Gothic"/>
              </a:rPr>
              <a:t>drill				triangle</a:t>
            </a:r>
          </a:p>
          <a:p>
            <a:r>
              <a:rPr lang="en-US" sz="2800" b="1" dirty="0" smtClean="0">
                <a:latin typeface="Century Gothic"/>
                <a:cs typeface="Century Gothic"/>
              </a:rPr>
              <a:t>dress				drum</a:t>
            </a:r>
          </a:p>
          <a:p>
            <a:r>
              <a:rPr lang="en-US" sz="2800" b="1" dirty="0" smtClean="0">
                <a:latin typeface="Century Gothic"/>
                <a:cs typeface="Century Gothic"/>
              </a:rPr>
              <a:t>dragon			tractor  </a:t>
            </a:r>
          </a:p>
          <a:p>
            <a:endParaRPr lang="en-US" sz="2800" b="1" dirty="0" smtClean="0">
              <a:latin typeface="Century Gothic"/>
              <a:cs typeface="Century Gothic"/>
            </a:endParaRPr>
          </a:p>
          <a:p>
            <a:endParaRPr lang="en-US" sz="2800" b="1" dirty="0">
              <a:latin typeface="Century Gothic"/>
              <a:cs typeface="Century Gothic"/>
            </a:endParaRPr>
          </a:p>
          <a:p>
            <a:endParaRPr lang="en-US" sz="28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80417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-176904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entury Gothic"/>
                <a:cs typeface="Century Gothic"/>
              </a:rPr>
              <a:t>Homework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57201" y="966096"/>
            <a:ext cx="5348993" cy="554985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Century Gothic"/>
                <a:cs typeface="Century Gothic"/>
              </a:rPr>
              <a:t>Imagine you opened your own restaurant</a:t>
            </a:r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. Name your restaurant.</a:t>
            </a:r>
            <a:endParaRPr lang="en-US" sz="32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r>
              <a:rPr lang="en-US" sz="3200" dirty="0">
                <a:solidFill>
                  <a:schemeClr val="tx1"/>
                </a:solidFill>
                <a:latin typeface="Century Gothic"/>
                <a:cs typeface="Century Gothic"/>
              </a:rPr>
              <a:t>Explain what the restaurant looks like, </a:t>
            </a:r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who works </a:t>
            </a:r>
            <a:r>
              <a:rPr lang="en-US" sz="3200" dirty="0">
                <a:solidFill>
                  <a:schemeClr val="tx1"/>
                </a:solidFill>
                <a:latin typeface="Century Gothic"/>
                <a:cs typeface="Century Gothic"/>
              </a:rPr>
              <a:t>there, and what you serve</a:t>
            </a:r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. Write one paragraph about your restaurant. </a:t>
            </a:r>
            <a:endParaRPr lang="en-US" sz="32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 descr="kitch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41" y="3901604"/>
            <a:ext cx="2901696" cy="2194560"/>
          </a:xfrm>
          <a:prstGeom prst="rect">
            <a:avLst/>
          </a:prstGeom>
        </p:spPr>
      </p:pic>
      <p:pic>
        <p:nvPicPr>
          <p:cNvPr id="5" name="Picture 4" descr="restaura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41" y="1616179"/>
            <a:ext cx="2926080" cy="1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88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4751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entury Gothic"/>
                <a:cs typeface="Century Gothic"/>
              </a:rPr>
              <a:t>What did I learn today?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39561" y="1177751"/>
            <a:ext cx="8438444" cy="398040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0000"/>
                </a:solidFill>
                <a:latin typeface="Century Gothic"/>
                <a:cs typeface="Century Gothic"/>
              </a:rPr>
              <a:t>New “</a:t>
            </a:r>
            <a:r>
              <a:rPr lang="en-US" sz="3600" dirty="0" err="1">
                <a:solidFill>
                  <a:srgbClr val="000000"/>
                </a:solidFill>
                <a:latin typeface="Century Gothic"/>
                <a:cs typeface="Century Gothic"/>
              </a:rPr>
              <a:t>ing</a:t>
            </a:r>
            <a:r>
              <a:rPr lang="en-US" sz="3600" dirty="0">
                <a:solidFill>
                  <a:srgbClr val="000000"/>
                </a:solidFill>
                <a:latin typeface="Century Gothic"/>
                <a:cs typeface="Century Gothic"/>
              </a:rPr>
              <a:t>” words</a:t>
            </a:r>
          </a:p>
          <a:p>
            <a:r>
              <a:rPr lang="en-US" sz="3600" dirty="0">
                <a:solidFill>
                  <a:srgbClr val="000000"/>
                </a:solidFill>
                <a:latin typeface="Century Gothic"/>
                <a:cs typeface="Century Gothic"/>
              </a:rPr>
              <a:t>Practicing “and” </a:t>
            </a:r>
          </a:p>
          <a:p>
            <a:r>
              <a:rPr lang="en-US" sz="3600" dirty="0">
                <a:solidFill>
                  <a:srgbClr val="000000"/>
                </a:solidFill>
                <a:latin typeface="Century Gothic"/>
                <a:cs typeface="Century Gothic"/>
              </a:rPr>
              <a:t>Using “and”, “but”, “or” and “because”</a:t>
            </a:r>
          </a:p>
          <a:p>
            <a:r>
              <a:rPr lang="en-US" sz="3600" dirty="0">
                <a:solidFill>
                  <a:srgbClr val="000000"/>
                </a:solidFill>
                <a:latin typeface="Century Gothic"/>
                <a:cs typeface="Century Gothic"/>
              </a:rPr>
              <a:t>Writing about a meal</a:t>
            </a:r>
          </a:p>
          <a:p>
            <a:r>
              <a:rPr lang="en-US" sz="3600" dirty="0">
                <a:solidFill>
                  <a:srgbClr val="000000"/>
                </a:solidFill>
                <a:latin typeface="Century Gothic"/>
                <a:cs typeface="Century Gothic"/>
              </a:rPr>
              <a:t>Matching </a:t>
            </a:r>
          </a:p>
        </p:txBody>
      </p:sp>
      <p:pic>
        <p:nvPicPr>
          <p:cNvPr id="8" name="Picture 7" descr="foodcoll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" y="5298777"/>
            <a:ext cx="8857181" cy="113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20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667" y="1417638"/>
            <a:ext cx="4938889" cy="50734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we will learn today</a:t>
            </a:r>
            <a:endParaRPr lang="en-US" sz="50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3333"/>
            <a:ext cx="4693355" cy="479777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New “</a:t>
            </a:r>
            <a:r>
              <a:rPr lang="en-US" dirty="0" err="1" smtClean="0">
                <a:latin typeface="Century Gothic"/>
                <a:cs typeface="Century Gothic"/>
              </a:rPr>
              <a:t>ing</a:t>
            </a:r>
            <a:r>
              <a:rPr lang="en-US" dirty="0" smtClean="0">
                <a:latin typeface="Century Gothic"/>
                <a:cs typeface="Century Gothic"/>
              </a:rPr>
              <a:t>” words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Practicing “and” 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Using “and”, “but”, “or” and “because”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Writing about a meal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Matching words and pictures 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Using pronouns </a:t>
            </a:r>
          </a:p>
          <a:p>
            <a:pPr marL="0" indent="0">
              <a:buNone/>
            </a:pPr>
            <a:endParaRPr lang="en-US" dirty="0" smtClean="0">
              <a:latin typeface="Century Gothic"/>
              <a:cs typeface="Century Gothic"/>
            </a:endParaRPr>
          </a:p>
          <a:p>
            <a:endParaRPr lang="en-US" dirty="0" smtClean="0">
              <a:latin typeface="Century Gothic"/>
              <a:cs typeface="Century Gothic"/>
            </a:endParaRPr>
          </a:p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6" name="Picture 5" descr="boo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3" y="1693333"/>
            <a:ext cx="3781779" cy="455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79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667" y="1417638"/>
            <a:ext cx="8738098" cy="50734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entury Gothic"/>
                <a:cs typeface="Century Gothic"/>
              </a:rPr>
              <a:t>Complete the text with </a:t>
            </a:r>
            <a:br>
              <a:rPr lang="en-US" sz="4000" b="1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4000" b="1" dirty="0">
                <a:solidFill>
                  <a:srgbClr val="000000"/>
                </a:solidFill>
                <a:latin typeface="Century Gothic"/>
                <a:cs typeface="Century Gothic"/>
              </a:rPr>
              <a:t>“and”, “or”, “but”, or “because” </a:t>
            </a:r>
            <a:endParaRPr lang="en-US" sz="40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3333"/>
            <a:ext cx="8229600" cy="479777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r>
              <a:rPr lang="en-US" dirty="0">
                <a:solidFill>
                  <a:srgbClr val="000000"/>
                </a:solidFill>
                <a:latin typeface="Century Gothic"/>
                <a:cs typeface="Century Gothic"/>
              </a:rPr>
              <a:t>.​ ​I am going to the </a:t>
            </a:r>
            <a:r>
              <a:rPr lang="en-US" dirty="0" smtClean="0">
                <a:solidFill>
                  <a:srgbClr val="000000"/>
                </a:solidFill>
                <a:latin typeface="Century Gothic"/>
                <a:cs typeface="Century Gothic"/>
              </a:rPr>
              <a:t>movies_______ </a:t>
            </a:r>
            <a:r>
              <a:rPr lang="en-US" dirty="0">
                <a:solidFill>
                  <a:srgbClr val="000000"/>
                </a:solidFill>
                <a:latin typeface="Century Gothic"/>
                <a:cs typeface="Century Gothic"/>
              </a:rPr>
              <a:t>Nick ​is coming too. ​</a:t>
            </a:r>
            <a:endParaRPr lang="en-US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r>
              <a:rPr lang="en-US" dirty="0">
                <a:solidFill>
                  <a:srgbClr val="000000"/>
                </a:solidFill>
                <a:latin typeface="Century Gothic"/>
                <a:cs typeface="Century Gothic"/>
              </a:rPr>
              <a:t>.​ ​I had five bars of chocolate ​____________ I was hungry. ​</a:t>
            </a:r>
            <a:endParaRPr lang="en-US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r>
              <a:rPr lang="en-US" dirty="0">
                <a:solidFill>
                  <a:srgbClr val="000000"/>
                </a:solidFill>
                <a:latin typeface="Century Gothic"/>
                <a:cs typeface="Century Gothic"/>
              </a:rPr>
              <a:t>.​ ​My friend is 7 years old _________ ​I am only 5 years old. </a:t>
            </a:r>
            <a:endParaRPr lang="en-US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entury Gothic"/>
                <a:cs typeface="Century Gothic"/>
              </a:rPr>
              <a:t>4.​ ​Carla had chips ________ she could have cake. ​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entury Gothic"/>
                <a:cs typeface="Century Gothic"/>
              </a:rPr>
              <a:t>​5.​ ​I wanted </a:t>
            </a:r>
            <a:r>
              <a:rPr lang="en-US" dirty="0" smtClean="0">
                <a:solidFill>
                  <a:srgbClr val="000000"/>
                </a:solidFill>
                <a:latin typeface="Century Gothic"/>
                <a:cs typeface="Century Gothic"/>
              </a:rPr>
              <a:t>to buy popcorn at the movies ________ </a:t>
            </a:r>
            <a:r>
              <a:rPr lang="en-US" dirty="0">
                <a:solidFill>
                  <a:srgbClr val="000000"/>
                </a:solidFill>
                <a:latin typeface="Century Gothic"/>
                <a:cs typeface="Century Gothic"/>
              </a:rPr>
              <a:t>there </a:t>
            </a:r>
            <a:r>
              <a:rPr lang="en-US" dirty="0" smtClean="0">
                <a:solidFill>
                  <a:srgbClr val="000000"/>
                </a:solidFill>
                <a:latin typeface="Century Gothic"/>
                <a:cs typeface="Century Gothic"/>
              </a:rPr>
              <a:t>was no popcorn left</a:t>
            </a:r>
            <a:r>
              <a:rPr lang="en-US" dirty="0">
                <a:solidFill>
                  <a:srgbClr val="000000"/>
                </a:solidFill>
                <a:latin typeface="Century Gothic"/>
                <a:cs typeface="Century Gothic"/>
              </a:rPr>
              <a:t>. ​</a:t>
            </a:r>
            <a:endParaRPr lang="en-US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r>
              <a:rPr lang="en-US" dirty="0">
                <a:solidFill>
                  <a:srgbClr val="000000"/>
                </a:solidFill>
                <a:latin typeface="Century Gothic"/>
                <a:cs typeface="Century Gothic"/>
              </a:rPr>
              <a:t>.​ ​Shannon </a:t>
            </a:r>
            <a:r>
              <a:rPr lang="en-US" dirty="0" smtClean="0">
                <a:solidFill>
                  <a:srgbClr val="000000"/>
                </a:solidFill>
                <a:latin typeface="Century Gothic"/>
                <a:cs typeface="Century Gothic"/>
              </a:rPr>
              <a:t>was </a:t>
            </a:r>
            <a:r>
              <a:rPr lang="en-US" dirty="0">
                <a:solidFill>
                  <a:srgbClr val="000000"/>
                </a:solidFill>
                <a:latin typeface="Century Gothic"/>
                <a:cs typeface="Century Gothic"/>
              </a:rPr>
              <a:t>crying ___________ ​she fell and hurt her leg. ​</a:t>
            </a:r>
          </a:p>
        </p:txBody>
      </p:sp>
    </p:spTree>
    <p:extLst>
      <p:ext uri="{BB962C8B-B14F-4D97-AF65-F5344CB8AC3E}">
        <p14:creationId xmlns:p14="http://schemas.microsoft.com/office/powerpoint/2010/main" val="1807362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667" y="1417638"/>
            <a:ext cx="8738098" cy="50734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we will learn today</a:t>
            </a:r>
            <a:endParaRPr lang="en-US" sz="50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3333"/>
            <a:ext cx="8229600" cy="479777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r>
              <a:rPr lang="en-US" dirty="0">
                <a:solidFill>
                  <a:srgbClr val="000000"/>
                </a:solidFill>
                <a:latin typeface="Century Gothic"/>
                <a:cs typeface="Century Gothic"/>
              </a:rPr>
              <a:t>.​ ​I am going to the </a:t>
            </a:r>
            <a:r>
              <a:rPr lang="en-US" dirty="0" smtClean="0">
                <a:solidFill>
                  <a:srgbClr val="000000"/>
                </a:solidFill>
                <a:latin typeface="Century Gothic"/>
                <a:cs typeface="Century Gothic"/>
              </a:rPr>
              <a:t>movies </a:t>
            </a:r>
            <a:r>
              <a:rPr lang="en-US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and</a:t>
            </a:r>
            <a:r>
              <a:rPr lang="en-US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n-US" dirty="0">
                <a:solidFill>
                  <a:srgbClr val="000000"/>
                </a:solidFill>
                <a:latin typeface="Century Gothic"/>
                <a:cs typeface="Century Gothic"/>
              </a:rPr>
              <a:t>Nick ​is coming too. ​</a:t>
            </a:r>
            <a:endParaRPr lang="en-US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r>
              <a:rPr lang="en-US" dirty="0">
                <a:solidFill>
                  <a:srgbClr val="000000"/>
                </a:solidFill>
                <a:latin typeface="Century Gothic"/>
                <a:cs typeface="Century Gothic"/>
              </a:rPr>
              <a:t>.​ ​I had five bars of chocolate </a:t>
            </a:r>
            <a:r>
              <a:rPr lang="en-US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because</a:t>
            </a:r>
            <a:r>
              <a:rPr lang="en-US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entury Gothic"/>
                <a:cs typeface="Century Gothic"/>
              </a:rPr>
              <a:t>I </a:t>
            </a:r>
            <a:r>
              <a:rPr lang="en-US" dirty="0">
                <a:solidFill>
                  <a:srgbClr val="000000"/>
                </a:solidFill>
                <a:latin typeface="Century Gothic"/>
                <a:cs typeface="Century Gothic"/>
              </a:rPr>
              <a:t>was hungry. ​</a:t>
            </a:r>
            <a:endParaRPr lang="en-US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r>
              <a:rPr lang="en-US" dirty="0">
                <a:solidFill>
                  <a:srgbClr val="000000"/>
                </a:solidFill>
                <a:latin typeface="Century Gothic"/>
                <a:cs typeface="Century Gothic"/>
              </a:rPr>
              <a:t>.​ ​My friend is 7 years old </a:t>
            </a:r>
            <a:r>
              <a:rPr lang="en-US" b="1" dirty="0">
                <a:solidFill>
                  <a:srgbClr val="FF0000"/>
                </a:solidFill>
                <a:latin typeface="Century Gothic"/>
                <a:cs typeface="Century Gothic"/>
              </a:rPr>
              <a:t>and</a:t>
            </a:r>
            <a:r>
              <a:rPr lang="en-US" dirty="0">
                <a:solidFill>
                  <a:srgbClr val="000000"/>
                </a:solidFill>
                <a:latin typeface="Century Gothic"/>
                <a:cs typeface="Century Gothic"/>
              </a:rPr>
              <a:t> ​I am only 5 years old. </a:t>
            </a:r>
            <a:endParaRPr lang="en-US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r>
              <a:rPr lang="en-US" dirty="0">
                <a:solidFill>
                  <a:srgbClr val="000000"/>
                </a:solidFill>
                <a:latin typeface="Century Gothic"/>
                <a:cs typeface="Century Gothic"/>
              </a:rPr>
              <a:t>.​ ​Carla had chips </a:t>
            </a:r>
            <a:r>
              <a:rPr lang="en-US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or </a:t>
            </a:r>
            <a:r>
              <a:rPr lang="en-US" dirty="0" smtClean="0">
                <a:solidFill>
                  <a:srgbClr val="000000"/>
                </a:solidFill>
                <a:latin typeface="Century Gothic"/>
                <a:cs typeface="Century Gothic"/>
              </a:rPr>
              <a:t>she could have </a:t>
            </a:r>
            <a:r>
              <a:rPr lang="en-US" dirty="0">
                <a:solidFill>
                  <a:srgbClr val="000000"/>
                </a:solidFill>
                <a:latin typeface="Century Gothic"/>
                <a:cs typeface="Century Gothic"/>
              </a:rPr>
              <a:t>cake. ​</a:t>
            </a:r>
            <a:endParaRPr lang="en-US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r>
              <a:rPr lang="en-US" dirty="0">
                <a:solidFill>
                  <a:srgbClr val="000000"/>
                </a:solidFill>
                <a:latin typeface="Century Gothic"/>
                <a:cs typeface="Century Gothic"/>
              </a:rPr>
              <a:t>.​ ​I wanted </a:t>
            </a:r>
            <a:r>
              <a:rPr lang="en-US" dirty="0" smtClean="0">
                <a:solidFill>
                  <a:srgbClr val="000000"/>
                </a:solidFill>
                <a:latin typeface="Century Gothic"/>
                <a:cs typeface="Century Gothic"/>
              </a:rPr>
              <a:t>to buy popcorn at the movies </a:t>
            </a:r>
            <a:r>
              <a:rPr lang="en-US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but </a:t>
            </a:r>
            <a:r>
              <a:rPr lang="en-US" dirty="0" smtClean="0">
                <a:solidFill>
                  <a:srgbClr val="000000"/>
                </a:solidFill>
                <a:latin typeface="Century Gothic"/>
                <a:cs typeface="Century Gothic"/>
              </a:rPr>
              <a:t>there was no popcorn left</a:t>
            </a:r>
            <a:r>
              <a:rPr lang="en-US" dirty="0">
                <a:solidFill>
                  <a:srgbClr val="000000"/>
                </a:solidFill>
                <a:latin typeface="Century Gothic"/>
                <a:cs typeface="Century Gothic"/>
              </a:rPr>
              <a:t>. ​</a:t>
            </a:r>
            <a:endParaRPr lang="en-US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r>
              <a:rPr lang="en-US" dirty="0">
                <a:solidFill>
                  <a:srgbClr val="000000"/>
                </a:solidFill>
                <a:latin typeface="Century Gothic"/>
                <a:cs typeface="Century Gothic"/>
              </a:rPr>
              <a:t>.​ ​Shannon </a:t>
            </a:r>
            <a:r>
              <a:rPr lang="en-US" dirty="0" smtClean="0">
                <a:solidFill>
                  <a:srgbClr val="000000"/>
                </a:solidFill>
                <a:latin typeface="Century Gothic"/>
                <a:cs typeface="Century Gothic"/>
              </a:rPr>
              <a:t>was </a:t>
            </a:r>
            <a:r>
              <a:rPr lang="en-US" dirty="0">
                <a:solidFill>
                  <a:srgbClr val="000000"/>
                </a:solidFill>
                <a:latin typeface="Century Gothic"/>
                <a:cs typeface="Century Gothic"/>
              </a:rPr>
              <a:t>crying </a:t>
            </a:r>
            <a:r>
              <a:rPr lang="en-US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because</a:t>
            </a:r>
            <a:r>
              <a:rPr lang="en-US" dirty="0">
                <a:solidFill>
                  <a:srgbClr val="000000"/>
                </a:solidFill>
                <a:latin typeface="Century Gothic"/>
                <a:cs typeface="Century Gothic"/>
              </a:rPr>
              <a:t>​she fell and hurt her leg. ​</a:t>
            </a:r>
          </a:p>
        </p:txBody>
      </p:sp>
    </p:spTree>
    <p:extLst>
      <p:ext uri="{BB962C8B-B14F-4D97-AF65-F5344CB8AC3E}">
        <p14:creationId xmlns:p14="http://schemas.microsoft.com/office/powerpoint/2010/main" val="2874806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307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Where does “and” go?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700" y="815720"/>
            <a:ext cx="7634604" cy="605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04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307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Where does “and” go?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36" y="1261295"/>
            <a:ext cx="8484831" cy="418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63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3078"/>
            <a:ext cx="8229600" cy="1143000"/>
          </a:xfrm>
        </p:spPr>
        <p:txBody>
          <a:bodyPr>
            <a:normAutofit/>
          </a:bodyPr>
          <a:lstStyle/>
          <a:p>
            <a:r>
              <a:rPr lang="en-US" b="1" smtClean="0">
                <a:latin typeface="Century Gothic"/>
                <a:cs typeface="Century Gothic"/>
              </a:rPr>
              <a:t>Answer key 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246" y="1092200"/>
            <a:ext cx="5183833" cy="548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43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17681" y="1432756"/>
            <a:ext cx="2449505" cy="50734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Look up these words and match to the picture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3333"/>
            <a:ext cx="2733181" cy="47977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latin typeface="Century Gothic"/>
                <a:cs typeface="Century Gothic"/>
              </a:rPr>
              <a:t>king</a:t>
            </a:r>
          </a:p>
          <a:p>
            <a:pPr marL="0" indent="0" algn="ctr">
              <a:buNone/>
            </a:pPr>
            <a:r>
              <a:rPr lang="en-US" sz="4800" dirty="0" smtClean="0">
                <a:latin typeface="Century Gothic"/>
                <a:cs typeface="Century Gothic"/>
              </a:rPr>
              <a:t>sting</a:t>
            </a:r>
          </a:p>
          <a:p>
            <a:pPr marL="0" indent="0" algn="ctr">
              <a:buNone/>
            </a:pPr>
            <a:r>
              <a:rPr lang="en-US" sz="4800" dirty="0" smtClean="0">
                <a:latin typeface="Century Gothic"/>
                <a:cs typeface="Century Gothic"/>
              </a:rPr>
              <a:t>wing</a:t>
            </a:r>
          </a:p>
          <a:p>
            <a:pPr marL="0" indent="0" algn="ctr">
              <a:buNone/>
            </a:pPr>
            <a:r>
              <a:rPr lang="en-US" sz="4800" dirty="0" smtClean="0">
                <a:latin typeface="Century Gothic"/>
                <a:cs typeface="Century Gothic"/>
              </a:rPr>
              <a:t>string</a:t>
            </a:r>
          </a:p>
          <a:p>
            <a:pPr marL="0" indent="0" algn="ctr">
              <a:buNone/>
            </a:pPr>
            <a:r>
              <a:rPr lang="en-US" sz="4800" dirty="0" smtClean="0">
                <a:latin typeface="Century Gothic"/>
                <a:cs typeface="Century Gothic"/>
              </a:rPr>
              <a:t>swing</a:t>
            </a:r>
          </a:p>
          <a:p>
            <a:pPr marL="0" indent="0" algn="ctr">
              <a:buNone/>
            </a:pPr>
            <a:endParaRPr lang="en-US" sz="4800" dirty="0">
              <a:latin typeface="Century Gothic"/>
              <a:cs typeface="Century Gothic"/>
            </a:endParaRPr>
          </a:p>
        </p:txBody>
      </p:sp>
      <p:pic>
        <p:nvPicPr>
          <p:cNvPr id="7" name="Picture 6" descr="k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382" y="3624319"/>
            <a:ext cx="1921273" cy="2881910"/>
          </a:xfrm>
          <a:prstGeom prst="rect">
            <a:avLst/>
          </a:prstGeom>
        </p:spPr>
      </p:pic>
      <p:pic>
        <p:nvPicPr>
          <p:cNvPr id="8" name="Picture 7" descr="st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654" y="1432756"/>
            <a:ext cx="2183900" cy="1950878"/>
          </a:xfrm>
          <a:prstGeom prst="rect">
            <a:avLst/>
          </a:prstGeom>
        </p:spPr>
      </p:pic>
      <p:pic>
        <p:nvPicPr>
          <p:cNvPr id="9" name="Picture 8" descr="w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58" y="4493988"/>
            <a:ext cx="3216843" cy="1997123"/>
          </a:xfrm>
          <a:prstGeom prst="rect">
            <a:avLst/>
          </a:prstGeom>
        </p:spPr>
      </p:pic>
      <p:pic>
        <p:nvPicPr>
          <p:cNvPr id="10" name="Picture 9" descr="strin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73" y="2870769"/>
            <a:ext cx="3746054" cy="1873027"/>
          </a:xfrm>
          <a:prstGeom prst="rect">
            <a:avLst/>
          </a:prstGeom>
        </p:spPr>
      </p:pic>
      <p:pic>
        <p:nvPicPr>
          <p:cNvPr id="11" name="Picture 10" descr="swin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399" y="1432756"/>
            <a:ext cx="2926080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32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-151182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Writing about food 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3375" y="-1511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 descr="Cooking a meal for your fami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97" y="801267"/>
            <a:ext cx="4885959" cy="6092640"/>
          </a:xfrm>
          <a:prstGeom prst="rect">
            <a:avLst/>
          </a:prstGeom>
        </p:spPr>
      </p:pic>
      <p:pic>
        <p:nvPicPr>
          <p:cNvPr id="14" name="Picture 13" descr="FD0026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366" y="3930397"/>
            <a:ext cx="1547275" cy="2769947"/>
          </a:xfrm>
          <a:prstGeom prst="rect">
            <a:avLst/>
          </a:prstGeom>
        </p:spPr>
      </p:pic>
      <p:pic>
        <p:nvPicPr>
          <p:cNvPr id="15" name="Picture 14" descr="WL0040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36081">
            <a:off x="6906353" y="378135"/>
            <a:ext cx="2086970" cy="1605989"/>
          </a:xfrm>
          <a:prstGeom prst="rect">
            <a:avLst/>
          </a:prstGeom>
        </p:spPr>
      </p:pic>
      <p:pic>
        <p:nvPicPr>
          <p:cNvPr id="16" name="Picture 15" descr="skd188086sd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8" y="4298493"/>
            <a:ext cx="1841263" cy="2401851"/>
          </a:xfrm>
          <a:prstGeom prst="rect">
            <a:avLst/>
          </a:prstGeom>
        </p:spPr>
      </p:pic>
      <p:pic>
        <p:nvPicPr>
          <p:cNvPr id="17" name="Picture 16" descr="AA02634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6" y="1993632"/>
            <a:ext cx="1780415" cy="2304861"/>
          </a:xfrm>
          <a:prstGeom prst="rect">
            <a:avLst/>
          </a:prstGeom>
        </p:spPr>
      </p:pic>
      <p:pic>
        <p:nvPicPr>
          <p:cNvPr id="18" name="Picture 17" descr="FD00486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35630">
            <a:off x="-42351" y="359838"/>
            <a:ext cx="1956303" cy="1490153"/>
          </a:xfrm>
          <a:prstGeom prst="rect">
            <a:avLst/>
          </a:prstGeom>
        </p:spPr>
      </p:pic>
      <p:pic>
        <p:nvPicPr>
          <p:cNvPr id="19" name="Picture 18" descr="AA04975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419" y="2448134"/>
            <a:ext cx="1864801" cy="13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28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235</Words>
  <Application>Microsoft Macintosh PowerPoint</Application>
  <PresentationFormat>On-screen Show (4:3)</PresentationFormat>
  <Paragraphs>75</Paragraphs>
  <Slides>14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 Lesson 8: Tutoring FOOD  </vt:lpstr>
      <vt:lpstr>What we will learn today</vt:lpstr>
      <vt:lpstr>Complete the text with  “and”, “or”, “but”, or “because” </vt:lpstr>
      <vt:lpstr>What we will learn today</vt:lpstr>
      <vt:lpstr>Where does “and” go?</vt:lpstr>
      <vt:lpstr>Where does “and” go?</vt:lpstr>
      <vt:lpstr>Answer key </vt:lpstr>
      <vt:lpstr>Look up these words and match to the picture</vt:lpstr>
      <vt:lpstr>Writing about food </vt:lpstr>
      <vt:lpstr>Pronoun Practice</vt:lpstr>
      <vt:lpstr>Answers</vt:lpstr>
      <vt:lpstr>“dr” and “tr”</vt:lpstr>
      <vt:lpstr>Homework</vt:lpstr>
      <vt:lpstr>What did I learn today?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</dc:title>
  <dc:creator>Asia Dietrich</dc:creator>
  <cp:lastModifiedBy>Asia Dietrich</cp:lastModifiedBy>
  <cp:revision>50</cp:revision>
  <dcterms:created xsi:type="dcterms:W3CDTF">2016-07-01T14:02:12Z</dcterms:created>
  <dcterms:modified xsi:type="dcterms:W3CDTF">2016-07-31T12:41:33Z</dcterms:modified>
</cp:coreProperties>
</file>