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2" r:id="rId3"/>
    <p:sldId id="275" r:id="rId4"/>
    <p:sldId id="259" r:id="rId5"/>
    <p:sldId id="267" r:id="rId6"/>
    <p:sldId id="266" r:id="rId7"/>
    <p:sldId id="258" r:id="rId8"/>
    <p:sldId id="263" r:id="rId9"/>
    <p:sldId id="262" r:id="rId10"/>
    <p:sldId id="261" r:id="rId11"/>
    <p:sldId id="257" r:id="rId12"/>
    <p:sldId id="260" r:id="rId13"/>
    <p:sldId id="271" r:id="rId14"/>
    <p:sldId id="273" r:id="rId15"/>
    <p:sldId id="270" r:id="rId16"/>
    <p:sldId id="276" r:id="rId17"/>
    <p:sldId id="278" r:id="rId18"/>
    <p:sldId id="279" r:id="rId19"/>
    <p:sldId id="269" r:id="rId20"/>
    <p:sldId id="287" r:id="rId21"/>
    <p:sldId id="281" r:id="rId22"/>
    <p:sldId id="282" r:id="rId23"/>
    <p:sldId id="283" r:id="rId24"/>
    <p:sldId id="284" r:id="rId25"/>
    <p:sldId id="285" r:id="rId26"/>
    <p:sldId id="286" r:id="rId27"/>
    <p:sldId id="288" r:id="rId28"/>
    <p:sldId id="280" r:id="rId29"/>
    <p:sldId id="265" r:id="rId30"/>
    <p:sldId id="26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83" d="100"/>
          <a:sy n="183" d="100"/>
        </p:scale>
        <p:origin x="616" y="2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23A1A-23D4-9C41-8D2B-4B5E0034F186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6DB97-A6A8-CF44-A00D-8D8599BB5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3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emf"/><Relationship Id="rId9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wistedsifter.com/2013/08/surreal-landscapes-made-from-food-carl-warner/" TargetMode="External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9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3460" y="316630"/>
            <a:ext cx="5444254" cy="483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Some other “</a:t>
            </a:r>
            <a:r>
              <a:rPr lang="en-US" sz="3800" b="1" dirty="0" err="1" smtClean="0">
                <a:latin typeface="Century Gothic"/>
                <a:cs typeface="Century Gothic"/>
              </a:rPr>
              <a:t>ar</a:t>
            </a:r>
            <a:r>
              <a:rPr lang="en-US" sz="3800" b="1" dirty="0" smtClean="0">
                <a:latin typeface="Century Gothic"/>
                <a:cs typeface="Century Gothic"/>
              </a:rPr>
              <a:t>” words</a:t>
            </a:r>
            <a:endParaRPr lang="en-US" sz="3800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8104" y="3145251"/>
            <a:ext cx="7048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car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55748" y="3112106"/>
            <a:ext cx="9503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dark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79057" y="6201065"/>
            <a:ext cx="9967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farm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92663" y="6189016"/>
            <a:ext cx="9503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park</a:t>
            </a:r>
            <a:endParaRPr lang="en-US" sz="3200" b="1" dirty="0"/>
          </a:p>
        </p:txBody>
      </p:sp>
      <p:pic>
        <p:nvPicPr>
          <p:cNvPr id="3" name="Picture 2" descr="c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8" y="893055"/>
            <a:ext cx="3388882" cy="2252195"/>
          </a:xfrm>
          <a:prstGeom prst="rect">
            <a:avLst/>
          </a:prstGeom>
        </p:spPr>
      </p:pic>
      <p:pic>
        <p:nvPicPr>
          <p:cNvPr id="8" name="Picture 7" descr="da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79" y="913139"/>
            <a:ext cx="3413156" cy="2133223"/>
          </a:xfrm>
          <a:prstGeom prst="rect">
            <a:avLst/>
          </a:prstGeom>
        </p:spPr>
      </p:pic>
      <p:pic>
        <p:nvPicPr>
          <p:cNvPr id="15" name="Picture 14" descr="far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33" y="3838722"/>
            <a:ext cx="3301423" cy="2350293"/>
          </a:xfrm>
          <a:prstGeom prst="rect">
            <a:avLst/>
          </a:prstGeom>
        </p:spPr>
      </p:pic>
      <p:pic>
        <p:nvPicPr>
          <p:cNvPr id="16" name="Picture 15" descr="par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79" y="3838722"/>
            <a:ext cx="3413156" cy="238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63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321567"/>
            <a:ext cx="9553222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Fill in the blanks</a:t>
            </a:r>
            <a:endParaRPr lang="en-US" sz="3200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AR Workshe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15" y="609643"/>
            <a:ext cx="5268181" cy="62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298887"/>
            <a:ext cx="9553222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Answers</a:t>
            </a:r>
            <a:endParaRPr lang="en-US" sz="32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Ar Worksheet Ans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75" y="651206"/>
            <a:ext cx="5308325" cy="620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29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2777" y="683866"/>
            <a:ext cx="8452554" cy="5807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298887"/>
            <a:ext cx="9553222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His, Hers, Its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38667" y="1425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6221" y="878868"/>
            <a:ext cx="843844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His, hers and its </a:t>
            </a:r>
            <a:r>
              <a:rPr lang="en-US" sz="3200" dirty="0" smtClean="0">
                <a:latin typeface="Century Gothic"/>
                <a:cs typeface="Century Gothic"/>
              </a:rPr>
              <a:t>are possessive pronouns</a:t>
            </a:r>
            <a:r>
              <a:rPr lang="en-US" sz="3200" dirty="0">
                <a:latin typeface="Century Gothic"/>
                <a:cs typeface="Century Gothic"/>
              </a:rPr>
              <a:t>.</a:t>
            </a:r>
            <a:r>
              <a:rPr lang="en-US" sz="3200" dirty="0" smtClean="0">
                <a:latin typeface="Century Gothic"/>
                <a:cs typeface="Century Gothic"/>
              </a:rPr>
              <a:t> </a:t>
            </a:r>
          </a:p>
          <a:p>
            <a:endParaRPr lang="en-US" sz="3200" dirty="0">
              <a:latin typeface="Century Gothic"/>
              <a:cs typeface="Century Gothic"/>
            </a:endParaRPr>
          </a:p>
          <a:p>
            <a:r>
              <a:rPr lang="en-US" sz="3200" b="1" dirty="0" smtClean="0">
                <a:latin typeface="Century Gothic"/>
                <a:cs typeface="Century Gothic"/>
              </a:rPr>
              <a:t>His, hers, </a:t>
            </a:r>
            <a:r>
              <a:rPr lang="en-US" sz="3200" dirty="0" smtClean="0">
                <a:latin typeface="Century Gothic"/>
                <a:cs typeface="Century Gothic"/>
              </a:rPr>
              <a:t>and </a:t>
            </a:r>
            <a:r>
              <a:rPr lang="en-US" sz="3200" b="1" dirty="0" smtClean="0">
                <a:latin typeface="Century Gothic"/>
                <a:cs typeface="Century Gothic"/>
              </a:rPr>
              <a:t>its</a:t>
            </a:r>
            <a:r>
              <a:rPr lang="en-US" sz="3200" dirty="0" smtClean="0">
                <a:latin typeface="Century Gothic"/>
                <a:cs typeface="Century Gothic"/>
              </a:rPr>
              <a:t> are possessive </a:t>
            </a:r>
            <a:r>
              <a:rPr lang="en-US" sz="3200" dirty="0">
                <a:latin typeface="Century Gothic"/>
                <a:cs typeface="Century Gothic"/>
              </a:rPr>
              <a:t>pronouns </a:t>
            </a:r>
            <a:r>
              <a:rPr lang="en-US" sz="3200" dirty="0" smtClean="0">
                <a:latin typeface="Century Gothic"/>
                <a:cs typeface="Century Gothic"/>
              </a:rPr>
              <a:t>that show ownership of a noun. </a:t>
            </a:r>
            <a:endParaRPr lang="en-US" sz="3200" dirty="0">
              <a:latin typeface="Century Gothic"/>
              <a:cs typeface="Century Gothic"/>
            </a:endParaRPr>
          </a:p>
          <a:p>
            <a:endParaRPr lang="en-US" sz="3200" dirty="0">
              <a:latin typeface="Century Gothic"/>
              <a:cs typeface="Century Gothic"/>
            </a:endParaRPr>
          </a:p>
          <a:p>
            <a:r>
              <a:rPr lang="en-US" sz="3200" dirty="0" smtClean="0">
                <a:latin typeface="Century Gothic"/>
                <a:cs typeface="Century Gothic"/>
              </a:rPr>
              <a:t>His = males </a:t>
            </a:r>
          </a:p>
          <a:p>
            <a:endParaRPr lang="en-US" sz="3200" dirty="0" smtClean="0">
              <a:latin typeface="Century Gothic"/>
              <a:cs typeface="Century Gothic"/>
            </a:endParaRPr>
          </a:p>
          <a:p>
            <a:r>
              <a:rPr lang="en-US" sz="3200" dirty="0" smtClean="0">
                <a:latin typeface="Century Gothic"/>
                <a:cs typeface="Century Gothic"/>
              </a:rPr>
              <a:t>Hers = females </a:t>
            </a:r>
          </a:p>
          <a:p>
            <a:endParaRPr lang="en-US" sz="3200" dirty="0" smtClean="0">
              <a:latin typeface="Century Gothic"/>
              <a:cs typeface="Century Gothic"/>
            </a:endParaRPr>
          </a:p>
          <a:p>
            <a:r>
              <a:rPr lang="en-US" sz="3200" dirty="0" smtClean="0">
                <a:latin typeface="Century Gothic"/>
                <a:cs typeface="Century Gothic"/>
              </a:rPr>
              <a:t>its = </a:t>
            </a:r>
            <a:r>
              <a:rPr lang="en-US" sz="3200" dirty="0">
                <a:latin typeface="Century Gothic"/>
                <a:cs typeface="Century Gothic"/>
              </a:rPr>
              <a:t>animal or an </a:t>
            </a:r>
            <a:r>
              <a:rPr lang="en-US" sz="3200" dirty="0" smtClean="0">
                <a:latin typeface="Century Gothic"/>
                <a:cs typeface="Century Gothic"/>
              </a:rPr>
              <a:t>object</a:t>
            </a:r>
          </a:p>
          <a:p>
            <a:endParaRPr lang="en-US" sz="3200" b="1" dirty="0">
              <a:latin typeface="Century Gothic"/>
              <a:cs typeface="Century Gothic"/>
            </a:endParaRPr>
          </a:p>
          <a:p>
            <a:endParaRPr lang="en-US" sz="3200" b="1" dirty="0" smtClean="0">
              <a:latin typeface="Century Gothic"/>
              <a:cs typeface="Century Gothic"/>
            </a:endParaRPr>
          </a:p>
          <a:p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15" y="2921000"/>
            <a:ext cx="1731433" cy="1731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612" y="2921000"/>
            <a:ext cx="1731433" cy="1731433"/>
          </a:xfrm>
          <a:prstGeom prst="rect">
            <a:avLst/>
          </a:prstGeom>
        </p:spPr>
      </p:pic>
      <p:pic>
        <p:nvPicPr>
          <p:cNvPr id="8" name="Picture 7" descr="pi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525" y="4755444"/>
            <a:ext cx="2467063" cy="151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32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His, hers, its 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8" name="Picture 7" descr="His Hers Its Workshe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8" y="799847"/>
            <a:ext cx="4459110" cy="599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5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298887"/>
            <a:ext cx="9553222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Let’s Colour</a:t>
            </a:r>
            <a:endParaRPr lang="en-US" sz="3200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Screen Shot 2016-07-15 at 1.44.1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9" t="26419" r="35340" b="13087"/>
          <a:stretch/>
        </p:blipFill>
        <p:spPr>
          <a:xfrm>
            <a:off x="2370665" y="564445"/>
            <a:ext cx="4309361" cy="606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29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2777" y="683866"/>
            <a:ext cx="8452554" cy="5807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298887"/>
            <a:ext cx="9553222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Theirs and ours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38667" y="1425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6221" y="469649"/>
            <a:ext cx="84384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Century Gothic"/>
              <a:cs typeface="Century Gothic"/>
            </a:endParaRPr>
          </a:p>
          <a:p>
            <a:r>
              <a:rPr lang="en-US" sz="3200" b="1" dirty="0" smtClean="0">
                <a:latin typeface="Century Gothic"/>
                <a:cs typeface="Century Gothic"/>
              </a:rPr>
              <a:t>Ours </a:t>
            </a:r>
            <a:r>
              <a:rPr lang="en-US" sz="3200" dirty="0">
                <a:latin typeface="Century Gothic"/>
                <a:cs typeface="Century Gothic"/>
              </a:rPr>
              <a:t>and </a:t>
            </a:r>
            <a:r>
              <a:rPr lang="en-US" sz="3200" b="1" dirty="0" smtClean="0">
                <a:latin typeface="Century Gothic"/>
                <a:cs typeface="Century Gothic"/>
              </a:rPr>
              <a:t>theirs</a:t>
            </a:r>
            <a:r>
              <a:rPr lang="en-US" sz="3200" dirty="0" smtClean="0">
                <a:latin typeface="Century Gothic"/>
                <a:cs typeface="Century Gothic"/>
              </a:rPr>
              <a:t> </a:t>
            </a:r>
            <a:r>
              <a:rPr lang="en-US" sz="3200" dirty="0">
                <a:latin typeface="Century Gothic"/>
                <a:cs typeface="Century Gothic"/>
              </a:rPr>
              <a:t>are </a:t>
            </a:r>
            <a:r>
              <a:rPr lang="en-US" sz="3200" dirty="0" smtClean="0">
                <a:latin typeface="Century Gothic"/>
                <a:cs typeface="Century Gothic"/>
              </a:rPr>
              <a:t>plural possessive </a:t>
            </a:r>
            <a:r>
              <a:rPr lang="en-US" sz="3200" dirty="0">
                <a:latin typeface="Century Gothic"/>
                <a:cs typeface="Century Gothic"/>
              </a:rPr>
              <a:t>pronouns that show ownership of a noun. </a:t>
            </a:r>
          </a:p>
          <a:p>
            <a:r>
              <a:rPr lang="en-US" sz="3200" dirty="0" smtClean="0">
                <a:latin typeface="Century Gothic"/>
                <a:cs typeface="Century Gothic"/>
              </a:rPr>
              <a:t/>
            </a:r>
            <a:br>
              <a:rPr lang="en-US" sz="3200" dirty="0" smtClean="0">
                <a:latin typeface="Century Gothic"/>
                <a:cs typeface="Century Gothic"/>
              </a:rPr>
            </a:br>
            <a:r>
              <a:rPr lang="en-US" sz="3200" dirty="0" smtClean="0">
                <a:latin typeface="Century Gothic"/>
                <a:cs typeface="Century Gothic"/>
              </a:rPr>
              <a:t>Ours </a:t>
            </a:r>
            <a:r>
              <a:rPr lang="en-US" sz="3200" dirty="0">
                <a:latin typeface="Century Gothic"/>
                <a:cs typeface="Century Gothic"/>
              </a:rPr>
              <a:t>= we</a:t>
            </a:r>
          </a:p>
          <a:p>
            <a:r>
              <a:rPr lang="en-US" sz="3200" dirty="0">
                <a:latin typeface="Century Gothic"/>
                <a:cs typeface="Century Gothic"/>
              </a:rPr>
              <a:t>Theirs  = they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2" y="3643636"/>
            <a:ext cx="3965221" cy="2643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368" y="2300112"/>
            <a:ext cx="3085959" cy="35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52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" y="868193"/>
            <a:ext cx="9047596" cy="583458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08164" y="21783"/>
            <a:ext cx="8735836" cy="1044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Century Gothic"/>
                <a:cs typeface="Century Gothic"/>
              </a:rPr>
              <a:t>Ours or theirs?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33226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7" y="879120"/>
            <a:ext cx="8894233" cy="57930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8164" y="21783"/>
            <a:ext cx="8735836" cy="1044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Century Gothic"/>
                <a:cs typeface="Century Gothic"/>
              </a:rPr>
              <a:t>Answers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9954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 ingredi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4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26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New ‘</a:t>
            </a:r>
            <a:r>
              <a:rPr lang="en-US" dirty="0" err="1" smtClean="0">
                <a:latin typeface="Century Gothic"/>
                <a:cs typeface="Century Gothic"/>
              </a:rPr>
              <a:t>sn</a:t>
            </a:r>
            <a:r>
              <a:rPr lang="en-US" dirty="0">
                <a:latin typeface="Century Gothic"/>
                <a:cs typeface="Century Gothic"/>
              </a:rPr>
              <a:t>’ and ‘</a:t>
            </a:r>
            <a:r>
              <a:rPr lang="en-US" dirty="0" err="1">
                <a:latin typeface="Century Gothic"/>
                <a:cs typeface="Century Gothic"/>
              </a:rPr>
              <a:t>ar</a:t>
            </a:r>
            <a:r>
              <a:rPr lang="en-US" dirty="0">
                <a:latin typeface="Century Gothic"/>
                <a:cs typeface="Century Gothic"/>
              </a:rPr>
              <a:t>’ words</a:t>
            </a:r>
            <a:endParaRPr lang="en-US" dirty="0" smtClean="0">
              <a:latin typeface="Century Gothic"/>
              <a:cs typeface="Century Gothic"/>
            </a:endParaRPr>
          </a:p>
          <a:p>
            <a:r>
              <a:rPr lang="en-US" dirty="0" smtClean="0">
                <a:latin typeface="Century Gothic"/>
                <a:cs typeface="Century Gothic"/>
              </a:rPr>
              <a:t>Using the </a:t>
            </a:r>
            <a:r>
              <a:rPr lang="en-US" dirty="0" err="1">
                <a:latin typeface="Century Gothic"/>
                <a:cs typeface="Century Gothic"/>
              </a:rPr>
              <a:t>sn</a:t>
            </a:r>
            <a:r>
              <a:rPr lang="en-US" dirty="0">
                <a:latin typeface="Century Gothic"/>
                <a:cs typeface="Century Gothic"/>
              </a:rPr>
              <a:t>’ and ‘</a:t>
            </a:r>
            <a:r>
              <a:rPr lang="en-US" dirty="0" err="1">
                <a:latin typeface="Century Gothic"/>
                <a:cs typeface="Century Gothic"/>
              </a:rPr>
              <a:t>ar</a:t>
            </a:r>
            <a:r>
              <a:rPr lang="en-US" dirty="0">
                <a:latin typeface="Century Gothic"/>
                <a:cs typeface="Century Gothic"/>
              </a:rPr>
              <a:t>’ sound </a:t>
            </a:r>
            <a:r>
              <a:rPr lang="en-US" dirty="0" smtClean="0">
                <a:latin typeface="Century Gothic"/>
                <a:cs typeface="Century Gothic"/>
              </a:rPr>
              <a:t>in sentences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Using “and”, “or”, “but”, “because”, “his”, “hers”, “theirs”, “ours” and “its”</a:t>
            </a:r>
          </a:p>
          <a:p>
            <a:endParaRPr lang="en-US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endParaRPr lang="en-US" dirty="0" smtClean="0">
              <a:latin typeface="Century Gothic"/>
              <a:cs typeface="Century Gothic"/>
            </a:endParaRP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8164" y="21783"/>
            <a:ext cx="8735836" cy="1044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Century Gothic"/>
                <a:cs typeface="Century Gothic"/>
              </a:rPr>
              <a:t>And, but, or, because</a:t>
            </a:r>
            <a:endParaRPr lang="en-US" sz="1800" dirty="0"/>
          </a:p>
        </p:txBody>
      </p:sp>
      <p:pic>
        <p:nvPicPr>
          <p:cNvPr id="3" name="Picture 2" descr="And Or But Because Worksheet Re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61" y="1086556"/>
            <a:ext cx="4378271" cy="577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98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descr="Dotted gri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pattFill prst="dotGrid">
            <a:fgClr>
              <a:schemeClr val="folHlink"/>
            </a:fgClr>
            <a:bgClr>
              <a:schemeClr val="bg1"/>
            </a:bgClr>
          </a:pattFill>
          <a:ln w="1524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9" name="Picture 3" descr="bask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4008438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AutoShape 4" descr="90%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382000" y="6248400"/>
            <a:ext cx="609600" cy="457200"/>
          </a:xfrm>
          <a:prstGeom prst="rightArrow">
            <a:avLst>
              <a:gd name="adj1" fmla="val 55361"/>
              <a:gd name="adj2" fmla="val 75926"/>
            </a:avLst>
          </a:prstGeom>
          <a:pattFill prst="pct90">
            <a:fgClr>
              <a:srgbClr val="006600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304800" y="20574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mushroom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04800" y="24796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tomato</a:t>
            </a: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304800" y="28956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lettuce</a:t>
            </a: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304800" y="37338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cucumber</a:t>
            </a: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304800" y="41560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potato</a:t>
            </a: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304800" y="45720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cabbage</a:t>
            </a: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304800" y="49942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onion</a:t>
            </a:r>
          </a:p>
        </p:txBody>
      </p:sp>
      <p:sp>
        <p:nvSpPr>
          <p:cNvPr id="4108" name="AutoShape 12"/>
          <p:cNvSpPr>
            <a:spLocks noChangeArrowheads="1"/>
          </p:cNvSpPr>
          <p:nvPr/>
        </p:nvSpPr>
        <p:spPr bwMode="auto">
          <a:xfrm>
            <a:off x="304800" y="54324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carrot</a:t>
            </a:r>
          </a:p>
        </p:txBody>
      </p:sp>
      <p:sp>
        <p:nvSpPr>
          <p:cNvPr id="4109" name="AutoShape 13"/>
          <p:cNvSpPr>
            <a:spLocks noChangeArrowheads="1"/>
          </p:cNvSpPr>
          <p:nvPr/>
        </p:nvSpPr>
        <p:spPr bwMode="auto">
          <a:xfrm>
            <a:off x="304800" y="33178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pepper</a:t>
            </a:r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304800" y="584835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peas</a:t>
            </a: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304800" y="62833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egg-plant</a:t>
            </a:r>
          </a:p>
        </p:txBody>
      </p:sp>
      <p:pic>
        <p:nvPicPr>
          <p:cNvPr id="4113" name="Picture 17" descr="c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20685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4" name="AutoShape 18"/>
          <p:cNvSpPr>
            <a:spLocks noChangeArrowheads="1"/>
          </p:cNvSpPr>
          <p:nvPr/>
        </p:nvSpPr>
        <p:spPr bwMode="auto">
          <a:xfrm>
            <a:off x="2362200" y="5486400"/>
            <a:ext cx="2133600" cy="1066800"/>
          </a:xfrm>
          <a:prstGeom prst="wedgeEllipseCallout">
            <a:avLst>
              <a:gd name="adj1" fmla="val 65773"/>
              <a:gd name="adj2" fmla="val -296"/>
            </a:avLst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3200">
              <a:latin typeface="Comic Sans MS" charset="0"/>
            </a:endParaRPr>
          </a:p>
        </p:txBody>
      </p:sp>
      <p:pic>
        <p:nvPicPr>
          <p:cNvPr id="4115" name="Picture 19" descr="tom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27114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WordArt 20" descr="90%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4582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pattFill prst="pct90">
                  <a:fgClr>
                    <a:srgbClr val="800000"/>
                  </a:fgClr>
                  <a:bgClr>
                    <a:srgbClr val="FFFFFF"/>
                  </a:bgClr>
                </a:pattFill>
                <a:latin typeface="Arial Rounded MT Bold"/>
                <a:ea typeface="Arial Rounded MT Bold"/>
                <a:cs typeface="Arial Rounded MT Bold"/>
              </a:rPr>
              <a:t>VEGETABLES</a:t>
            </a:r>
          </a:p>
        </p:txBody>
      </p:sp>
      <p:sp>
        <p:nvSpPr>
          <p:cNvPr id="4117" name="AutoShape 21"/>
          <p:cNvSpPr>
            <a:spLocks noChangeArrowheads="1"/>
          </p:cNvSpPr>
          <p:nvPr/>
        </p:nvSpPr>
        <p:spPr bwMode="auto">
          <a:xfrm>
            <a:off x="336550" y="1298575"/>
            <a:ext cx="1644650" cy="530225"/>
          </a:xfrm>
          <a:prstGeom prst="flowChartTerminator">
            <a:avLst/>
          </a:prstGeom>
          <a:solidFill>
            <a:srgbClr val="99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CHOOSE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2362200" y="5805488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67613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C 0.1658 0.2 0.3316 0.4 0.39323 0.34676 C 0.45486 0.29352 0.48108 -0.31296 0.36997 -0.31991 C 0.25886 -0.32685 -0.15729 0.31319 -0.27343 0.3044 C -0.38958 0.2956 -0.43732 -0.32917 -0.32673 -0.37338 C -0.21614 -0.41759 0.24115 -0.04699 0.39063 0.03889 " pathEditMode="relative" rAng="0" ptsTypes="aaaaaa">
                                      <p:cBhvr>
                                        <p:cTn id="101" dur="2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88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  <p:bldP spid="4110" grpId="0" animBg="1"/>
      <p:bldP spid="4111" grpId="0" animBg="1"/>
      <p:bldP spid="41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Dotted gri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pattFill prst="dotGrid">
            <a:fgClr>
              <a:schemeClr val="folHlink"/>
            </a:fgClr>
            <a:bgClr>
              <a:schemeClr val="bg1"/>
            </a:bgClr>
          </a:pattFill>
          <a:ln w="1524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3" name="Picture 3" descr="bask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4008438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WordArt 4" descr="90%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85344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pattFill prst="pct90">
                  <a:fgClr>
                    <a:srgbClr val="800000"/>
                  </a:fgClr>
                  <a:bgClr>
                    <a:srgbClr val="FFFFFF"/>
                  </a:bgClr>
                </a:pattFill>
                <a:latin typeface="Arial Rounded MT Bold"/>
                <a:ea typeface="Arial Rounded MT Bold"/>
                <a:cs typeface="Arial Rounded MT Bold"/>
              </a:rPr>
              <a:t>VEGETABLES</a:t>
            </a:r>
          </a:p>
        </p:txBody>
      </p:sp>
      <p:sp>
        <p:nvSpPr>
          <p:cNvPr id="5125" name="AutoShape 5" descr="90%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382000" y="6248400"/>
            <a:ext cx="609600" cy="457200"/>
          </a:xfrm>
          <a:prstGeom prst="rightArrow">
            <a:avLst>
              <a:gd name="adj1" fmla="val 55361"/>
              <a:gd name="adj2" fmla="val 75926"/>
            </a:avLst>
          </a:prstGeom>
          <a:pattFill prst="pct90">
            <a:fgClr>
              <a:srgbClr val="006600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304800" y="19399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mushroom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304800" y="23622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tomato</a:t>
            </a:r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304800" y="27781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lettuce</a:t>
            </a:r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304800" y="36163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cucumber</a:t>
            </a:r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304800" y="40386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potato</a:t>
            </a:r>
          </a:p>
        </p:txBody>
      </p:sp>
      <p:sp>
        <p:nvSpPr>
          <p:cNvPr id="5131" name="AutoShape 11"/>
          <p:cNvSpPr>
            <a:spLocks noChangeArrowheads="1"/>
          </p:cNvSpPr>
          <p:nvPr/>
        </p:nvSpPr>
        <p:spPr bwMode="auto">
          <a:xfrm>
            <a:off x="304800" y="44545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cabbage</a:t>
            </a:r>
          </a:p>
        </p:txBody>
      </p:sp>
      <p:sp>
        <p:nvSpPr>
          <p:cNvPr id="5132" name="AutoShape 12"/>
          <p:cNvSpPr>
            <a:spLocks noChangeArrowheads="1"/>
          </p:cNvSpPr>
          <p:nvPr/>
        </p:nvSpPr>
        <p:spPr bwMode="auto">
          <a:xfrm>
            <a:off x="304800" y="48926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onion</a:t>
            </a:r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304800" y="32004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pepper</a:t>
            </a:r>
          </a:p>
        </p:txBody>
      </p:sp>
      <p:sp>
        <p:nvSpPr>
          <p:cNvPr id="5134" name="AutoShape 14"/>
          <p:cNvSpPr>
            <a:spLocks noChangeArrowheads="1"/>
          </p:cNvSpPr>
          <p:nvPr/>
        </p:nvSpPr>
        <p:spPr bwMode="auto">
          <a:xfrm>
            <a:off x="304800" y="1298575"/>
            <a:ext cx="1644650" cy="530225"/>
          </a:xfrm>
          <a:prstGeom prst="flowChartTerminator">
            <a:avLst/>
          </a:prstGeom>
          <a:solidFill>
            <a:srgbClr val="99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CHOOSE</a:t>
            </a:r>
          </a:p>
        </p:txBody>
      </p:sp>
      <p:pic>
        <p:nvPicPr>
          <p:cNvPr id="5136" name="Picture 16" descr="c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20685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2362200" y="5486400"/>
            <a:ext cx="2133600" cy="1066800"/>
          </a:xfrm>
          <a:prstGeom prst="wedgeEllipseCallout">
            <a:avLst>
              <a:gd name="adj1" fmla="val 65773"/>
              <a:gd name="adj2" fmla="val -296"/>
            </a:avLst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3200">
              <a:latin typeface="Comic Sans MS" charset="0"/>
            </a:endParaRPr>
          </a:p>
        </p:txBody>
      </p:sp>
      <p:pic>
        <p:nvPicPr>
          <p:cNvPr id="5138" name="Picture 18" descr="carr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4968">
            <a:off x="2633663" y="1219200"/>
            <a:ext cx="1481137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9" name="AutoShape 19"/>
          <p:cNvSpPr>
            <a:spLocks noChangeArrowheads="1"/>
          </p:cNvSpPr>
          <p:nvPr/>
        </p:nvSpPr>
        <p:spPr bwMode="auto">
          <a:xfrm>
            <a:off x="304800" y="57499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peas</a:t>
            </a:r>
          </a:p>
        </p:txBody>
      </p:sp>
      <p:sp>
        <p:nvSpPr>
          <p:cNvPr id="5140" name="AutoShape 20"/>
          <p:cNvSpPr>
            <a:spLocks noChangeArrowheads="1"/>
          </p:cNvSpPr>
          <p:nvPr/>
        </p:nvSpPr>
        <p:spPr bwMode="auto">
          <a:xfrm>
            <a:off x="304800" y="619125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egg-plant</a:t>
            </a:r>
          </a:p>
        </p:txBody>
      </p:sp>
      <p:sp>
        <p:nvSpPr>
          <p:cNvPr id="5141" name="AutoShape 21"/>
          <p:cNvSpPr>
            <a:spLocks noChangeArrowheads="1"/>
          </p:cNvSpPr>
          <p:nvPr/>
        </p:nvSpPr>
        <p:spPr bwMode="auto">
          <a:xfrm>
            <a:off x="304800" y="53340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carrot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362200" y="5805488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168146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0.29885 C -0.07864 0.34468 -0.14218 0.39121 -0.18836 0.33612 C -0.23454 0.28102 -0.33559 -0.00416 -0.29166 -0.03217 C -0.24774 -0.06018 0.04983 0.19144 0.075 0.16783 C 0.1 0.14422 -0.20399 -0.10115 -0.14062 -0.17453 C -0.07743 -0.24791 0.36476 -0.3 0.45504 -0.27222 C 0.54532 -0.24444 0.47743 -0.11527 0.40157 -0.00787 " pathEditMode="relative" rAng="0" ptsTypes="aaaaaaa">
                                      <p:cBhvr>
                                        <p:cTn id="74" dur="2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-2532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</p:childTnLst>
        </p:cTn>
      </p:par>
    </p:tnLst>
    <p:bldLst>
      <p:bldP spid="5125" grpId="0" animBg="1"/>
      <p:bldP spid="5126" grpId="0" animBg="1"/>
      <p:bldP spid="5127" grpId="0" animBg="1"/>
      <p:bldP spid="5128" grpId="0" animBg="1"/>
      <p:bldP spid="5129" grpId="0" animBg="1"/>
      <p:bldP spid="5130" grpId="0" animBg="1"/>
      <p:bldP spid="5131" grpId="0" animBg="1"/>
      <p:bldP spid="5132" grpId="0" animBg="1"/>
      <p:bldP spid="5133" grpId="0" animBg="1"/>
      <p:bldP spid="5139" grpId="0" animBg="1"/>
      <p:bldP spid="5140" grpId="0" animBg="1"/>
      <p:bldP spid="51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descr="Dotted gri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pattFill prst="dotGrid">
            <a:fgClr>
              <a:schemeClr val="folHlink"/>
            </a:fgClr>
            <a:bgClr>
              <a:schemeClr val="bg1"/>
            </a:bgClr>
          </a:pattFill>
          <a:ln w="1524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7" name="Picture 3" descr="bask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4008438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304800" y="20701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mushroom</a:t>
            </a: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304800" y="24923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tomato</a:t>
            </a: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04800" y="29083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lettuce</a:t>
            </a:r>
          </a:p>
        </p:txBody>
      </p:sp>
      <p:sp>
        <p:nvSpPr>
          <p:cNvPr id="6151" name="AutoShape 7" descr="90%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382000" y="6248400"/>
            <a:ext cx="609600" cy="457200"/>
          </a:xfrm>
          <a:prstGeom prst="rightArrow">
            <a:avLst>
              <a:gd name="adj1" fmla="val 55361"/>
              <a:gd name="adj2" fmla="val 75926"/>
            </a:avLst>
          </a:prstGeom>
          <a:pattFill prst="pct90">
            <a:fgClr>
              <a:srgbClr val="006600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04800" y="33305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pepper</a:t>
            </a:r>
          </a:p>
        </p:txBody>
      </p:sp>
      <p:pic>
        <p:nvPicPr>
          <p:cNvPr id="6154" name="Picture 10" descr="c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20685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2362200" y="5486400"/>
            <a:ext cx="2133600" cy="1066800"/>
          </a:xfrm>
          <a:prstGeom prst="wedgeEllipseCallout">
            <a:avLst>
              <a:gd name="adj1" fmla="val 65773"/>
              <a:gd name="adj2" fmla="val -296"/>
            </a:avLst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3200">
              <a:latin typeface="Comic Sans MS" charset="0"/>
            </a:endParaRPr>
          </a:p>
        </p:txBody>
      </p:sp>
      <p:pic>
        <p:nvPicPr>
          <p:cNvPr id="6156" name="Picture 12" descr="cucumb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1184">
            <a:off x="1752600" y="2263775"/>
            <a:ext cx="3733800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WordArt 13" descr="90%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4582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pattFill prst="pct90">
                  <a:fgClr>
                    <a:srgbClr val="800000"/>
                  </a:fgClr>
                  <a:bgClr>
                    <a:srgbClr val="FFFFFF"/>
                  </a:bgClr>
                </a:pattFill>
                <a:latin typeface="Arial Rounded MT Bold"/>
                <a:ea typeface="Arial Rounded MT Bold"/>
                <a:cs typeface="Arial Rounded MT Bold"/>
              </a:rPr>
              <a:t>VEGETABLES</a:t>
            </a:r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04800" y="1298575"/>
            <a:ext cx="1644650" cy="530225"/>
          </a:xfrm>
          <a:prstGeom prst="flowChartTerminator">
            <a:avLst/>
          </a:prstGeom>
          <a:solidFill>
            <a:srgbClr val="99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CHOOSE</a:t>
            </a:r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304800" y="37465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cucumber</a:t>
            </a:r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>
            <a:off x="304800" y="41687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potato</a:t>
            </a: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304800" y="45847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cabbage</a:t>
            </a:r>
          </a:p>
        </p:txBody>
      </p:sp>
      <p:sp>
        <p:nvSpPr>
          <p:cNvPr id="6162" name="AutoShape 18"/>
          <p:cNvSpPr>
            <a:spLocks noChangeArrowheads="1"/>
          </p:cNvSpPr>
          <p:nvPr/>
        </p:nvSpPr>
        <p:spPr bwMode="auto">
          <a:xfrm>
            <a:off x="304800" y="50069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onion</a:t>
            </a:r>
          </a:p>
        </p:txBody>
      </p:sp>
      <p:sp>
        <p:nvSpPr>
          <p:cNvPr id="6163" name="AutoShape 19"/>
          <p:cNvSpPr>
            <a:spLocks noChangeArrowheads="1"/>
          </p:cNvSpPr>
          <p:nvPr/>
        </p:nvSpPr>
        <p:spPr bwMode="auto">
          <a:xfrm>
            <a:off x="304800" y="54229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carrot</a:t>
            </a:r>
          </a:p>
        </p:txBody>
      </p:sp>
      <p:sp>
        <p:nvSpPr>
          <p:cNvPr id="6164" name="AutoShape 20"/>
          <p:cNvSpPr>
            <a:spLocks noChangeArrowheads="1"/>
          </p:cNvSpPr>
          <p:nvPr/>
        </p:nvSpPr>
        <p:spPr bwMode="auto">
          <a:xfrm>
            <a:off x="304800" y="58388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peas</a:t>
            </a:r>
          </a:p>
        </p:txBody>
      </p:sp>
      <p:sp>
        <p:nvSpPr>
          <p:cNvPr id="6165" name="AutoShape 21"/>
          <p:cNvSpPr>
            <a:spLocks noChangeArrowheads="1"/>
          </p:cNvSpPr>
          <p:nvPr/>
        </p:nvSpPr>
        <p:spPr bwMode="auto">
          <a:xfrm>
            <a:off x="304800" y="62833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egg-plant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362200" y="5805488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374481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77 0.19838 C 0.12518 0.32801 0.16285 0.45139 0.21424 0.43172 C 0.26563 0.41204 0.39445 0.19769 0.3941 0.08056 C 0.39375 -0.03657 0.32726 -0.22916 0.2125 -0.2706 C 0.09775 -0.31203 -0.21319 -0.26458 -0.29409 -0.16828 C -0.375 -0.07199 -0.31857 0.2676 -0.27257 0.30718 C -0.22656 0.34676 -0.12152 0.13658 -0.01753 0.06945 C 0.08646 0.00232 0.27865 -0.10486 0.35087 -0.09514 C 0.42309 -0.08541 0.40226 0.08079 0.4158 0.12709 " pathEditMode="relative" rAng="0" ptsTypes="aaaaaaaaa">
                                      <p:cBhvr>
                                        <p:cTn id="101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1" y="-1287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9"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  <p:bldP spid="6150" grpId="0" animBg="1"/>
      <p:bldP spid="6151" grpId="0" animBg="1"/>
      <p:bldP spid="6152" grpId="0" animBg="1"/>
      <p:bldP spid="6160" grpId="0" animBg="1"/>
      <p:bldP spid="6161" grpId="0" animBg="1"/>
      <p:bldP spid="6162" grpId="0" animBg="1"/>
      <p:bldP spid="6163" grpId="0" animBg="1"/>
      <p:bldP spid="6164" grpId="0" animBg="1"/>
      <p:bldP spid="6165" grpId="0" animBg="1"/>
      <p:bldP spid="61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Dotted gri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pattFill prst="dotGrid">
            <a:fgClr>
              <a:schemeClr val="folHlink"/>
            </a:fgClr>
            <a:bgClr>
              <a:schemeClr val="bg1"/>
            </a:bgClr>
          </a:pattFill>
          <a:ln w="1524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1" name="Picture 3" descr="bask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4008438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AutoShape 4" descr="90%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382000" y="6248400"/>
            <a:ext cx="609600" cy="457200"/>
          </a:xfrm>
          <a:prstGeom prst="rightArrow">
            <a:avLst>
              <a:gd name="adj1" fmla="val 55361"/>
              <a:gd name="adj2" fmla="val 75926"/>
            </a:avLst>
          </a:prstGeom>
          <a:pattFill prst="pct90">
            <a:fgClr>
              <a:srgbClr val="006600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304800" y="20574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mushroom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304800" y="24796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tomato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304800" y="28956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lettuce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304800" y="37338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cucumber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304800" y="41560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potato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304800" y="45720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cabbage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304800" y="49942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onion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304800" y="54102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carrot</a:t>
            </a:r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304800" y="33178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pepper</a:t>
            </a:r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304800" y="58261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peas</a:t>
            </a:r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304800" y="62484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egg-plant</a:t>
            </a:r>
          </a:p>
        </p:txBody>
      </p:sp>
      <p:pic>
        <p:nvPicPr>
          <p:cNvPr id="7185" name="Picture 17" descr="c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20685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6" name="AutoShape 18"/>
          <p:cNvSpPr>
            <a:spLocks noChangeArrowheads="1"/>
          </p:cNvSpPr>
          <p:nvPr/>
        </p:nvSpPr>
        <p:spPr bwMode="auto">
          <a:xfrm>
            <a:off x="2362200" y="5486400"/>
            <a:ext cx="2133600" cy="1066800"/>
          </a:xfrm>
          <a:prstGeom prst="wedgeEllipseCallout">
            <a:avLst>
              <a:gd name="adj1" fmla="val 65773"/>
              <a:gd name="adj2" fmla="val -296"/>
            </a:avLst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3200">
              <a:latin typeface="Comic Sans MS" charset="0"/>
            </a:endParaRPr>
          </a:p>
        </p:txBody>
      </p:sp>
      <p:pic>
        <p:nvPicPr>
          <p:cNvPr id="7187" name="Picture 19" descr="pot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370">
            <a:off x="1905000" y="1763713"/>
            <a:ext cx="3505200" cy="24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8" name="WordArt 20" descr="90%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4582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pattFill prst="pct90">
                  <a:fgClr>
                    <a:srgbClr val="800000"/>
                  </a:fgClr>
                  <a:bgClr>
                    <a:srgbClr val="FFFFFF"/>
                  </a:bgClr>
                </a:pattFill>
                <a:latin typeface="Arial Rounded MT Bold"/>
                <a:ea typeface="Arial Rounded MT Bold"/>
                <a:cs typeface="Arial Rounded MT Bold"/>
              </a:rPr>
              <a:t>VEGETABLES</a:t>
            </a:r>
          </a:p>
        </p:txBody>
      </p:sp>
      <p:sp>
        <p:nvSpPr>
          <p:cNvPr id="7189" name="AutoShape 21"/>
          <p:cNvSpPr>
            <a:spLocks noChangeArrowheads="1"/>
          </p:cNvSpPr>
          <p:nvPr/>
        </p:nvSpPr>
        <p:spPr bwMode="auto">
          <a:xfrm>
            <a:off x="304800" y="1298575"/>
            <a:ext cx="1644650" cy="530225"/>
          </a:xfrm>
          <a:prstGeom prst="flowChartTerminator">
            <a:avLst/>
          </a:prstGeom>
          <a:solidFill>
            <a:srgbClr val="99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CHOOSE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2362200" y="5805488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17676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C -0.03368 0.14514 -0.06719 0.29028 -0.01163 0.31759 C 0.04392 0.34444 0.38785 0.22546 0.33333 0.16203 C 0.27882 0.09838 -0.32865 0.00671 -0.33837 -0.06459 C -0.34809 -0.13611 0.15191 -0.28797 0.275 -0.26667 C 0.39809 -0.24537 0.37396 -0.00509 0.4 0.06366 " pathEditMode="relative" rAng="0" ptsTypes="aaaaaa">
                                      <p:cBhvr>
                                        <p:cTn id="101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2824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 animBg="1"/>
      <p:bldP spid="7174" grpId="0" animBg="1"/>
      <p:bldP spid="7175" grpId="0" animBg="1"/>
      <p:bldP spid="7176" grpId="0" animBg="1"/>
      <p:bldP spid="7178" grpId="0" animBg="1"/>
      <p:bldP spid="7179" grpId="0" animBg="1"/>
      <p:bldP spid="7180" grpId="0" animBg="1"/>
      <p:bldP spid="7181" grpId="0" animBg="1"/>
      <p:bldP spid="7182" grpId="0" animBg="1"/>
      <p:bldP spid="7183" grpId="0" animBg="1"/>
      <p:bldP spid="71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Dotted gri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pattFill prst="dotGrid">
            <a:fgClr>
              <a:schemeClr val="folHlink"/>
            </a:fgClr>
            <a:bgClr>
              <a:schemeClr val="bg1"/>
            </a:bgClr>
          </a:pattFill>
          <a:ln w="1524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5" name="Picture 3" descr="bask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4008438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AutoShape 4" descr="90%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382000" y="6248400"/>
            <a:ext cx="609600" cy="457200"/>
          </a:xfrm>
          <a:prstGeom prst="rightArrow">
            <a:avLst>
              <a:gd name="adj1" fmla="val 55361"/>
              <a:gd name="adj2" fmla="val 75926"/>
            </a:avLst>
          </a:prstGeom>
          <a:pattFill prst="pct90">
            <a:fgClr>
              <a:srgbClr val="006600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304800" y="20574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mushroom</a:t>
            </a: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304800" y="24796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tomato</a:t>
            </a: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304800" y="28956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lettuce</a:t>
            </a:r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304800" y="37338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cucumber</a:t>
            </a: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304800" y="41560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potato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304800" y="45720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cabbage</a:t>
            </a:r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304800" y="49942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onion</a:t>
            </a: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304800" y="54102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carrot</a:t>
            </a:r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304800" y="33178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pepper</a:t>
            </a:r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304800" y="58261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peas</a:t>
            </a:r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304800" y="62484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egg-plant</a:t>
            </a:r>
          </a:p>
        </p:txBody>
      </p:sp>
      <p:pic>
        <p:nvPicPr>
          <p:cNvPr id="8209" name="Picture 17" descr="c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20685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0" name="AutoShape 18"/>
          <p:cNvSpPr>
            <a:spLocks noChangeArrowheads="1"/>
          </p:cNvSpPr>
          <p:nvPr/>
        </p:nvSpPr>
        <p:spPr bwMode="auto">
          <a:xfrm>
            <a:off x="2362200" y="5486400"/>
            <a:ext cx="2133600" cy="1066800"/>
          </a:xfrm>
          <a:prstGeom prst="wedgeEllipseCallout">
            <a:avLst>
              <a:gd name="adj1" fmla="val 65773"/>
              <a:gd name="adj2" fmla="val -296"/>
            </a:avLst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3200">
              <a:latin typeface="Comic Sans MS" charset="0"/>
            </a:endParaRP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2362200" y="5562600"/>
            <a:ext cx="2209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What are they?</a:t>
            </a:r>
          </a:p>
        </p:txBody>
      </p:sp>
      <p:pic>
        <p:nvPicPr>
          <p:cNvPr id="8212" name="Picture 20" descr="pe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838" flipH="1">
            <a:off x="1627188" y="1493838"/>
            <a:ext cx="4038600" cy="289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3" name="WordArt 21" descr="90%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4582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pattFill prst="pct90">
                  <a:fgClr>
                    <a:srgbClr val="800000"/>
                  </a:fgClr>
                  <a:bgClr>
                    <a:srgbClr val="FFFFFF"/>
                  </a:bgClr>
                </a:pattFill>
                <a:latin typeface="Arial Rounded MT Bold"/>
                <a:ea typeface="Arial Rounded MT Bold"/>
                <a:cs typeface="Arial Rounded MT Bold"/>
              </a:rPr>
              <a:t>VEGETABLES</a:t>
            </a:r>
          </a:p>
        </p:txBody>
      </p:sp>
      <p:sp>
        <p:nvSpPr>
          <p:cNvPr id="8214" name="AutoShape 22"/>
          <p:cNvSpPr>
            <a:spLocks noChangeArrowheads="1"/>
          </p:cNvSpPr>
          <p:nvPr/>
        </p:nvSpPr>
        <p:spPr bwMode="auto">
          <a:xfrm>
            <a:off x="304800" y="1298575"/>
            <a:ext cx="1644650" cy="530225"/>
          </a:xfrm>
          <a:prstGeom prst="flowChartTerminator">
            <a:avLst/>
          </a:prstGeom>
          <a:solidFill>
            <a:srgbClr val="99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CHOOSE</a:t>
            </a:r>
          </a:p>
        </p:txBody>
      </p:sp>
    </p:spTree>
    <p:extLst>
      <p:ext uri="{BB962C8B-B14F-4D97-AF65-F5344CB8AC3E}">
        <p14:creationId xmlns:p14="http://schemas.microsoft.com/office/powerpoint/2010/main" val="312894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86 0.15902 C 0.14775 0.19328 0.23664 0.22708 0.24879 0.27916 C 0.26094 0.33078 0.2316 0.48194 0.13212 0.47037 C 0.03264 0.45833 -0.34756 0.28125 -0.34791 0.20787 C -0.34826 0.13472 0.03924 0.10926 0.13039 0.03009 C 0.22153 -0.04885 0.26632 -0.20648 0.19862 -0.26528 C 0.13125 -0.32408 -0.23229 -0.37176 -0.27447 -0.32292 C -0.31666 -0.27408 -0.15885 -0.02176 -0.05451 0.02777 C 0.04983 0.07754 0.27882 -0.04977 0.35209 -0.02523 C 0.42535 -0.0007 0.37778 0.13356 0.38455 0.17523 " pathEditMode="relative" rAng="0" ptsTypes="aaaaaaaaaa">
                                      <p:cBhvr>
                                        <p:cTn id="101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10394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6"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  <p:bldP spid="8198" grpId="0" animBg="1"/>
      <p:bldP spid="8199" grpId="0" animBg="1"/>
      <p:bldP spid="8200" grpId="0" animBg="1"/>
      <p:bldP spid="8201" grpId="0" animBg="1"/>
      <p:bldP spid="8202" grpId="0" animBg="1"/>
      <p:bldP spid="8203" grpId="0" animBg="1"/>
      <p:bldP spid="8204" grpId="0" animBg="1"/>
      <p:bldP spid="8205" grpId="0" animBg="1"/>
      <p:bldP spid="8207" grpId="0" animBg="1"/>
      <p:bldP spid="82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Dotted gri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pattFill prst="dotGrid">
            <a:fgClr>
              <a:schemeClr val="folHlink"/>
            </a:fgClr>
            <a:bgClr>
              <a:schemeClr val="bg1"/>
            </a:bgClr>
          </a:pattFill>
          <a:ln w="1524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9" name="Picture 3" descr="bask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4008438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WordArt 4" descr="90%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4582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pattFill prst="pct90">
                  <a:fgClr>
                    <a:srgbClr val="800000"/>
                  </a:fgClr>
                  <a:bgClr>
                    <a:srgbClr val="FFFFFF"/>
                  </a:bgClr>
                </a:pattFill>
                <a:latin typeface="Arial Rounded MT Bold"/>
                <a:ea typeface="Arial Rounded MT Bold"/>
                <a:cs typeface="Arial Rounded MT Bold"/>
              </a:rPr>
              <a:t>VEGETABLES</a:t>
            </a:r>
          </a:p>
        </p:txBody>
      </p:sp>
      <p:sp>
        <p:nvSpPr>
          <p:cNvPr id="9221" name="AutoShape 5" descr="90%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382000" y="6248400"/>
            <a:ext cx="609600" cy="457200"/>
          </a:xfrm>
          <a:prstGeom prst="rightArrow">
            <a:avLst>
              <a:gd name="adj1" fmla="val 55361"/>
              <a:gd name="adj2" fmla="val 75926"/>
            </a:avLst>
          </a:prstGeom>
          <a:pattFill prst="pct90">
            <a:fgClr>
              <a:srgbClr val="006600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304800" y="533400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carrot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304800" y="574992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peas</a:t>
            </a:r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304800" y="619125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egg-plant</a:t>
            </a:r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304800" y="1222375"/>
            <a:ext cx="1644650" cy="530225"/>
          </a:xfrm>
          <a:prstGeom prst="flowChartTerminator">
            <a:avLst/>
          </a:prstGeom>
          <a:solidFill>
            <a:srgbClr val="99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CHOOSE</a:t>
            </a:r>
          </a:p>
        </p:txBody>
      </p:sp>
      <p:pic>
        <p:nvPicPr>
          <p:cNvPr id="9227" name="Picture 11" descr="c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20685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AutoShape 12"/>
          <p:cNvSpPr>
            <a:spLocks noChangeArrowheads="1"/>
          </p:cNvSpPr>
          <p:nvPr/>
        </p:nvSpPr>
        <p:spPr bwMode="auto">
          <a:xfrm>
            <a:off x="2362200" y="5486400"/>
            <a:ext cx="2133600" cy="1066800"/>
          </a:xfrm>
          <a:prstGeom prst="wedgeEllipseCallout">
            <a:avLst>
              <a:gd name="adj1" fmla="val 65773"/>
              <a:gd name="adj2" fmla="val -296"/>
            </a:avLst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3200">
              <a:latin typeface="Comic Sans MS" charset="0"/>
            </a:endParaRP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2362200" y="5805488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omic Sans MS" charset="0"/>
              </a:rPr>
              <a:t>What is it?</a:t>
            </a:r>
          </a:p>
        </p:txBody>
      </p:sp>
      <p:pic>
        <p:nvPicPr>
          <p:cNvPr id="9230" name="Picture 14" descr="mushr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311467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304800" y="19589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mushroom</a:t>
            </a:r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304800" y="238125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tomato</a:t>
            </a:r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304800" y="27971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lettuce</a:t>
            </a:r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304800" y="36353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cucumber</a:t>
            </a:r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>
            <a:off x="304800" y="405765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potato</a:t>
            </a:r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>
            <a:off x="304800" y="4473575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cabbage</a:t>
            </a:r>
          </a:p>
        </p:txBody>
      </p:sp>
      <p:sp>
        <p:nvSpPr>
          <p:cNvPr id="9237" name="AutoShape 21"/>
          <p:cNvSpPr>
            <a:spLocks noChangeArrowheads="1"/>
          </p:cNvSpPr>
          <p:nvPr/>
        </p:nvSpPr>
        <p:spPr bwMode="auto">
          <a:xfrm>
            <a:off x="304800" y="489585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onion</a:t>
            </a: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04800" y="3219450"/>
            <a:ext cx="1736725" cy="438150"/>
          </a:xfrm>
          <a:prstGeom prst="flowChartTerminator">
            <a:avLst/>
          </a:prstGeom>
          <a:solidFill>
            <a:srgbClr val="0066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 Rounded MT Bold" charset="0"/>
              </a:rPr>
              <a:t>pepper</a:t>
            </a:r>
          </a:p>
        </p:txBody>
      </p:sp>
    </p:spTree>
    <p:extLst>
      <p:ext uri="{BB962C8B-B14F-4D97-AF65-F5344CB8AC3E}">
        <p14:creationId xmlns:p14="http://schemas.microsoft.com/office/powerpoint/2010/main" val="339008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15556 C -0.10921 0.14445 -0.21667 0.13334 -0.26129 0.06945 C -0.30591 0.00556 -0.30799 -0.14745 -0.26771 -0.22731 C -0.22743 -0.30717 -0.06546 -0.44513 -0.01927 -0.40995 C 0.02621 -0.37476 -0.04323 -0.02222 0.00486 -0.01643 C 0.05295 -0.01064 0.20642 -0.37314 0.26944 -0.37546 C 0.33246 -0.37777 0.35937 -0.10277 0.38298 -0.03101 " pathEditMode="relative" rAng="0" ptsTypes="aaaaaaa">
                                      <p:cBhvr>
                                        <p:cTn id="11" dur="2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300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</p:childTnLst>
        </p:cTn>
      </p:par>
    </p:tnLst>
    <p:bldLst>
      <p:bldP spid="9221" grpId="0" animBg="1"/>
      <p:bldP spid="9222" grpId="0" animBg="1"/>
      <p:bldP spid="9223" grpId="0" animBg="1"/>
      <p:bldP spid="9224" grpId="0" animBg="1"/>
      <p:bldP spid="9229" grpId="0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02008" y="-360359"/>
            <a:ext cx="11828899" cy="164290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Does this food come from plants or animals?</a:t>
            </a:r>
            <a:endParaRPr lang="en-US" sz="32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eg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8" y="874889"/>
            <a:ext cx="1722182" cy="2262720"/>
          </a:xfrm>
          <a:prstGeom prst="rect">
            <a:avLst/>
          </a:prstGeom>
        </p:spPr>
      </p:pic>
      <p:pic>
        <p:nvPicPr>
          <p:cNvPr id="4" name="Picture 3" descr="chopsticks-154545_960_7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74" y="4071302"/>
            <a:ext cx="3400778" cy="2238846"/>
          </a:xfrm>
          <a:prstGeom prst="rect">
            <a:avLst/>
          </a:prstGeom>
        </p:spPr>
      </p:pic>
      <p:pic>
        <p:nvPicPr>
          <p:cNvPr id="5" name="Picture 4" descr="fries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97" y="719666"/>
            <a:ext cx="1818242" cy="2384580"/>
          </a:xfrm>
          <a:prstGeom prst="rect">
            <a:avLst/>
          </a:prstGeom>
        </p:spPr>
      </p:pic>
      <p:pic>
        <p:nvPicPr>
          <p:cNvPr id="6" name="Picture 5" descr="sandwi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81" y="1267121"/>
            <a:ext cx="2700160" cy="2204212"/>
          </a:xfrm>
          <a:prstGeom prst="rect">
            <a:avLst/>
          </a:prstGeom>
        </p:spPr>
      </p:pic>
      <p:pic>
        <p:nvPicPr>
          <p:cNvPr id="7" name="Picture 6" descr="spaghett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" y="3471333"/>
            <a:ext cx="3406440" cy="298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2356" y="719666"/>
            <a:ext cx="2136422" cy="2711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8222" y="3757789"/>
            <a:ext cx="2610556" cy="230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5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9"/>
            <a:ext cx="8475134" cy="23928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did we learn?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7974595" cy="1958387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Saying the ‘</a:t>
            </a:r>
            <a:r>
              <a:rPr lang="en-US" sz="2800" dirty="0" err="1" smtClean="0">
                <a:latin typeface="Century Gothic"/>
                <a:cs typeface="Century Gothic"/>
              </a:rPr>
              <a:t>sn</a:t>
            </a:r>
            <a:r>
              <a:rPr lang="en-US" sz="2800" dirty="0" smtClean="0">
                <a:latin typeface="Century Gothic"/>
                <a:cs typeface="Century Gothic"/>
              </a:rPr>
              <a:t>’ and ‘</a:t>
            </a:r>
            <a:r>
              <a:rPr lang="en-US" sz="2800" dirty="0" err="1" smtClean="0">
                <a:latin typeface="Century Gothic"/>
                <a:cs typeface="Century Gothic"/>
              </a:rPr>
              <a:t>ar</a:t>
            </a:r>
            <a:r>
              <a:rPr lang="en-US" sz="2800" dirty="0" smtClean="0">
                <a:latin typeface="Century Gothic"/>
                <a:cs typeface="Century Gothic"/>
              </a:rPr>
              <a:t>’ sound</a:t>
            </a:r>
          </a:p>
          <a:p>
            <a:r>
              <a:rPr lang="en-US" sz="2800" dirty="0" smtClean="0">
                <a:latin typeface="Century Gothic"/>
                <a:cs typeface="Century Gothic"/>
              </a:rPr>
              <a:t>New “</a:t>
            </a:r>
            <a:r>
              <a:rPr lang="en-US" sz="2800" dirty="0" err="1" smtClean="0">
                <a:latin typeface="Century Gothic"/>
                <a:cs typeface="Century Gothic"/>
              </a:rPr>
              <a:t>sn</a:t>
            </a:r>
            <a:r>
              <a:rPr lang="en-US" sz="2800" dirty="0" smtClean="0">
                <a:latin typeface="Century Gothic"/>
                <a:cs typeface="Century Gothic"/>
              </a:rPr>
              <a:t>” and ‘</a:t>
            </a:r>
            <a:r>
              <a:rPr lang="en-US" sz="2800" dirty="0" err="1" smtClean="0">
                <a:latin typeface="Century Gothic"/>
                <a:cs typeface="Century Gothic"/>
              </a:rPr>
              <a:t>ar</a:t>
            </a:r>
            <a:r>
              <a:rPr lang="en-US" sz="2800" dirty="0" smtClean="0">
                <a:latin typeface="Century Gothic"/>
                <a:cs typeface="Century Gothic"/>
              </a:rPr>
              <a:t>’ words</a:t>
            </a:r>
          </a:p>
          <a:p>
            <a:r>
              <a:rPr lang="en-US" sz="2800" dirty="0" smtClean="0">
                <a:latin typeface="Century Gothic"/>
                <a:cs typeface="Century Gothic"/>
              </a:rPr>
              <a:t>Practiced </a:t>
            </a:r>
            <a:r>
              <a:rPr lang="en-US" sz="2800" dirty="0">
                <a:latin typeface="Century Gothic"/>
                <a:cs typeface="Century Gothic"/>
              </a:rPr>
              <a:t>“and”, “or”, “but”, “because”, “his”, “hers”, “theirs”, “ours” and “its”</a:t>
            </a:r>
          </a:p>
          <a:p>
            <a:pPr marL="0" indent="0">
              <a:buNone/>
            </a:pPr>
            <a:endParaRPr lang="en-US" sz="28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800" dirty="0" smtClean="0">
              <a:latin typeface="Century Gothic"/>
              <a:cs typeface="Century Gothic"/>
            </a:endParaRPr>
          </a:p>
          <a:p>
            <a:endParaRPr lang="en-US" sz="2800" dirty="0" smtClean="0"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4" name="Picture 3" descr="schoolgraph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35" y="4125566"/>
            <a:ext cx="4267200" cy="20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9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7156" y="1153786"/>
            <a:ext cx="8545349" cy="54840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Condiments are </a:t>
            </a: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sauces that we put in our food to give it some extra flavor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.</a:t>
            </a:r>
          </a:p>
          <a:p>
            <a:pPr marL="742950" indent="-742950">
              <a:buFontTx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entury Gothic"/>
                <a:cs typeface="Century Gothic"/>
              </a:rPr>
              <a:t>What condiments do you use in your culture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?</a:t>
            </a:r>
          </a:p>
          <a:p>
            <a:pPr marL="742950" indent="-742950"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Match these words with the condiments in the photo: 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honey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maple syrup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mustard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salt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jam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mayonnaise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sugar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vinegar, barbecue sauce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soy sauce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pepper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hot sauce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wasabi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 and </a:t>
            </a:r>
            <a:r>
              <a:rPr lang="en-US" sz="28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ketchup</a:t>
            </a:r>
            <a:r>
              <a:rPr lang="en-US" sz="2800" dirty="0" smtClean="0">
                <a:solidFill>
                  <a:schemeClr val="tx1"/>
                </a:solidFill>
                <a:latin typeface="Century Gothic"/>
                <a:cs typeface="Century Gothic"/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See condiment picture on the next slide.</a:t>
            </a:r>
            <a:endParaRPr lang="en-US" sz="2800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endParaRPr lang="en-US" sz="2800" dirty="0" smtClean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Homework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ketchup-148935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86" y="5030174"/>
            <a:ext cx="913913" cy="1827825"/>
          </a:xfrm>
          <a:prstGeom prst="rect">
            <a:avLst/>
          </a:prstGeom>
        </p:spPr>
      </p:pic>
      <p:pic>
        <p:nvPicPr>
          <p:cNvPr id="6" name="Picture 5" descr="oil-159855_960_7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3" y="4909292"/>
            <a:ext cx="1150679" cy="199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5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219248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did you eat?</a:t>
            </a:r>
            <a:endParaRPr lang="en-US" sz="5000" b="1" dirty="0">
              <a:latin typeface="Century Gothic"/>
              <a:cs typeface="Century Gothic"/>
            </a:endParaRPr>
          </a:p>
        </p:txBody>
      </p:sp>
      <p:pic>
        <p:nvPicPr>
          <p:cNvPr id="8" name="Picture 7" descr="Homework Kind of F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32" y="747889"/>
            <a:ext cx="4721450" cy="61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24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dim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9" y="2252562"/>
            <a:ext cx="8500877" cy="420556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9333" y="454108"/>
            <a:ext cx="8856133" cy="1630699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Homework</a:t>
            </a:r>
            <a:br>
              <a:rPr lang="en-US" sz="4800" b="1" dirty="0" smtClean="0">
                <a:latin typeface="Century Gothic"/>
                <a:cs typeface="Century Gothic"/>
              </a:rPr>
            </a:br>
            <a:r>
              <a:rPr lang="en-US" sz="1800" b="1" dirty="0" smtClean="0">
                <a:latin typeface="Century Gothic"/>
                <a:cs typeface="Century Gothic"/>
              </a:rPr>
              <a:t>Identify the condiments</a:t>
            </a:r>
            <a:r>
              <a:rPr lang="en-US" sz="1600" b="1" dirty="0" smtClean="0">
                <a:latin typeface="Century Gothic"/>
                <a:cs typeface="Century Gothic"/>
              </a:rPr>
              <a:t/>
            </a:r>
            <a:br>
              <a:rPr lang="en-US" sz="1600" b="1" dirty="0" smtClean="0">
                <a:latin typeface="Century Gothic"/>
                <a:cs typeface="Century Gothic"/>
              </a:rPr>
            </a:br>
            <a:r>
              <a:rPr lang="en-US" sz="2000" i="1" dirty="0" smtClean="0">
                <a:latin typeface="Century Gothic"/>
                <a:cs typeface="Century Gothic"/>
              </a:rPr>
              <a:t>honey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i="1" dirty="0">
                <a:latin typeface="Century Gothic"/>
                <a:cs typeface="Century Gothic"/>
              </a:rPr>
              <a:t>maple syrup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i="1" dirty="0">
                <a:latin typeface="Century Gothic"/>
                <a:cs typeface="Century Gothic"/>
              </a:rPr>
              <a:t>mustard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i="1" dirty="0">
                <a:latin typeface="Century Gothic"/>
                <a:cs typeface="Century Gothic"/>
              </a:rPr>
              <a:t>salt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i="1" dirty="0">
                <a:latin typeface="Century Gothic"/>
                <a:cs typeface="Century Gothic"/>
              </a:rPr>
              <a:t>jam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i="1" dirty="0">
                <a:latin typeface="Century Gothic"/>
                <a:cs typeface="Century Gothic"/>
              </a:rPr>
              <a:t>mayonnaise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i="1" dirty="0">
                <a:latin typeface="Century Gothic"/>
                <a:cs typeface="Century Gothic"/>
              </a:rPr>
              <a:t>sugar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i="1" dirty="0">
                <a:latin typeface="Century Gothic"/>
                <a:cs typeface="Century Gothic"/>
              </a:rPr>
              <a:t>vinegar, barbecue sauce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i="1" dirty="0">
                <a:latin typeface="Century Gothic"/>
                <a:cs typeface="Century Gothic"/>
              </a:rPr>
              <a:t>soy sauce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i="1" dirty="0">
                <a:latin typeface="Century Gothic"/>
                <a:cs typeface="Century Gothic"/>
              </a:rPr>
              <a:t>pepper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i="1" dirty="0">
                <a:latin typeface="Century Gothic"/>
                <a:cs typeface="Century Gothic"/>
              </a:rPr>
              <a:t>hot sauce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i="1" dirty="0">
                <a:latin typeface="Century Gothic"/>
                <a:cs typeface="Century Gothic"/>
              </a:rPr>
              <a:t>wasabi</a:t>
            </a:r>
            <a:r>
              <a:rPr lang="en-US" sz="2000" dirty="0">
                <a:latin typeface="Century Gothic"/>
                <a:cs typeface="Century Gothic"/>
              </a:rPr>
              <a:t> and </a:t>
            </a:r>
            <a:r>
              <a:rPr lang="en-US" sz="2000" i="1" dirty="0">
                <a:latin typeface="Century Gothic"/>
                <a:cs typeface="Century Gothic"/>
              </a:rPr>
              <a:t>ketchup</a:t>
            </a:r>
            <a:r>
              <a:rPr lang="en-US" sz="2000" dirty="0">
                <a:latin typeface="Century Gothic"/>
                <a:cs typeface="Century Gothic"/>
              </a:rPr>
              <a:t>.</a:t>
            </a:r>
            <a:r>
              <a:rPr lang="en-US" sz="4800" dirty="0">
                <a:latin typeface="Century Gothic"/>
                <a:cs typeface="Century Gothic"/>
              </a:rPr>
              <a:t/>
            </a:r>
            <a:br>
              <a:rPr lang="en-US" sz="4800" dirty="0">
                <a:latin typeface="Century Gothic"/>
                <a:cs typeface="Century Gothic"/>
              </a:rPr>
            </a:br>
            <a:endParaRPr lang="en-US" sz="4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17786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The SN Sound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3" y="980193"/>
            <a:ext cx="3893098" cy="5390444"/>
          </a:xfrm>
          <a:prstGeom prst="rect">
            <a:avLst/>
          </a:prstGeom>
        </p:spPr>
      </p:pic>
      <p:pic>
        <p:nvPicPr>
          <p:cNvPr id="5" name="Picture 4" descr="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21" y="969973"/>
            <a:ext cx="4515555" cy="54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09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The AR Sound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6" y="1352216"/>
            <a:ext cx="4755641" cy="4905532"/>
          </a:xfrm>
          <a:prstGeom prst="rect">
            <a:avLst/>
          </a:prstGeom>
        </p:spPr>
      </p:pic>
      <p:pic>
        <p:nvPicPr>
          <p:cNvPr id="5" name="Picture 4" descr="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07" y="1403526"/>
            <a:ext cx="3815958" cy="485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4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Let’s practice pronouncing the AR sound</a:t>
            </a:r>
            <a:endParaRPr lang="en-US" sz="32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phonics AR pa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8" y="740991"/>
            <a:ext cx="8531754" cy="61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54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Let’s practice pronouncing the SN sound</a:t>
            </a:r>
            <a:endParaRPr lang="en-US" sz="32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phonics SN page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6" y="793816"/>
            <a:ext cx="8458076" cy="60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8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Let’s do some acting </a:t>
            </a:r>
            <a:endParaRPr lang="en-US" sz="32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FreeGreatPicture.com-30690-hand-gest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-3550"/>
          <a:stretch/>
        </p:blipFill>
        <p:spPr>
          <a:xfrm>
            <a:off x="0" y="914278"/>
            <a:ext cx="9468556" cy="57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17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8164" y="21783"/>
            <a:ext cx="8735836" cy="1044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Century Gothic"/>
                <a:cs typeface="Century Gothic"/>
              </a:rPr>
              <a:t>Food </a:t>
            </a:r>
            <a:r>
              <a:rPr lang="en-US" sz="4000" b="1" dirty="0" err="1" smtClean="0">
                <a:latin typeface="Century Gothic"/>
                <a:cs typeface="Century Gothic"/>
              </a:rPr>
              <a:t>Scapes</a:t>
            </a:r>
            <a:endParaRPr lang="en-US" sz="4000" b="1" dirty="0" smtClean="0">
              <a:latin typeface="Century Gothic"/>
              <a:cs typeface="Century Gothic"/>
            </a:endParaRPr>
          </a:p>
          <a:p>
            <a:r>
              <a:rPr lang="en-US" sz="1800" dirty="0">
                <a:hlinkClick r:id="rId3"/>
              </a:rPr>
              <a:t>http://</a:t>
            </a:r>
            <a:r>
              <a:rPr lang="en-US" sz="1800" dirty="0" err="1">
                <a:hlinkClick r:id="rId3"/>
              </a:rPr>
              <a:t>twistedsifter.com</a:t>
            </a:r>
            <a:r>
              <a:rPr lang="en-US" sz="1800" dirty="0">
                <a:hlinkClick r:id="rId3"/>
              </a:rPr>
              <a:t>/2013/08/surreal-landscapes-made-from-food-carl-warner/</a:t>
            </a:r>
            <a:endParaRPr lang="en-US" sz="1800" dirty="0"/>
          </a:p>
        </p:txBody>
      </p:sp>
      <p:pic>
        <p:nvPicPr>
          <p:cNvPr id="6" name="Picture 5" descr="foodsca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4" y="1326446"/>
            <a:ext cx="8528311" cy="53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49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488</Words>
  <Application>Microsoft Macintosh PowerPoint</Application>
  <PresentationFormat>On-screen Show (4:3)</PresentationFormat>
  <Paragraphs>163</Paragraphs>
  <Slides>30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 Lesson 9 FOOD  </vt:lpstr>
      <vt:lpstr>What we will learn today</vt:lpstr>
      <vt:lpstr>What did you eat?</vt:lpstr>
      <vt:lpstr>The SN Sound</vt:lpstr>
      <vt:lpstr>The AR Sound</vt:lpstr>
      <vt:lpstr>Let’s practice pronouncing the AR sound</vt:lpstr>
      <vt:lpstr>Let’s practice pronouncing the SN sound</vt:lpstr>
      <vt:lpstr>Let’s do some acting </vt:lpstr>
      <vt:lpstr>PowerPoint Presentation</vt:lpstr>
      <vt:lpstr>PowerPoint Presentation</vt:lpstr>
      <vt:lpstr>Fill in the blanks</vt:lpstr>
      <vt:lpstr>Answers</vt:lpstr>
      <vt:lpstr>His, Hers, Its</vt:lpstr>
      <vt:lpstr>PowerPoint Presentation</vt:lpstr>
      <vt:lpstr>Let’s Colour</vt:lpstr>
      <vt:lpstr>Theirs and 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this food come from plants or animals?</vt:lpstr>
      <vt:lpstr>What did we learn?</vt:lpstr>
      <vt:lpstr>Homework</vt:lpstr>
      <vt:lpstr>Homework Identify the condiments honey, maple syrup, mustard, salt, jam mayonnaise, sugar, vinegar, barbecue sauce, soy sauce, pepper, hot sauce, wasabi and ketchup.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144</cp:revision>
  <dcterms:created xsi:type="dcterms:W3CDTF">2016-07-01T14:02:12Z</dcterms:created>
  <dcterms:modified xsi:type="dcterms:W3CDTF">2016-07-29T17:13:35Z</dcterms:modified>
</cp:coreProperties>
</file>