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</a:t>
            </a:r>
            <a:r>
              <a:rPr lang="en-US" baseline="0" dirty="0" smtClean="0"/>
              <a:t> the name of each object. Have students figure out what doesn’t belong and explain why.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</a:t>
            </a:r>
            <a:r>
              <a:rPr lang="en-US" baseline="0" dirty="0" smtClean="0"/>
              <a:t> the name of each object. Have students figure out what doesn’t belong and </a:t>
            </a:r>
            <a:r>
              <a:rPr lang="en-US" baseline="0" smtClean="0"/>
              <a:t>explain why.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 student if the food</a:t>
            </a:r>
            <a:r>
              <a:rPr lang="en-US" baseline="0" dirty="0" smtClean="0"/>
              <a:t> picture comes from </a:t>
            </a:r>
            <a:r>
              <a:rPr lang="en-US" sz="1200" b="0" dirty="0" smtClean="0">
                <a:latin typeface="Century Gothic"/>
                <a:cs typeface="Century Gothic"/>
              </a:rPr>
              <a:t>plants or animals?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file://localhost/http://www.fotosearch.com/bthumb/CSP/CSP058/0582816.jpg" TargetMode="External"/><Relationship Id="rId20" Type="http://schemas.openxmlformats.org/officeDocument/2006/relationships/image" Target="file://localhost/http://www.artvex.com/content/Clip_Art/Foods_and_Drinks/Drinks/Fruit_Juices/0017875.gif" TargetMode="External"/><Relationship Id="rId21" Type="http://schemas.openxmlformats.org/officeDocument/2006/relationships/image" Target="../media/image27.png"/><Relationship Id="rId22" Type="http://schemas.openxmlformats.org/officeDocument/2006/relationships/image" Target="file://localhost/http://www.artvex.com/content/Clip_Art/Foods_and_Drinks/Vegetables/Mixed/0012754.gif" TargetMode="External"/><Relationship Id="rId23" Type="http://schemas.openxmlformats.org/officeDocument/2006/relationships/image" Target="../media/image28.png"/><Relationship Id="rId24" Type="http://schemas.openxmlformats.org/officeDocument/2006/relationships/image" Target="file://localhost/http://www.artvex.com/content/Clip_Art/Foods_and_Drinks/Pasta/0010971.gif" TargetMode="External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jpeg"/><Relationship Id="rId28" Type="http://schemas.openxmlformats.org/officeDocument/2006/relationships/image" Target="../media/image32.jpeg"/><Relationship Id="rId29" Type="http://schemas.openxmlformats.org/officeDocument/2006/relationships/image" Target="../media/image33.jpeg"/><Relationship Id="rId30" Type="http://schemas.openxmlformats.org/officeDocument/2006/relationships/image" Target="../media/image34.jpeg"/><Relationship Id="rId31" Type="http://schemas.openxmlformats.org/officeDocument/2006/relationships/image" Target="file://localhost/http://www.fotosearch.com/bthumb/CSP/CSP109/1096586.jpg" TargetMode="External"/><Relationship Id="rId10" Type="http://schemas.openxmlformats.org/officeDocument/2006/relationships/image" Target="../media/image21.jpeg"/><Relationship Id="rId11" Type="http://schemas.openxmlformats.org/officeDocument/2006/relationships/image" Target="file://localhost/http://ngfl.northumberland.gov.uk/clipart/Food/images/cereal%2520bowlcol_jpg.jpg" TargetMode="External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file://localhost/http://www.dinosoria.com/cliparts_transpa/nouri_046.gif" TargetMode="External"/><Relationship Id="rId15" Type="http://schemas.openxmlformats.org/officeDocument/2006/relationships/image" Target="../media/image24.png"/><Relationship Id="rId16" Type="http://schemas.openxmlformats.org/officeDocument/2006/relationships/image" Target="file://localhost/http://bucarotechelp.com/clipart/lib_03/00000425.gif" TargetMode="External"/><Relationship Id="rId17" Type="http://schemas.openxmlformats.org/officeDocument/2006/relationships/image" Target="../media/image25.png"/><Relationship Id="rId18" Type="http://schemas.openxmlformats.org/officeDocument/2006/relationships/image" Target="file://localhost/http://www.artvex.com/content/Clip_Art/Foods_and_Drinks/Soups/0010964.gif" TargetMode="External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19.jpeg"/><Relationship Id="rId7" Type="http://schemas.openxmlformats.org/officeDocument/2006/relationships/image" Target="file://localhost/http://www.fotosearch.com/bthumb/CSP/CSP058/0582812.jpg" TargetMode="External"/><Relationship Id="rId8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3.jpeg"/><Relationship Id="rId21" Type="http://schemas.openxmlformats.org/officeDocument/2006/relationships/image" Target="../media/image34.jpeg"/><Relationship Id="rId22" Type="http://schemas.openxmlformats.org/officeDocument/2006/relationships/image" Target="file://localhost/http://www.fotosearch.com/bthumb/CSP/CSP109/1096586.jpg" TargetMode="External"/><Relationship Id="rId23" Type="http://schemas.openxmlformats.org/officeDocument/2006/relationships/image" Target="../media/image27.png"/><Relationship Id="rId24" Type="http://schemas.openxmlformats.org/officeDocument/2006/relationships/image" Target="file://localhost/http://www.artvex.com/content/Clip_Art/Foods_and_Drinks/Vegetables/Mixed/0012754.gif" TargetMode="External"/><Relationship Id="rId25" Type="http://schemas.openxmlformats.org/officeDocument/2006/relationships/image" Target="../media/image35.png"/><Relationship Id="rId26" Type="http://schemas.openxmlformats.org/officeDocument/2006/relationships/image" Target="../media/image25.png"/><Relationship Id="rId27" Type="http://schemas.openxmlformats.org/officeDocument/2006/relationships/image" Target="file://localhost/http://www.artvex.com/content/Clip_Art/Foods_and_Drinks/Soups/0010964.gif" TargetMode="External"/><Relationship Id="rId28" Type="http://schemas.openxmlformats.org/officeDocument/2006/relationships/image" Target="../media/image20.jpeg"/><Relationship Id="rId29" Type="http://schemas.openxmlformats.org/officeDocument/2006/relationships/image" Target="file://localhost/http://www.fotosearch.com/bthumb/CSP/CSP058/0582816.jpg" TargetMode="External"/><Relationship Id="rId30" Type="http://schemas.openxmlformats.org/officeDocument/2006/relationships/image" Target="../media/image19.jpeg"/><Relationship Id="rId31" Type="http://schemas.openxmlformats.org/officeDocument/2006/relationships/image" Target="file://localhost/http://www.fotosearch.com/bthumb/CSP/CSP058/0582812.jpg" TargetMode="External"/><Relationship Id="rId10" Type="http://schemas.openxmlformats.org/officeDocument/2006/relationships/image" Target="file://localhost/http://www.dinosoria.com/cliparts_transpa/nouri_046.gif" TargetMode="External"/><Relationship Id="rId11" Type="http://schemas.openxmlformats.org/officeDocument/2006/relationships/image" Target="../media/image24.png"/><Relationship Id="rId12" Type="http://schemas.openxmlformats.org/officeDocument/2006/relationships/image" Target="file://localhost/http://bucarotechelp.com/clipart/lib_03/00000425.gif" TargetMode="External"/><Relationship Id="rId13" Type="http://schemas.openxmlformats.org/officeDocument/2006/relationships/image" Target="../media/image26.png"/><Relationship Id="rId14" Type="http://schemas.openxmlformats.org/officeDocument/2006/relationships/image" Target="file://localhost/http://www.artvex.com/content/Clip_Art/Foods_and_Drinks/Drinks/Fruit_Juices/0017875.gif" TargetMode="External"/><Relationship Id="rId15" Type="http://schemas.openxmlformats.org/officeDocument/2006/relationships/image" Target="../media/image28.png"/><Relationship Id="rId16" Type="http://schemas.openxmlformats.org/officeDocument/2006/relationships/image" Target="file://localhost/http://www.artvex.com/content/Clip_Art/Foods_and_Drinks/Pasta/0010971.gif" TargetMode="External"/><Relationship Id="rId17" Type="http://schemas.openxmlformats.org/officeDocument/2006/relationships/image" Target="../media/image30.png"/><Relationship Id="rId18" Type="http://schemas.openxmlformats.org/officeDocument/2006/relationships/image" Target="../media/image31.jpeg"/><Relationship Id="rId1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21.jpeg"/><Relationship Id="rId7" Type="http://schemas.openxmlformats.org/officeDocument/2006/relationships/image" Target="file://localhost/http://ngfl.northumberland.gov.uk/clipart/Food/images/cereal%2520bowlcol_jpg.jpg" TargetMode="External"/><Relationship Id="rId8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3.jpeg"/><Relationship Id="rId21" Type="http://schemas.openxmlformats.org/officeDocument/2006/relationships/image" Target="../media/image34.jpeg"/><Relationship Id="rId22" Type="http://schemas.openxmlformats.org/officeDocument/2006/relationships/image" Target="file://localhost/http://www.fotosearch.com/bthumb/CSP/CSP109/1096586.jpg" TargetMode="External"/><Relationship Id="rId23" Type="http://schemas.openxmlformats.org/officeDocument/2006/relationships/image" Target="../media/image27.png"/><Relationship Id="rId24" Type="http://schemas.openxmlformats.org/officeDocument/2006/relationships/image" Target="file://localhost/http://www.artvex.com/content/Clip_Art/Foods_and_Drinks/Vegetables/Mixed/0012754.gif" TargetMode="External"/><Relationship Id="rId25" Type="http://schemas.openxmlformats.org/officeDocument/2006/relationships/image" Target="../media/image35.png"/><Relationship Id="rId26" Type="http://schemas.openxmlformats.org/officeDocument/2006/relationships/image" Target="../media/image25.png"/><Relationship Id="rId27" Type="http://schemas.openxmlformats.org/officeDocument/2006/relationships/image" Target="file://localhost/http://www.artvex.com/content/Clip_Art/Foods_and_Drinks/Soups/0010964.gif" TargetMode="External"/><Relationship Id="rId28" Type="http://schemas.openxmlformats.org/officeDocument/2006/relationships/image" Target="../media/image20.jpeg"/><Relationship Id="rId29" Type="http://schemas.openxmlformats.org/officeDocument/2006/relationships/image" Target="file://localhost/http://www.fotosearch.com/bthumb/CSP/CSP058/0582816.jpg" TargetMode="External"/><Relationship Id="rId30" Type="http://schemas.openxmlformats.org/officeDocument/2006/relationships/image" Target="../media/image19.jpeg"/><Relationship Id="rId31" Type="http://schemas.openxmlformats.org/officeDocument/2006/relationships/image" Target="file://localhost/http://www.fotosearch.com/bthumb/CSP/CSP058/0582812.jpg" TargetMode="External"/><Relationship Id="rId10" Type="http://schemas.openxmlformats.org/officeDocument/2006/relationships/image" Target="file://localhost/http://www.dinosoria.com/cliparts_transpa/nouri_046.gif" TargetMode="External"/><Relationship Id="rId11" Type="http://schemas.openxmlformats.org/officeDocument/2006/relationships/image" Target="../media/image24.png"/><Relationship Id="rId12" Type="http://schemas.openxmlformats.org/officeDocument/2006/relationships/image" Target="file://localhost/http://bucarotechelp.com/clipart/lib_03/00000425.gif" TargetMode="External"/><Relationship Id="rId13" Type="http://schemas.openxmlformats.org/officeDocument/2006/relationships/image" Target="../media/image26.png"/><Relationship Id="rId14" Type="http://schemas.openxmlformats.org/officeDocument/2006/relationships/image" Target="file://localhost/http://www.artvex.com/content/Clip_Art/Foods_and_Drinks/Drinks/Fruit_Juices/0017875.gif" TargetMode="External"/><Relationship Id="rId15" Type="http://schemas.openxmlformats.org/officeDocument/2006/relationships/image" Target="../media/image28.png"/><Relationship Id="rId16" Type="http://schemas.openxmlformats.org/officeDocument/2006/relationships/image" Target="file://localhost/http://www.artvex.com/content/Clip_Art/Foods_and_Drinks/Pasta/0010971.gif" TargetMode="External"/><Relationship Id="rId17" Type="http://schemas.openxmlformats.org/officeDocument/2006/relationships/image" Target="../media/image30.png"/><Relationship Id="rId18" Type="http://schemas.openxmlformats.org/officeDocument/2006/relationships/image" Target="../media/image31.jpeg"/><Relationship Id="rId1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21.jpeg"/><Relationship Id="rId7" Type="http://schemas.openxmlformats.org/officeDocument/2006/relationships/image" Target="file://localhost/http://ngfl.northumberland.gov.uk/clipart/Food/images/cereal%2520bowlcol_jpg.jpg" TargetMode="External"/><Relationship Id="rId8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file://localhost/http://www.fotosearch.com/bthumb/CSP/CSP058/0582816.jpg" TargetMode="External"/><Relationship Id="rId20" Type="http://schemas.openxmlformats.org/officeDocument/2006/relationships/image" Target="file://localhost/http://www.artvex.com/content/Clip_Art/Foods_and_Drinks/Pasta/0010971.gif" TargetMode="External"/><Relationship Id="rId21" Type="http://schemas.openxmlformats.org/officeDocument/2006/relationships/image" Target="../media/image30.png"/><Relationship Id="rId22" Type="http://schemas.openxmlformats.org/officeDocument/2006/relationships/image" Target="../media/image31.jpeg"/><Relationship Id="rId23" Type="http://schemas.openxmlformats.org/officeDocument/2006/relationships/image" Target="../media/image32.jpeg"/><Relationship Id="rId24" Type="http://schemas.openxmlformats.org/officeDocument/2006/relationships/image" Target="../media/image33.jpeg"/><Relationship Id="rId25" Type="http://schemas.openxmlformats.org/officeDocument/2006/relationships/image" Target="../media/image34.jpeg"/><Relationship Id="rId26" Type="http://schemas.openxmlformats.org/officeDocument/2006/relationships/image" Target="file://localhost/http://www.fotosearch.com/bthumb/CSP/CSP109/1096586.jpg" TargetMode="External"/><Relationship Id="rId27" Type="http://schemas.openxmlformats.org/officeDocument/2006/relationships/image" Target="../media/image36.png"/><Relationship Id="rId28" Type="http://schemas.openxmlformats.org/officeDocument/2006/relationships/image" Target="../media/image27.png"/><Relationship Id="rId29" Type="http://schemas.openxmlformats.org/officeDocument/2006/relationships/image" Target="file://localhost/http://www.artvex.com/content/Clip_Art/Foods_and_Drinks/Vegetables/Mixed/0012754.gif" TargetMode="External"/><Relationship Id="rId30" Type="http://schemas.openxmlformats.org/officeDocument/2006/relationships/image" Target="../media/image26.png"/><Relationship Id="rId31" Type="http://schemas.openxmlformats.org/officeDocument/2006/relationships/image" Target="file://localhost/http://www.artvex.com/content/Clip_Art/Foods_and_Drinks/Drinks/Fruit_Juices/0017875.gif" TargetMode="External"/><Relationship Id="rId10" Type="http://schemas.openxmlformats.org/officeDocument/2006/relationships/image" Target="../media/image21.jpeg"/><Relationship Id="rId11" Type="http://schemas.openxmlformats.org/officeDocument/2006/relationships/image" Target="file://localhost/http://ngfl.northumberland.gov.uk/clipart/Food/images/cereal%2520bowlcol_jpg.jpg" TargetMode="External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file://localhost/http://www.dinosoria.com/cliparts_transpa/nouri_046.gif" TargetMode="External"/><Relationship Id="rId15" Type="http://schemas.openxmlformats.org/officeDocument/2006/relationships/image" Target="../media/image24.png"/><Relationship Id="rId16" Type="http://schemas.openxmlformats.org/officeDocument/2006/relationships/image" Target="file://localhost/http://bucarotechelp.com/clipart/lib_03/00000425.gif" TargetMode="External"/><Relationship Id="rId17" Type="http://schemas.openxmlformats.org/officeDocument/2006/relationships/image" Target="../media/image25.png"/><Relationship Id="rId18" Type="http://schemas.openxmlformats.org/officeDocument/2006/relationships/image" Target="file://localhost/http://www.artvex.com/content/Clip_Art/Foods_and_Drinks/Soups/0010964.gif" TargetMode="External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19.jpeg"/><Relationship Id="rId7" Type="http://schemas.openxmlformats.org/officeDocument/2006/relationships/image" Target="file://localhost/http://www.fotosearch.com/bthumb/CSP/CSP058/0582812.jpg" TargetMode="External"/><Relationship Id="rId8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file://localhost/http://www.fotosearch.com/bthumb/CSP/CSP058/0582816.jpg" TargetMode="External"/><Relationship Id="rId20" Type="http://schemas.openxmlformats.org/officeDocument/2006/relationships/image" Target="file://localhost/http://www.artvex.com/content/Clip_Art/Foods_and_Drinks/Pasta/0010971.gif" TargetMode="External"/><Relationship Id="rId21" Type="http://schemas.openxmlformats.org/officeDocument/2006/relationships/image" Target="../media/image30.png"/><Relationship Id="rId22" Type="http://schemas.openxmlformats.org/officeDocument/2006/relationships/image" Target="../media/image31.jpeg"/><Relationship Id="rId23" Type="http://schemas.openxmlformats.org/officeDocument/2006/relationships/image" Target="../media/image32.jpeg"/><Relationship Id="rId24" Type="http://schemas.openxmlformats.org/officeDocument/2006/relationships/image" Target="../media/image33.jpeg"/><Relationship Id="rId25" Type="http://schemas.openxmlformats.org/officeDocument/2006/relationships/image" Target="../media/image34.jpeg"/><Relationship Id="rId26" Type="http://schemas.openxmlformats.org/officeDocument/2006/relationships/image" Target="file://localhost/http://www.fotosearch.com/bthumb/CSP/CSP109/1096586.jpg" TargetMode="External"/><Relationship Id="rId27" Type="http://schemas.openxmlformats.org/officeDocument/2006/relationships/image" Target="../media/image36.png"/><Relationship Id="rId28" Type="http://schemas.openxmlformats.org/officeDocument/2006/relationships/image" Target="../media/image27.png"/><Relationship Id="rId29" Type="http://schemas.openxmlformats.org/officeDocument/2006/relationships/image" Target="file://localhost/http://www.artvex.com/content/Clip_Art/Foods_and_Drinks/Vegetables/Mixed/0012754.gif" TargetMode="External"/><Relationship Id="rId30" Type="http://schemas.openxmlformats.org/officeDocument/2006/relationships/image" Target="../media/image26.png"/><Relationship Id="rId31" Type="http://schemas.openxmlformats.org/officeDocument/2006/relationships/image" Target="file://localhost/http://www.artvex.com/content/Clip_Art/Foods_and_Drinks/Drinks/Fruit_Juices/0017875.gif" TargetMode="External"/><Relationship Id="rId10" Type="http://schemas.openxmlformats.org/officeDocument/2006/relationships/image" Target="../media/image21.jpeg"/><Relationship Id="rId11" Type="http://schemas.openxmlformats.org/officeDocument/2006/relationships/image" Target="file://localhost/http://ngfl.northumberland.gov.uk/clipart/Food/images/cereal%2520bowlcol_jpg.jpg" TargetMode="External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file://localhost/http://www.dinosoria.com/cliparts_transpa/nouri_046.gif" TargetMode="External"/><Relationship Id="rId15" Type="http://schemas.openxmlformats.org/officeDocument/2006/relationships/image" Target="../media/image24.png"/><Relationship Id="rId16" Type="http://schemas.openxmlformats.org/officeDocument/2006/relationships/image" Target="file://localhost/http://bucarotechelp.com/clipart/lib_03/00000425.gif" TargetMode="External"/><Relationship Id="rId17" Type="http://schemas.openxmlformats.org/officeDocument/2006/relationships/image" Target="../media/image25.png"/><Relationship Id="rId18" Type="http://schemas.openxmlformats.org/officeDocument/2006/relationships/image" Target="file://localhost/http://www.artvex.com/content/Clip_Art/Foods_and_Drinks/Soups/0010964.gif" TargetMode="External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19.jpeg"/><Relationship Id="rId7" Type="http://schemas.openxmlformats.org/officeDocument/2006/relationships/image" Target="file://localhost/http://www.fotosearch.com/bthumb/CSP/CSP058/0582812.jpg" TargetMode="External"/><Relationship Id="rId8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file://localhost/http://www.fotosearch.com/bthumb/CSP/CSP058/0582816.jpg" TargetMode="External"/><Relationship Id="rId20" Type="http://schemas.openxmlformats.org/officeDocument/2006/relationships/image" Target="file://localhost/http://www.artvex.com/content/Clip_Art/Foods_and_Drinks/Drinks/Fruit_Juices/0017875.gif" TargetMode="External"/><Relationship Id="rId21" Type="http://schemas.openxmlformats.org/officeDocument/2006/relationships/image" Target="../media/image27.png"/><Relationship Id="rId22" Type="http://schemas.openxmlformats.org/officeDocument/2006/relationships/image" Target="file://localhost/http://www.artvex.com/content/Clip_Art/Foods_and_Drinks/Vegetables/Mixed/0012754.gif" TargetMode="External"/><Relationship Id="rId23" Type="http://schemas.openxmlformats.org/officeDocument/2006/relationships/image" Target="../media/image28.png"/><Relationship Id="rId24" Type="http://schemas.openxmlformats.org/officeDocument/2006/relationships/image" Target="file://localhost/http://www.artvex.com/content/Clip_Art/Foods_and_Drinks/Pasta/0010971.gif" TargetMode="External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jpeg"/><Relationship Id="rId28" Type="http://schemas.openxmlformats.org/officeDocument/2006/relationships/image" Target="../media/image32.jpeg"/><Relationship Id="rId29" Type="http://schemas.openxmlformats.org/officeDocument/2006/relationships/image" Target="../media/image33.jpeg"/><Relationship Id="rId30" Type="http://schemas.openxmlformats.org/officeDocument/2006/relationships/image" Target="../media/image34.jpeg"/><Relationship Id="rId31" Type="http://schemas.openxmlformats.org/officeDocument/2006/relationships/image" Target="file://localhost/http://www.fotosearch.com/bthumb/CSP/CSP109/1096586.jpg" TargetMode="External"/><Relationship Id="rId10" Type="http://schemas.openxmlformats.org/officeDocument/2006/relationships/image" Target="../media/image21.jpeg"/><Relationship Id="rId11" Type="http://schemas.openxmlformats.org/officeDocument/2006/relationships/image" Target="file://localhost/http://ngfl.northumberland.gov.uk/clipart/Food/images/cereal%2520bowlcol_jpg.jpg" TargetMode="External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file://localhost/http://www.dinosoria.com/cliparts_transpa/nouri_046.gif" TargetMode="External"/><Relationship Id="rId15" Type="http://schemas.openxmlformats.org/officeDocument/2006/relationships/image" Target="../media/image24.png"/><Relationship Id="rId16" Type="http://schemas.openxmlformats.org/officeDocument/2006/relationships/image" Target="file://localhost/http://bucarotechelp.com/clipart/lib_03/00000425.gif" TargetMode="External"/><Relationship Id="rId17" Type="http://schemas.openxmlformats.org/officeDocument/2006/relationships/image" Target="../media/image25.png"/><Relationship Id="rId18" Type="http://schemas.openxmlformats.org/officeDocument/2006/relationships/image" Target="file://localhost/http://www.artvex.com/content/Clip_Art/Foods_and_Drinks/Soups/0010964.gif" TargetMode="External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file://localhost/http://bucarotechelp.com/clipart/lib_02/00000380.gif" TargetMode="External"/><Relationship Id="rId4" Type="http://schemas.openxmlformats.org/officeDocument/2006/relationships/image" Target="../media/image18.png"/><Relationship Id="rId5" Type="http://schemas.openxmlformats.org/officeDocument/2006/relationships/image" Target="file://localhost/http://bucarotechelp.com/clipart/lib_05/00000815.gif" TargetMode="External"/><Relationship Id="rId6" Type="http://schemas.openxmlformats.org/officeDocument/2006/relationships/image" Target="../media/image19.jpeg"/><Relationship Id="rId7" Type="http://schemas.openxmlformats.org/officeDocument/2006/relationships/image" Target="file://localhost/http://www.fotosearch.com/bthumb/CSP/CSP058/0582812.jpg" TargetMode="External"/><Relationship Id="rId8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</a:t>
            </a:r>
            <a:r>
              <a:rPr lang="en-US" sz="3600" dirty="0">
                <a:latin typeface="Century Gothic"/>
                <a:cs typeface="Century Gothic"/>
              </a:rPr>
              <a:t>9</a:t>
            </a:r>
            <a:r>
              <a:rPr lang="en-US" sz="3600" smtClean="0">
                <a:latin typeface="Century Gothic"/>
                <a:cs typeface="Century Gothic"/>
              </a:rPr>
              <a:t>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68" name="Picture 20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www.fotosearch.com/bthumb/CSP/CSP058/0582812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25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http://www.fotosearch.com/bthumb/CSP/CSP058/0582816.jpg"/>
          <p:cNvPicPr>
            <a:picLocks noChangeAspect="1" noChangeArrowheads="1"/>
          </p:cNvPicPr>
          <p:nvPr/>
        </p:nvPicPr>
        <p:blipFill>
          <a:blip r:embed="rId8" r:link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10" r:link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frango_rechea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http://www.dinosoria.com/cliparts_transpa/nouri_046.gif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" name="Oval 31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81" name="Picture 33" descr="width=73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17" r:link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87950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19" r:link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1" r:link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23" r:link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w1_boy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57563"/>
            <a:ext cx="1223963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Wooden Table Clipar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4284663" y="765175"/>
            <a:ext cx="4103687" cy="1295400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 dirty="0">
                <a:latin typeface="Comic Sans MS" charset="0"/>
              </a:rPr>
              <a:t>Mike </a:t>
            </a:r>
            <a:r>
              <a:rPr lang="pt-PT" sz="2400" b="1" dirty="0" err="1">
                <a:latin typeface="Comic Sans MS" charset="0"/>
              </a:rPr>
              <a:t>usually</a:t>
            </a:r>
            <a:r>
              <a:rPr lang="pt-PT" sz="2400" b="1" dirty="0">
                <a:latin typeface="Comic Sans MS" charset="0"/>
              </a:rPr>
              <a:t> </a:t>
            </a:r>
            <a:r>
              <a:rPr lang="pt-PT" sz="2400" b="1" dirty="0" err="1">
                <a:latin typeface="Comic Sans MS" charset="0"/>
              </a:rPr>
              <a:t>has</a:t>
            </a:r>
            <a:endParaRPr lang="pt-PT" sz="2400" b="1" dirty="0">
              <a:latin typeface="Comic Sans MS" charset="0"/>
            </a:endParaRPr>
          </a:p>
          <a:p>
            <a:r>
              <a:rPr lang="pt-PT" sz="2400" b="1" dirty="0" err="1">
                <a:latin typeface="Comic Sans MS" charset="0"/>
              </a:rPr>
              <a:t>and</a:t>
            </a:r>
            <a:r>
              <a:rPr lang="pt-PT" sz="2400" b="1" dirty="0">
                <a:latin typeface="Comic Sans MS" charset="0"/>
              </a:rPr>
              <a:t>       for </a:t>
            </a:r>
            <a:r>
              <a:rPr lang="pt-PT" sz="2400" b="1" dirty="0" err="1">
                <a:latin typeface="Comic Sans MS" charset="0"/>
              </a:rPr>
              <a:t>breakfast</a:t>
            </a:r>
            <a:r>
              <a:rPr lang="pt-PT" sz="2400" b="1" dirty="0">
                <a:latin typeface="Comic Sans MS" charset="0"/>
              </a:rPr>
              <a:t>.</a:t>
            </a:r>
          </a:p>
        </p:txBody>
      </p:sp>
      <p:pic>
        <p:nvPicPr>
          <p:cNvPr id="2099" name="Picture 51" descr="water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 descr="fish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7019925" y="98107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toast</a:t>
            </a:r>
          </a:p>
        </p:txBody>
      </p:sp>
      <p:pic>
        <p:nvPicPr>
          <p:cNvPr id="2102" name="Picture 54" descr="toast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5148263" y="1387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milk</a:t>
            </a:r>
          </a:p>
        </p:txBody>
      </p:sp>
      <p:pic>
        <p:nvPicPr>
          <p:cNvPr id="2082" name="Picture 34" descr="http://www.fotosearch.com/bthumb/CSP/CSP109/1096586.jpg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298701"/>
            <a:ext cx="1302400" cy="193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5" name="WordArt 77"/>
          <p:cNvSpPr>
            <a:spLocks noChangeArrowheads="1" noChangeShapeType="1" noTextEdit="1"/>
          </p:cNvSpPr>
          <p:nvPr/>
        </p:nvSpPr>
        <p:spPr bwMode="auto">
          <a:xfrm>
            <a:off x="5076825" y="2852738"/>
            <a:ext cx="1689100" cy="14684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2129" name="WordArt 81"/>
          <p:cNvSpPr>
            <a:spLocks noChangeArrowheads="1" noChangeShapeType="1" noTextEdit="1"/>
          </p:cNvSpPr>
          <p:nvPr/>
        </p:nvSpPr>
        <p:spPr bwMode="auto">
          <a:xfrm>
            <a:off x="5076825" y="2852738"/>
            <a:ext cx="1689100" cy="1439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43" name="Picture 54" descr="toast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2" y="2486143"/>
            <a:ext cx="1952625" cy="17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0.01041 C 0.05695 0.0192 0.07934 0.02799 0.08802 0.04325 C 0.0967 0.05851 0.08333 0.0754 0.08681 0.10176 C 0.09028 0.12812 0.10851 0.17091 0.10868 0.20213 C 0.10886 0.23335 0.08524 0.25856 0.08802 0.28955 C 0.0908 0.32054 0.10642 0.36194 0.125 0.3883 C 0.14358 0.41466 0.17136 0.43155 0.19913 0.44843 " pathEditMode="relative" ptsTypes="aaaaaaA">
                                      <p:cBhvr>
                                        <p:cTn id="6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5754E-6 C -0.00052 0.02544 -0.00104 0.05088 0.0165 0.06221 C 0.03403 0.07354 0.07969 0.06522 0.10556 0.06753 C 0.13143 0.06984 0.15764 0.06938 0.17136 0.07678 C 0.18507 0.08418 0.1717 0.10014 0.18768 0.11147 C 0.20365 0.1228 0.24549 0.13575 0.26719 0.14431 C 0.28889 0.15287 0.30712 0.14107 0.31788 0.16235 C 0.32865 0.18363 0.32726 0.24052 0.3316 0.27197 C 0.33594 0.30342 0.31927 0.3247 0.34393 0.35037 C 0.36858 0.37604 0.42396 0.40055 0.47952 0.4253 " pathEditMode="relative" rAng="0" ptsTypes="aaaaaaaaaA">
                                      <p:cBhvr>
                                        <p:cTn id="13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0.01041 C 0.05695 0.0192 0.07934 0.02799 0.08802 0.04325 C 0.0967 0.05851 0.08333 0.0754 0.08681 0.10176 C 0.09028 0.12812 0.10851 0.17091 0.10868 0.20213 C 0.10886 0.23335 0.08524 0.25856 0.08802 0.28955 C 0.0908 0.32054 0.10642 0.36194 0.125 0.3883 C 0.14358 0.41466 0.17136 0.43155 0.19913 0.44843 " pathEditMode="relative" ptsTypes="aaaaaaA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125" grpId="0" animBg="1"/>
      <p:bldP spid="21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13" name="Picture 17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 descr="frango_reche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 descr="http://www.dinosoria.com/cliparts_transpa/nouri_046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Rectangle 24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23" name="Picture 27" descr="width=73"/>
          <p:cNvPicPr>
            <a:picLocks noChangeAspect="1" noChangeArrowheads="1"/>
          </p:cNvPicPr>
          <p:nvPr/>
        </p:nvPicPr>
        <p:blipFill>
          <a:blip r:embed="rId11" r:link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13" r:link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 descr="Wooden Table Clipar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AutoShape 32"/>
          <p:cNvSpPr>
            <a:spLocks noChangeArrowheads="1"/>
          </p:cNvSpPr>
          <p:nvPr/>
        </p:nvSpPr>
        <p:spPr bwMode="auto">
          <a:xfrm>
            <a:off x="4284663" y="692150"/>
            <a:ext cx="4103687" cy="1512888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>
                <a:latin typeface="Comic Sans MS" charset="0"/>
              </a:rPr>
              <a:t>Tommy usually has</a:t>
            </a:r>
          </a:p>
          <a:p>
            <a:r>
              <a:rPr lang="pt-PT" sz="2400" b="1">
                <a:latin typeface="Comic Sans MS" charset="0"/>
              </a:rPr>
              <a:t>                     and</a:t>
            </a:r>
          </a:p>
          <a:p>
            <a:r>
              <a:rPr lang="pt-PT" sz="2400" b="1">
                <a:latin typeface="Comic Sans MS" charset="0"/>
              </a:rPr>
              <a:t>       for lunch.</a:t>
            </a:r>
          </a:p>
        </p:txBody>
      </p:sp>
      <p:pic>
        <p:nvPicPr>
          <p:cNvPr id="4131" name="Picture 35" descr="water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36" descr="fish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7308850" y="836613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soup,</a:t>
            </a:r>
          </a:p>
        </p:txBody>
      </p:sp>
      <p:pic>
        <p:nvPicPr>
          <p:cNvPr id="4134" name="Picture 38" descr="toast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4500563" y="1268413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water,</a:t>
            </a:r>
          </a:p>
        </p:txBody>
      </p:sp>
      <p:pic>
        <p:nvPicPr>
          <p:cNvPr id="4136" name="Picture 40" descr="http://www.fotosearch.com/bthumb/CSP/CSP109/1096586.jpg"/>
          <p:cNvPicPr>
            <a:picLocks noChangeAspect="1" noChangeArrowheads="1"/>
          </p:cNvPicPr>
          <p:nvPr/>
        </p:nvPicPr>
        <p:blipFill>
          <a:blip r:embed="rId21" r:link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2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58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3" r:link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5" name="Picture 59" descr="w1_boy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1360488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26" r:link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57788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5508625" y="1268413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hamburger,</a:t>
            </a:r>
          </a:p>
        </p:txBody>
      </p:sp>
      <p:sp>
        <p:nvSpPr>
          <p:cNvPr id="4157" name="Text Box 61"/>
          <p:cNvSpPr txBox="1">
            <a:spLocks noChangeArrowheads="1"/>
          </p:cNvSpPr>
          <p:nvPr/>
        </p:nvSpPr>
        <p:spPr bwMode="auto">
          <a:xfrm>
            <a:off x="4572000" y="160337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chips</a:t>
            </a:r>
          </a:p>
        </p:txBody>
      </p:sp>
      <p:pic>
        <p:nvPicPr>
          <p:cNvPr id="4116" name="Picture 20" descr="http://www.fotosearch.com/bthumb/CSP/CSP058/0582816.jpg"/>
          <p:cNvPicPr>
            <a:picLocks noChangeAspect="1" noChangeArrowheads="1"/>
          </p:cNvPicPr>
          <p:nvPr/>
        </p:nvPicPr>
        <p:blipFill>
          <a:blip r:embed="rId28" r:link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 descr="http://www.fotosearch.com/bthumb/CSP/CSP058/0582812.jpg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76700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61795E-6 C 0.01302 -0.00809 0.02725 -0.01526 0.0375 -0.02891 C 0.04704 -0.04232 0.04687 -0.0636 0.05781 -0.08048 C 0.06805 -0.09829 0.08142 -0.12303 0.0993 -0.13367 C 0.11718 -0.14315 0.14635 -0.14662 0.16284 -0.14385 C 0.17899 -0.14061 0.1901 -0.12465 0.19791 -0.11563 C 0.2059 -0.10684 0.20954 -0.09297 0.21336 -0.08904 " pathEditMode="relative" rAng="-564286" ptsTypes="aaaaaaA">
                                      <p:cBhvr>
                                        <p:cTn id="6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81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051E-6 C 0.00955 -0.0155 0.01927 -0.03099 0.03472 -0.03631 C 0.05 -0.04186 0.07326 -0.04394 0.09254 -0.03284 C 0.11163 -0.02174 0.13299 0.01202 0.15035 0.03122 C 0.16771 0.05018 0.18889 0.05573 0.19653 0.0814 C 0.20417 0.10707 0.19063 0.15749 0.19653 0.18524 C 0.2026 0.21276 0.21007 0.23311 0.23281 0.24745 C 0.25556 0.26202 0.2941 0.26688 0.33281 0.27197 " pathEditMode="relative" rAng="0" ptsTypes="aaaaaaaA">
                                      <p:cBhvr>
                                        <p:cTn id="13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114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4163 C 0.02865 -0.05898 0.04115 -0.07632 0.06285 -0.07609 C 0.08455 -0.07586 0.12257 -0.05643 0.14636 -0.03978 C 0.17014 -0.02313 0.18976 2.54394E-6 0.20521 0.02428 C 0.22066 0.04856 0.21771 0.09736 0.23959 0.10638 C 0.26146 0.1154 0.29913 0.09713 0.33681 0.07886 " pathEditMode="relative" ptsTypes="aaaaaA">
                                      <p:cBhvr>
                                        <p:cTn id="20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13483 C 0.00781 -0.21092 0.01632 -0.28308 0.06372 -0.25694 C 0.11042 -0.22988 0.23004 0.00601 0.28073 0.03307 C 0.33195 0.06082 0.35017 -0.0155 0.36962 -0.08904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235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4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13" name="Picture 17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 descr="frango_reche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 descr="http://www.dinosoria.com/cliparts_transpa/nouri_046.gif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Rectangle 24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23" name="Picture 27" descr="width=73"/>
          <p:cNvPicPr>
            <a:picLocks noChangeAspect="1" noChangeArrowheads="1"/>
          </p:cNvPicPr>
          <p:nvPr/>
        </p:nvPicPr>
        <p:blipFill>
          <a:blip r:embed="rId11" r:link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13" r:link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 descr="Wooden Table Clipar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AutoShape 32"/>
          <p:cNvSpPr>
            <a:spLocks noChangeArrowheads="1"/>
          </p:cNvSpPr>
          <p:nvPr/>
        </p:nvSpPr>
        <p:spPr bwMode="auto">
          <a:xfrm>
            <a:off x="4284663" y="692150"/>
            <a:ext cx="4103687" cy="1512888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 dirty="0" err="1">
                <a:latin typeface="Comic Sans MS" charset="0"/>
              </a:rPr>
              <a:t>Tommy</a:t>
            </a:r>
            <a:r>
              <a:rPr lang="pt-PT" sz="2400" b="1" dirty="0">
                <a:latin typeface="Comic Sans MS" charset="0"/>
              </a:rPr>
              <a:t> </a:t>
            </a:r>
            <a:r>
              <a:rPr lang="pt-PT" sz="2400" b="1" dirty="0" err="1">
                <a:latin typeface="Comic Sans MS" charset="0"/>
              </a:rPr>
              <a:t>usually</a:t>
            </a:r>
            <a:r>
              <a:rPr lang="pt-PT" sz="2400" b="1" dirty="0">
                <a:latin typeface="Comic Sans MS" charset="0"/>
              </a:rPr>
              <a:t> </a:t>
            </a:r>
            <a:r>
              <a:rPr lang="pt-PT" sz="2400" b="1" dirty="0" err="1">
                <a:latin typeface="Comic Sans MS" charset="0"/>
              </a:rPr>
              <a:t>has</a:t>
            </a:r>
            <a:endParaRPr lang="pt-PT" sz="2400" b="1" dirty="0">
              <a:latin typeface="Comic Sans MS" charset="0"/>
            </a:endParaRPr>
          </a:p>
          <a:p>
            <a:r>
              <a:rPr lang="pt-PT" sz="2400" b="1" dirty="0">
                <a:latin typeface="Comic Sans MS" charset="0"/>
              </a:rPr>
              <a:t>        </a:t>
            </a:r>
            <a:r>
              <a:rPr lang="pt-PT" sz="2400" b="1" dirty="0" smtClean="0">
                <a:latin typeface="Comic Sans MS" charset="0"/>
              </a:rPr>
              <a:t>            </a:t>
            </a:r>
          </a:p>
          <a:p>
            <a:r>
              <a:rPr lang="pt-PT" sz="2400" b="1" dirty="0" smtClean="0">
                <a:latin typeface="Comic Sans MS" charset="0"/>
              </a:rPr>
              <a:t>for </a:t>
            </a:r>
            <a:r>
              <a:rPr lang="pt-PT" sz="2400" b="1" dirty="0" err="1">
                <a:latin typeface="Comic Sans MS" charset="0"/>
              </a:rPr>
              <a:t>lunch</a:t>
            </a:r>
            <a:r>
              <a:rPr lang="pt-PT" sz="2400" b="1" dirty="0">
                <a:latin typeface="Comic Sans MS" charset="0"/>
              </a:rPr>
              <a:t>.</a:t>
            </a:r>
          </a:p>
        </p:txBody>
      </p:sp>
      <p:pic>
        <p:nvPicPr>
          <p:cNvPr id="4131" name="Picture 35" descr="water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36" descr="fish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7308850" y="836613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soup,</a:t>
            </a:r>
          </a:p>
        </p:txBody>
      </p:sp>
      <p:pic>
        <p:nvPicPr>
          <p:cNvPr id="4134" name="Picture 38" descr="toast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4500563" y="1268413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water,</a:t>
            </a:r>
          </a:p>
        </p:txBody>
      </p:sp>
      <p:pic>
        <p:nvPicPr>
          <p:cNvPr id="4136" name="Picture 40" descr="http://www.fotosearch.com/bthumb/CSP/CSP109/1096586.jpg"/>
          <p:cNvPicPr>
            <a:picLocks noChangeAspect="1" noChangeArrowheads="1"/>
          </p:cNvPicPr>
          <p:nvPr/>
        </p:nvPicPr>
        <p:blipFill>
          <a:blip r:embed="rId21" r:link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2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58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3" r:link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5" name="Picture 59" descr="w1_boy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1360488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26" r:link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57788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6264275" y="1283759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 dirty="0">
                <a:latin typeface="Comic Sans MS" charset="0"/>
              </a:rPr>
              <a:t>hamburger,</a:t>
            </a:r>
          </a:p>
        </p:txBody>
      </p:sp>
      <p:pic>
        <p:nvPicPr>
          <p:cNvPr id="4116" name="Picture 20" descr="http://www.fotosearch.com/bthumb/CSP/CSP058/0582816.jpg"/>
          <p:cNvPicPr>
            <a:picLocks noChangeAspect="1" noChangeArrowheads="1"/>
          </p:cNvPicPr>
          <p:nvPr/>
        </p:nvPicPr>
        <p:blipFill>
          <a:blip r:embed="rId28" r:link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 descr="http://www.fotosearch.com/bthumb/CSP/CSP058/0582812.jpg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76700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water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4374356" y="2592917"/>
            <a:ext cx="925777" cy="191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8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26" r:link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6031442" y="2330526"/>
            <a:ext cx="1277408" cy="101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http://www.fotosearch.com/bthumb/CSP/CSP058/0582812.jpg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33" y="3401414"/>
            <a:ext cx="1270000" cy="94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5632449" y="1275294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 dirty="0" err="1" smtClean="0">
                <a:latin typeface="Comic Sans MS" charset="0"/>
              </a:rPr>
              <a:t>and</a:t>
            </a:r>
            <a:endParaRPr lang="pt-PT" sz="2400" b="1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0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61795E-6 C 0.01302 -0.00809 0.02725 -0.01526 0.0375 -0.02891 C 0.04704 -0.04232 0.04687 -0.0636 0.05781 -0.08048 C 0.06805 -0.09829 0.08142 -0.12303 0.0993 -0.13367 C 0.11718 -0.14315 0.14635 -0.14662 0.16284 -0.14385 C 0.17899 -0.14061 0.1901 -0.12465 0.19791 -0.11563 C 0.2059 -0.10684 0.20954 -0.09297 0.21336 -0.08904 " pathEditMode="relative" rAng="-564286" ptsTypes="aaaaaaA">
                                      <p:cBhvr>
                                        <p:cTn id="11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81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051E-6 C 0.00955 -0.0155 0.01927 -0.03099 0.03472 -0.03631 C 0.05 -0.04186 0.07326 -0.04394 0.09254 -0.03284 C 0.11163 -0.02174 0.13299 0.01202 0.15035 0.03122 C 0.16771 0.05018 0.18889 0.05573 0.19653 0.0814 C 0.20417 0.10707 0.19063 0.15749 0.19653 0.18524 C 0.2026 0.21276 0.21007 0.23311 0.23281 0.24745 C 0.25556 0.26202 0.2941 0.26688 0.33281 0.27197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114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4163 C 0.02865 -0.05898 0.04115 -0.07632 0.06285 -0.07609 C 0.08455 -0.07586 0.12257 -0.05643 0.14636 -0.03978 C 0.17014 -0.02313 0.18976 2.54394E-6 0.20521 0.02428 C 0.22066 0.04856 0.21771 0.09736 0.23959 0.10638 C 0.26146 0.1154 0.29913 0.09713 0.33681 0.07886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4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13483 C 0.00781 -0.21092 0.01632 -0.28308 0.06372 -0.25694 C 0.11042 -0.22988 0.23004 0.00601 0.28073 0.03307 C 0.33195 0.06082 0.35017 -0.0155 0.36962 -0.08904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2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051E-6 C 0.00955 -0.0155 0.01927 -0.03099 0.03472 -0.03631 C 0.05 -0.04186 0.07326 -0.04394 0.09254 -0.03284 C 0.11163 -0.02174 0.13299 0.01202 0.15035 0.03122 C 0.16771 0.05018 0.18889 0.05573 0.19653 0.0814 C 0.20417 0.10707 0.19063 0.15749 0.19653 0.18524 C 0.2026 0.21276 0.21007 0.23311 0.23281 0.24745 C 0.25556 0.26202 0.2941 0.26688 0.33281 0.27197 " pathEditMode="relative" rAng="0" ptsTypes="aaaaaaaA"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11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61795E-6 C 0.01302 -0.00809 0.02725 -0.01526 0.0375 -0.02891 C 0.04704 -0.04232 0.04687 -0.0636 0.05781 -0.08048 C 0.06805 -0.09829 0.08142 -0.12303 0.0993 -0.13367 C 0.11718 -0.14315 0.14635 -0.14662 0.16284 -0.14385 C 0.17899 -0.14061 0.1901 -0.12465 0.19791 -0.11563 C 0.2059 -0.10684 0.20954 -0.09297 0.21336 -0.08904 " pathEditMode="relative" rAng="-564286" ptsTypes="aaa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4163 C 0.02865 -0.05898 0.04115 -0.07632 0.06285 -0.07609 C 0.08455 -0.07586 0.12257 -0.05643 0.14636 -0.03978 C 0.17014 -0.02313 0.18976 2.54394E-6 0.20521 0.02428 C 0.22066 0.04856 0.21771 0.09736 0.23959 0.10638 C 0.26146 0.1154 0.29913 0.09713 0.33681 0.07886 " pathEditMode="relative" ptsTypes="aaaa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9" name="Picture 17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http://www.fotosearch.com/bthumb/CSP/CSP058/0582812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25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ttp://www.fotosearch.com/bthumb/CSP/CSP058/0582816.jpg"/>
          <p:cNvPicPr>
            <a:picLocks noChangeAspect="1" noChangeArrowheads="1"/>
          </p:cNvPicPr>
          <p:nvPr/>
        </p:nvPicPr>
        <p:blipFill>
          <a:blip r:embed="rId8" r:link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10" r:link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frango_rechea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http://www.dinosoria.com/cliparts_transpa/nouri_046.gif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6" name="Rectangle 24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99" name="Picture 27" descr="width=73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8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17" r:link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87950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1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19" r:link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3" descr="Wooden Table Clipar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284663" y="765175"/>
            <a:ext cx="4103687" cy="1295400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>
                <a:latin typeface="Comic Sans MS" charset="0"/>
              </a:rPr>
              <a:t>Minie usually has</a:t>
            </a:r>
          </a:p>
          <a:p>
            <a:r>
              <a:rPr lang="pt-PT" sz="2400" b="1">
                <a:latin typeface="Comic Sans MS" charset="0"/>
              </a:rPr>
              <a:t>       and       for lunch.</a:t>
            </a:r>
          </a:p>
        </p:txBody>
      </p:sp>
      <p:pic>
        <p:nvPicPr>
          <p:cNvPr id="3110" name="Picture 38" descr="water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9" descr="fish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7092950" y="98107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fish,</a:t>
            </a:r>
          </a:p>
        </p:txBody>
      </p:sp>
      <p:pic>
        <p:nvPicPr>
          <p:cNvPr id="3113" name="Picture 41" descr="toast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4500563" y="1387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salad</a:t>
            </a:r>
          </a:p>
        </p:txBody>
      </p:sp>
      <p:pic>
        <p:nvPicPr>
          <p:cNvPr id="3115" name="Picture 43" descr="http://www.fotosearch.com/bthumb/CSP/CSP109/1096586.jpg"/>
          <p:cNvPicPr>
            <a:picLocks noChangeAspect="1" noChangeArrowheads="1"/>
          </p:cNvPicPr>
          <p:nvPr/>
        </p:nvPicPr>
        <p:blipFill>
          <a:blip r:embed="rId25" r:link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2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1" name="Picture 59" descr="w1_girl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3463"/>
            <a:ext cx="1439863" cy="25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8" r:link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6011863" y="1341438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juice</a:t>
            </a:r>
          </a:p>
        </p:txBody>
      </p:sp>
      <p:pic>
        <p:nvPicPr>
          <p:cNvPr id="3101" name="Picture 29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1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75301E-7 C 0.01215 0.02174 0.02448 0.04348 0.04792 0.05481 C 0.07135 0.06614 0.1191 0.04556 0.14097 0.06753 C 0.16285 0.0895 0.1691 0.1457 0.17934 0.18617 C 0.18958 0.22664 0.19149 0.28099 0.2026 0.31013 C 0.21371 0.33927 0.23038 0.34413 0.24653 0.36124 C 0.26267 0.37835 0.28403 0.40287 0.3 0.41235 C 0.31597 0.42183 0.32917 0.41975 0.34236 0.4179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2451E-6 C 0.01388 0.01526 0.02795 0.03053 0.04114 0.03654 C 0.05434 0.04255 0.06875 0.0296 0.07951 0.03654 C 0.09027 0.04348 0.09739 0.05504 0.10555 0.0784 C 0.11371 0.10176 0.121 0.14524 0.12882 0.17692 C 0.13663 0.2086 0.14114 0.25463 0.15208 0.26827 C 0.16302 0.28191 0.17882 0.27035 0.19461 0.25902 " pathEditMode="relative" ptsTypes="aaaaaaA">
                                      <p:cBhvr>
                                        <p:cTn id="13" dur="2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4089E-6 C 0.00694 -0.02197 0.01441 -0.04348 0.04496 -0.04209 C 0.07552 -0.04047 0.14757 -0.01758 0.18316 0.00994 C 0.21892 0.03723 0.24288 0.07886 0.25902 0.12188 C 0.27534 0.16489 0.26944 0.22086 0.28073 0.26804 C 0.29218 0.31498 0.29826 0.37558 0.32725 0.40425 C 0.35642 0.43293 0.4059 0.4364 0.45573 0.4401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98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9" name="Picture 17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http://www.fotosearch.com/bthumb/CSP/CSP058/0582812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25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ttp://www.fotosearch.com/bthumb/CSP/CSP058/0582816.jpg"/>
          <p:cNvPicPr>
            <a:picLocks noChangeAspect="1" noChangeArrowheads="1"/>
          </p:cNvPicPr>
          <p:nvPr/>
        </p:nvPicPr>
        <p:blipFill>
          <a:blip r:embed="rId8" r:link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10" r:link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frango_rechea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http://www.dinosoria.com/cliparts_transpa/nouri_046.gif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6" name="Rectangle 24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99" name="Picture 27" descr="width=73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8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17" r:link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87950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1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19" r:link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3" descr="Wooden Table Clipar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284663" y="765175"/>
            <a:ext cx="4103687" cy="1295400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>
                <a:latin typeface="Comic Sans MS" charset="0"/>
              </a:rPr>
              <a:t>Minie usually has</a:t>
            </a:r>
          </a:p>
          <a:p>
            <a:r>
              <a:rPr lang="pt-PT" sz="2400" b="1">
                <a:latin typeface="Comic Sans MS" charset="0"/>
              </a:rPr>
              <a:t>       and       for lunch.</a:t>
            </a:r>
          </a:p>
        </p:txBody>
      </p:sp>
      <p:pic>
        <p:nvPicPr>
          <p:cNvPr id="3110" name="Picture 38" descr="water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9" descr="fish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7092950" y="98107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fish,</a:t>
            </a:r>
          </a:p>
        </p:txBody>
      </p:sp>
      <p:pic>
        <p:nvPicPr>
          <p:cNvPr id="3113" name="Picture 41" descr="toast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4500563" y="1387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salad</a:t>
            </a:r>
          </a:p>
        </p:txBody>
      </p:sp>
      <p:pic>
        <p:nvPicPr>
          <p:cNvPr id="3115" name="Picture 43" descr="http://www.fotosearch.com/bthumb/CSP/CSP109/1096586.jpg"/>
          <p:cNvPicPr>
            <a:picLocks noChangeAspect="1" noChangeArrowheads="1"/>
          </p:cNvPicPr>
          <p:nvPr/>
        </p:nvPicPr>
        <p:blipFill>
          <a:blip r:embed="rId25" r:link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2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1" name="Picture 59" descr="w1_girl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3463"/>
            <a:ext cx="1439863" cy="25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8" r:link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6011863" y="1341438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juice</a:t>
            </a:r>
          </a:p>
        </p:txBody>
      </p:sp>
      <p:pic>
        <p:nvPicPr>
          <p:cNvPr id="3101" name="Picture 29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fish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4284663" y="2331509"/>
            <a:ext cx="1439862" cy="9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0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8" r:link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4500563" y="3377671"/>
            <a:ext cx="1223962" cy="98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6011862" y="2712508"/>
            <a:ext cx="913871" cy="13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0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75301E-7 C 0.01215 0.02174 0.02448 0.04348 0.04792 0.05481 C 0.07135 0.06614 0.1191 0.04556 0.14097 0.06753 C 0.16285 0.0895 0.1691 0.1457 0.17934 0.18617 C 0.18958 0.22664 0.19149 0.28099 0.2026 0.31013 C 0.21371 0.33927 0.23038 0.34413 0.24653 0.36124 C 0.26267 0.37835 0.28403 0.40287 0.3 0.41235 C 0.31597 0.42183 0.32917 0.41975 0.34236 0.4179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2451E-6 C 0.01388 0.01526 0.02795 0.03053 0.04114 0.03654 C 0.05434 0.04255 0.06875 0.0296 0.07951 0.03654 C 0.09027 0.04348 0.09739 0.05504 0.10555 0.0784 C 0.11371 0.10176 0.121 0.14524 0.12882 0.17692 C 0.13663 0.2086 0.14114 0.25463 0.15208 0.26827 C 0.16302 0.28191 0.17882 0.27035 0.19461 0.25902 " pathEditMode="relative" ptsTypes="aaaaaaA">
                                      <p:cBhvr>
                                        <p:cTn id="13" dur="2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4089E-6 C 0.00694 -0.02197 0.01441 -0.04348 0.04496 -0.04209 C 0.07552 -0.04047 0.14757 -0.01758 0.18316 0.00994 C 0.21892 0.03723 0.24288 0.07886 0.25902 0.12188 C 0.27534 0.16489 0.26944 0.22086 0.28073 0.26804 C 0.29218 0.31498 0.29826 0.37558 0.32725 0.40425 C 0.35642 0.43293 0.4059 0.4364 0.45573 0.4401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98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2451E-6 C 0.01388 0.01526 0.02795 0.03053 0.04114 0.03654 C 0.05434 0.04255 0.06875 0.0296 0.07951 0.03654 C 0.09027 0.04348 0.09739 0.05504 0.10555 0.0784 C 0.11371 0.10176 0.121 0.14524 0.12882 0.17692 C 0.13663 0.2086 0.14114 0.25463 0.15208 0.26827 C 0.16302 0.28191 0.17882 0.27035 0.19461 0.25902 " pathEditMode="relative" ptsTypes="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75301E-7 C 0.01215 0.02174 0.02448 0.04348 0.04792 0.05481 C 0.07135 0.06614 0.1191 0.04556 0.14097 0.06753 C 0.16285 0.0895 0.1691 0.1457 0.17934 0.18617 C 0.18958 0.22664 0.19149 0.28099 0.2026 0.31013 C 0.21371 0.33927 0.23038 0.34413 0.24653 0.36124 C 0.26267 0.37835 0.28403 0.40287 0.3 0.41235 C 0.31597 0.42183 0.32917 0.41975 0.34236 0.4179 " pathEditMode="relative" ptsTypes="aaaaaaaA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4089E-6 C 0.00694 -0.02197 0.01441 -0.04348 0.04496 -0.04209 C 0.07552 -0.04047 0.14757 -0.01758 0.18316 0.00994 C 0.21892 0.03723 0.24288 0.07886 0.25902 0.12188 C 0.27534 0.16489 0.26944 0.22086 0.28073 0.26804 C 0.29218 0.31498 0.29826 0.37558 0.32725 0.40425 C 0.35642 0.43293 0.4059 0.4364 0.45573 0.4401 " pathEditMode="relative" rAng="0" ptsTypes="aaaaa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98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latin typeface="Century Gothic"/>
                <a:cs typeface="Century Gothic"/>
              </a:rPr>
              <a:t>What doesn’t belong?</a:t>
            </a:r>
            <a:endParaRPr lang="en-US" sz="6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Julie carro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644" y="961863"/>
            <a:ext cx="4015830" cy="2688283"/>
          </a:xfrm>
          <a:prstGeom prst="rect">
            <a:avLst/>
          </a:prstGeom>
        </p:spPr>
      </p:pic>
      <p:pic>
        <p:nvPicPr>
          <p:cNvPr id="4" name="Picture 3" descr="Jaihan Pepp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35465" b="2617"/>
          <a:stretch/>
        </p:blipFill>
        <p:spPr>
          <a:xfrm>
            <a:off x="457200" y="961863"/>
            <a:ext cx="3205747" cy="2688283"/>
          </a:xfrm>
          <a:prstGeom prst="rect">
            <a:avLst/>
          </a:prstGeom>
        </p:spPr>
      </p:pic>
      <p:pic>
        <p:nvPicPr>
          <p:cNvPr id="8" name="Picture 7" descr="Nikki App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45" y="4047435"/>
            <a:ext cx="3759156" cy="2516460"/>
          </a:xfrm>
          <a:prstGeom prst="rect">
            <a:avLst/>
          </a:prstGeom>
        </p:spPr>
      </p:pic>
      <p:pic>
        <p:nvPicPr>
          <p:cNvPr id="9" name="Picture 8" descr="Alex Flow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2" y="3943683"/>
            <a:ext cx="3709737" cy="24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02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What doesn’t belong?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Odd one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6" y="832142"/>
            <a:ext cx="8542421" cy="60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7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02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Ours or theirs?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4" y="901696"/>
            <a:ext cx="8536809" cy="58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02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Answers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3" y="838871"/>
            <a:ext cx="8191500" cy="60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5705" y="730336"/>
            <a:ext cx="8452554" cy="5807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5241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His, Hers, Its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67" y="1425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4637" y="909848"/>
            <a:ext cx="8106340" cy="546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AutoNum type="arabicPeriod"/>
            </a:pPr>
            <a:r>
              <a:rPr lang="uz-Cyrl-UZ" sz="2600" dirty="0" smtClean="0">
                <a:latin typeface="Century Gothic"/>
                <a:cs typeface="Century Gothic"/>
              </a:rPr>
              <a:t>Tim's </a:t>
            </a:r>
            <a:r>
              <a:rPr lang="uz-Cyrl-UZ" sz="2600" dirty="0">
                <a:latin typeface="Century Gothic"/>
                <a:cs typeface="Century Gothic"/>
              </a:rPr>
              <a:t>new car is awful. I simply don't like anything that's _____. (He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2. </a:t>
            </a:r>
            <a:r>
              <a:rPr lang="uz-Cyrl-UZ" sz="2600" dirty="0" smtClean="0">
                <a:latin typeface="Century Gothic"/>
                <a:cs typeface="Century Gothic"/>
              </a:rPr>
              <a:t>These </a:t>
            </a:r>
            <a:r>
              <a:rPr lang="uz-Cyrl-UZ" sz="2600" dirty="0">
                <a:latin typeface="Century Gothic"/>
                <a:cs typeface="Century Gothic"/>
              </a:rPr>
              <a:t>boys are his children and those over there are _____.(She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3.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her </a:t>
            </a:r>
            <a:r>
              <a:rPr lang="en-US" sz="2600" dirty="0" smtClean="0">
                <a:latin typeface="Century Gothic"/>
                <a:cs typeface="Century Gothic"/>
              </a:rPr>
              <a:t>lunch </a:t>
            </a:r>
            <a:r>
              <a:rPr lang="uz-Cyrl-UZ" sz="2600" dirty="0" smtClean="0">
                <a:latin typeface="Century Gothic"/>
                <a:cs typeface="Century Gothic"/>
              </a:rPr>
              <a:t>bag</a:t>
            </a:r>
            <a:r>
              <a:rPr lang="uz-Cyrl-UZ" sz="2600" dirty="0">
                <a:latin typeface="Century Gothic"/>
                <a:cs typeface="Century Gothic"/>
              </a:rPr>
              <a:t>. This is______. (She)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4.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his </a:t>
            </a:r>
            <a:r>
              <a:rPr lang="en-US" sz="2600" dirty="0" smtClean="0">
                <a:latin typeface="Century Gothic"/>
                <a:cs typeface="Century Gothic"/>
              </a:rPr>
              <a:t>drink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This is______. (His)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5.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her notebook. This is _____.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6. </a:t>
            </a:r>
            <a:r>
              <a:rPr lang="uz-Cyrl-UZ" sz="2600" dirty="0" smtClean="0">
                <a:latin typeface="Century Gothic"/>
                <a:cs typeface="Century Gothic"/>
              </a:rPr>
              <a:t>Those </a:t>
            </a:r>
            <a:r>
              <a:rPr lang="uz-Cyrl-UZ" sz="2600" dirty="0">
                <a:latin typeface="Century Gothic"/>
                <a:cs typeface="Century Gothic"/>
              </a:rPr>
              <a:t>are her roses. Those roses are______. (She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991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5705" y="730336"/>
            <a:ext cx="8452554" cy="5807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5241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Answers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67" y="1425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4637" y="909848"/>
            <a:ext cx="8106340" cy="486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AutoNum type="arabicPeriod"/>
            </a:pPr>
            <a:r>
              <a:rPr lang="uz-Cyrl-UZ" sz="2600" dirty="0" smtClean="0">
                <a:latin typeface="Century Gothic"/>
                <a:cs typeface="Century Gothic"/>
              </a:rPr>
              <a:t>Tim's </a:t>
            </a:r>
            <a:r>
              <a:rPr lang="uz-Cyrl-UZ" sz="2600" dirty="0">
                <a:latin typeface="Century Gothic"/>
                <a:cs typeface="Century Gothic"/>
              </a:rPr>
              <a:t>new </a:t>
            </a:r>
            <a:r>
              <a:rPr lang="en-US" sz="2600" dirty="0" smtClean="0">
                <a:latin typeface="Century Gothic"/>
                <a:cs typeface="Century Gothic"/>
              </a:rPr>
              <a:t>microwave </a:t>
            </a:r>
            <a:r>
              <a:rPr lang="uz-Cyrl-UZ" sz="2600" dirty="0" smtClean="0">
                <a:latin typeface="Century Gothic"/>
                <a:cs typeface="Century Gothic"/>
              </a:rPr>
              <a:t>is </a:t>
            </a:r>
            <a:r>
              <a:rPr lang="uz-Cyrl-UZ" sz="2600" dirty="0">
                <a:latin typeface="Century Gothic"/>
                <a:cs typeface="Century Gothic"/>
              </a:rPr>
              <a:t>awful. I simply don't like anything that's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his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(He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2. </a:t>
            </a:r>
            <a:r>
              <a:rPr lang="uz-Cyrl-UZ" sz="2600" dirty="0" smtClean="0">
                <a:latin typeface="Century Gothic"/>
                <a:cs typeface="Century Gothic"/>
              </a:rPr>
              <a:t>These </a:t>
            </a:r>
            <a:r>
              <a:rPr lang="uz-Cyrl-UZ" sz="2600" dirty="0">
                <a:latin typeface="Century Gothic"/>
                <a:cs typeface="Century Gothic"/>
              </a:rPr>
              <a:t>boys are his children and those over there are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hers</a:t>
            </a:r>
            <a:r>
              <a:rPr lang="uz-Cyrl-UZ" sz="2600" dirty="0" smtClean="0">
                <a:latin typeface="Century Gothic"/>
                <a:cs typeface="Century Gothic"/>
              </a:rPr>
              <a:t>.</a:t>
            </a:r>
            <a:r>
              <a:rPr lang="uz-Cyrl-UZ" sz="2600" dirty="0">
                <a:latin typeface="Century Gothic"/>
                <a:cs typeface="Century Gothic"/>
              </a:rPr>
              <a:t>(She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3.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her </a:t>
            </a:r>
            <a:r>
              <a:rPr lang="en-US" sz="2600" dirty="0" smtClean="0">
                <a:latin typeface="Century Gothic"/>
                <a:cs typeface="Century Gothic"/>
              </a:rPr>
              <a:t>lunch </a:t>
            </a:r>
            <a:r>
              <a:rPr lang="uz-Cyrl-UZ" sz="2600" dirty="0" smtClean="0">
                <a:latin typeface="Century Gothic"/>
                <a:cs typeface="Century Gothic"/>
              </a:rPr>
              <a:t>bag</a:t>
            </a:r>
            <a:r>
              <a:rPr lang="uz-Cyrl-UZ" sz="2600" dirty="0">
                <a:latin typeface="Century Gothic"/>
                <a:cs typeface="Century Gothic"/>
              </a:rPr>
              <a:t>. This </a:t>
            </a:r>
            <a:r>
              <a:rPr lang="uz-Cyrl-UZ" sz="2600" dirty="0" smtClean="0">
                <a:latin typeface="Century Gothic"/>
                <a:cs typeface="Century Gothic"/>
              </a:rPr>
              <a:t>is</a:t>
            </a:r>
            <a:r>
              <a:rPr lang="en-US" sz="2600" dirty="0" smtClean="0">
                <a:latin typeface="Century Gothic"/>
                <a:cs typeface="Century Gothic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Century Gothic"/>
                <a:cs typeface="Century Gothic"/>
              </a:rPr>
              <a:t>hers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(She)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4.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his </a:t>
            </a:r>
            <a:r>
              <a:rPr lang="en-US" sz="2600" dirty="0" smtClean="0">
                <a:latin typeface="Century Gothic"/>
                <a:cs typeface="Century Gothic"/>
              </a:rPr>
              <a:t>drink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This </a:t>
            </a:r>
            <a:r>
              <a:rPr lang="uz-Cyrl-UZ" sz="2600" dirty="0" smtClean="0">
                <a:latin typeface="Century Gothic"/>
                <a:cs typeface="Century Gothic"/>
              </a:rPr>
              <a:t>is</a:t>
            </a:r>
            <a:r>
              <a:rPr lang="en-US" sz="2600" dirty="0" smtClean="0">
                <a:latin typeface="Century Gothic"/>
                <a:cs typeface="Century Gothic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Century Gothic"/>
                <a:cs typeface="Century Gothic"/>
              </a:rPr>
              <a:t>his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(His)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5. </a:t>
            </a:r>
            <a:r>
              <a:rPr lang="uz-Cyrl-UZ" sz="2600" dirty="0" smtClean="0">
                <a:latin typeface="Century Gothic"/>
                <a:cs typeface="Century Gothic"/>
              </a:rPr>
              <a:t>This </a:t>
            </a:r>
            <a:r>
              <a:rPr lang="uz-Cyrl-UZ" sz="2600" dirty="0">
                <a:latin typeface="Century Gothic"/>
                <a:cs typeface="Century Gothic"/>
              </a:rPr>
              <a:t>is her notebook. This is _____.</a:t>
            </a:r>
            <a:endParaRPr lang="en-US" sz="2600" dirty="0">
              <a:latin typeface="Century Gothic"/>
              <a:cs typeface="Century Gothic"/>
            </a:endParaRPr>
          </a:p>
          <a:p>
            <a:pPr lvl="0">
              <a:lnSpc>
                <a:spcPct val="150000"/>
              </a:lnSpc>
            </a:pPr>
            <a:r>
              <a:rPr lang="en-US" sz="2600" dirty="0" smtClean="0">
                <a:latin typeface="Century Gothic"/>
                <a:cs typeface="Century Gothic"/>
              </a:rPr>
              <a:t>6. </a:t>
            </a:r>
            <a:r>
              <a:rPr lang="uz-Cyrl-UZ" sz="2600" dirty="0" smtClean="0">
                <a:latin typeface="Century Gothic"/>
                <a:cs typeface="Century Gothic"/>
              </a:rPr>
              <a:t>Those </a:t>
            </a:r>
            <a:r>
              <a:rPr lang="uz-Cyrl-UZ" sz="2600" dirty="0">
                <a:latin typeface="Century Gothic"/>
                <a:cs typeface="Century Gothic"/>
              </a:rPr>
              <a:t>are her roses. Those roses </a:t>
            </a:r>
            <a:r>
              <a:rPr lang="uz-Cyrl-UZ" sz="2600" dirty="0" smtClean="0">
                <a:latin typeface="Century Gothic"/>
                <a:cs typeface="Century Gothic"/>
              </a:rPr>
              <a:t>are</a:t>
            </a:r>
            <a:r>
              <a:rPr lang="en-US" sz="2600" dirty="0" smtClean="0">
                <a:latin typeface="Century Gothic"/>
                <a:cs typeface="Century Gothic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hers</a:t>
            </a:r>
            <a:r>
              <a:rPr lang="uz-Cyrl-UZ" sz="2600" dirty="0" smtClean="0">
                <a:latin typeface="Century Gothic"/>
                <a:cs typeface="Century Gothic"/>
              </a:rPr>
              <a:t>. </a:t>
            </a:r>
            <a:r>
              <a:rPr lang="uz-Cyrl-UZ" sz="2600" dirty="0">
                <a:latin typeface="Century Gothic"/>
                <a:cs typeface="Century Gothic"/>
              </a:rPr>
              <a:t>(She</a:t>
            </a:r>
            <a:r>
              <a:rPr lang="uz-Cyrl-UZ" sz="2600" dirty="0" smtClean="0">
                <a:latin typeface="Century Gothic"/>
                <a:cs typeface="Century Gothic"/>
              </a:rPr>
              <a:t>)</a:t>
            </a:r>
            <a:endParaRPr lang="en-US" sz="2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761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2008" y="-360359"/>
            <a:ext cx="11828899" cy="164290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Does this food come from plants or animals?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17" name="Picture 16" descr="green on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90" y="796768"/>
            <a:ext cx="2480141" cy="2254674"/>
          </a:xfrm>
          <a:prstGeom prst="rect">
            <a:avLst/>
          </a:prstGeom>
        </p:spPr>
      </p:pic>
      <p:pic>
        <p:nvPicPr>
          <p:cNvPr id="18" name="Picture 17" descr="beansprou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1" y="843239"/>
            <a:ext cx="3501896" cy="2626422"/>
          </a:xfrm>
          <a:prstGeom prst="rect">
            <a:avLst/>
          </a:prstGeom>
        </p:spPr>
      </p:pic>
      <p:pic>
        <p:nvPicPr>
          <p:cNvPr id="19" name="Picture 18" descr="potato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1" y="3717493"/>
            <a:ext cx="4177014" cy="2784676"/>
          </a:xfrm>
          <a:prstGeom prst="rect">
            <a:avLst/>
          </a:prstGeom>
        </p:spPr>
      </p:pic>
      <p:pic>
        <p:nvPicPr>
          <p:cNvPr id="20" name="Picture 19" descr="dai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4" y="4272695"/>
            <a:ext cx="3788108" cy="2364512"/>
          </a:xfrm>
          <a:prstGeom prst="rect">
            <a:avLst/>
          </a:prstGeom>
        </p:spPr>
      </p:pic>
      <p:pic>
        <p:nvPicPr>
          <p:cNvPr id="21" name="Picture 20" descr="mea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78" y="1941216"/>
            <a:ext cx="3253212" cy="24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395288" y="333375"/>
            <a:ext cx="8351837" cy="6191250"/>
          </a:xfrm>
          <a:prstGeom prst="rect">
            <a:avLst/>
          </a:prstGeom>
          <a:solidFill>
            <a:schemeClr val="bg1"/>
          </a:solidFill>
          <a:ln w="1524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2708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779838" y="692150"/>
            <a:ext cx="215900" cy="5616575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16200000" flipH="1">
            <a:off x="2303463" y="6572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 rot="16200000" flipH="1">
            <a:off x="2303463" y="1881188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 rot="16200000" flipH="1">
            <a:off x="2303463" y="3105150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 rot="16200000" flipH="1">
            <a:off x="2303463" y="4329113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3851275" y="220503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900113" y="22050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851275" y="3429000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900113" y="3429000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3851275" y="465296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900113" y="4652963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3851275" y="5876925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900113" y="5876925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68" name="Picture 20" descr="width=206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43338"/>
            <a:ext cx="8636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width=200"/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602">
            <a:off x="2051050" y="4192588"/>
            <a:ext cx="8636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http://www.fotosearch.com/bthumb/CSP/CSP058/0582812.jpg"/>
          <p:cNvPicPr>
            <a:picLocks noChangeAspect="1" noChangeArrowheads="1"/>
          </p:cNvPicPr>
          <p:nvPr/>
        </p:nvPicPr>
        <p:blipFill>
          <a:blip r:embed="rId6" r:link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25"/>
            <a:ext cx="7191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http://www.fotosearch.com/bthumb/CSP/CSP058/0582816.jpg"/>
          <p:cNvPicPr>
            <a:picLocks noChangeAspect="1" noChangeArrowheads="1"/>
          </p:cNvPicPr>
          <p:nvPr/>
        </p:nvPicPr>
        <p:blipFill>
          <a:blip r:embed="rId8" r:link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441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http://ngfl.northumberland.gov.uk/clipart/Food/images/cereal%20bowlcol_jpg.jpg"/>
          <p:cNvPicPr>
            <a:picLocks noChangeAspect="1" noChangeArrowheads="1"/>
          </p:cNvPicPr>
          <p:nvPr/>
        </p:nvPicPr>
        <p:blipFill>
          <a:blip r:embed="rId10" r:link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45100"/>
            <a:ext cx="5762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frango_rechea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548">
            <a:off x="2124075" y="5229225"/>
            <a:ext cx="865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http://www.dinosoria.com/cliparts_transpa/nouri_046.gif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330">
            <a:off x="1123950" y="2830513"/>
            <a:ext cx="7191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 rot="16200000" flipH="1">
            <a:off x="2303463" y="-568325"/>
            <a:ext cx="215900" cy="3168650"/>
          </a:xfrm>
          <a:prstGeom prst="rect">
            <a:avLst/>
          </a:prstGeom>
          <a:solidFill>
            <a:srgbClr val="99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3851275" y="979488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" name="Oval 31"/>
          <p:cNvSpPr>
            <a:spLocks noChangeArrowheads="1"/>
          </p:cNvSpPr>
          <p:nvPr/>
        </p:nvSpPr>
        <p:spPr bwMode="auto">
          <a:xfrm>
            <a:off x="900113" y="97948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81" name="Picture 33" descr="width=73"/>
          <p:cNvPicPr>
            <a:picLocks noChangeAspect="1" noChangeArrowheads="1"/>
          </p:cNvPicPr>
          <p:nvPr/>
        </p:nvPicPr>
        <p:blipFill>
          <a:blip r:embed="rId15" r:link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603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http://www.artvex.com/content/Clip_Art/Foods_and_Drinks/Soups/0010964.gif"/>
          <p:cNvPicPr>
            <a:picLocks noChangeAspect="1" noChangeArrowheads="1"/>
          </p:cNvPicPr>
          <p:nvPr/>
        </p:nvPicPr>
        <p:blipFill>
          <a:blip r:embed="rId17" r:link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 flipH="1">
            <a:off x="2916238" y="5187950"/>
            <a:ext cx="863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http://www.artvex.com/content/Clip_Art/Foods_and_Drinks/Drinks/Fruit_Juices/0017875.gif"/>
          <p:cNvPicPr>
            <a:picLocks noChangeAspect="1" noChangeArrowheads="1"/>
          </p:cNvPicPr>
          <p:nvPr/>
        </p:nvPicPr>
        <p:blipFill>
          <a:blip r:embed="rId19" r:link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 bwMode="auto">
          <a:xfrm>
            <a:off x="2195513" y="1484313"/>
            <a:ext cx="4508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http://www.artvex.com/content/Clip_Art/Foods_and_Drinks/Vegetables/Mixed/0012754.gif"/>
          <p:cNvPicPr>
            <a:picLocks noChangeAspect="1" noChangeArrowheads="1"/>
          </p:cNvPicPr>
          <p:nvPr/>
        </p:nvPicPr>
        <p:blipFill>
          <a:blip r:embed="rId21" r:link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4"/>
          <a:stretch>
            <a:fillRect/>
          </a:stretch>
        </p:blipFill>
        <p:spPr bwMode="auto">
          <a:xfrm>
            <a:off x="2555875" y="1628775"/>
            <a:ext cx="64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http://www.artvex.com/content/Clip_Art/Foods_and_Drinks/Pasta/0010971.gif"/>
          <p:cNvPicPr>
            <a:picLocks noChangeAspect="1" noChangeArrowheads="1"/>
          </p:cNvPicPr>
          <p:nvPr/>
        </p:nvPicPr>
        <p:blipFill>
          <a:blip r:embed="rId23" r:link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1"/>
          <a:stretch>
            <a:fillRect/>
          </a:stretch>
        </p:blipFill>
        <p:spPr bwMode="auto">
          <a:xfrm flipH="1">
            <a:off x="1835150" y="2636838"/>
            <a:ext cx="9064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w1_boy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57563"/>
            <a:ext cx="1223963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Wooden Table Clipar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81525"/>
            <a:ext cx="295116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4284663" y="765175"/>
            <a:ext cx="4103687" cy="1295400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PT" sz="2400" b="1" dirty="0">
                <a:latin typeface="Comic Sans MS" charset="0"/>
              </a:rPr>
              <a:t>Mike </a:t>
            </a:r>
            <a:r>
              <a:rPr lang="pt-PT" sz="2400" b="1" dirty="0" err="1">
                <a:latin typeface="Comic Sans MS" charset="0"/>
              </a:rPr>
              <a:t>usually</a:t>
            </a:r>
            <a:r>
              <a:rPr lang="pt-PT" sz="2400" b="1" dirty="0">
                <a:latin typeface="Comic Sans MS" charset="0"/>
              </a:rPr>
              <a:t> </a:t>
            </a:r>
            <a:r>
              <a:rPr lang="pt-PT" sz="2400" b="1" dirty="0" err="1">
                <a:latin typeface="Comic Sans MS" charset="0"/>
              </a:rPr>
              <a:t>has</a:t>
            </a:r>
            <a:endParaRPr lang="pt-PT" sz="2400" b="1" dirty="0">
              <a:latin typeface="Comic Sans MS" charset="0"/>
            </a:endParaRPr>
          </a:p>
          <a:p>
            <a:r>
              <a:rPr lang="pt-PT" sz="2400" b="1" dirty="0" err="1">
                <a:latin typeface="Comic Sans MS" charset="0"/>
              </a:rPr>
              <a:t>and</a:t>
            </a:r>
            <a:r>
              <a:rPr lang="pt-PT" sz="2400" b="1" dirty="0">
                <a:latin typeface="Comic Sans MS" charset="0"/>
              </a:rPr>
              <a:t>       for </a:t>
            </a:r>
            <a:r>
              <a:rPr lang="pt-PT" sz="2400" b="1" dirty="0" err="1">
                <a:latin typeface="Comic Sans MS" charset="0"/>
              </a:rPr>
              <a:t>breakfast</a:t>
            </a:r>
            <a:r>
              <a:rPr lang="pt-PT" sz="2400" b="1" dirty="0">
                <a:latin typeface="Comic Sans MS" charset="0"/>
              </a:rPr>
              <a:t>.</a:t>
            </a:r>
          </a:p>
        </p:txBody>
      </p:sp>
      <p:pic>
        <p:nvPicPr>
          <p:cNvPr id="2099" name="Picture 51" descr="water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4704"/>
          <a:stretch>
            <a:fillRect/>
          </a:stretch>
        </p:blipFill>
        <p:spPr bwMode="auto">
          <a:xfrm>
            <a:off x="2700338" y="2609850"/>
            <a:ext cx="395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 descr="fish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8" b="29594"/>
          <a:stretch>
            <a:fillRect/>
          </a:stretch>
        </p:blipFill>
        <p:spPr bwMode="auto">
          <a:xfrm>
            <a:off x="3059113" y="2997200"/>
            <a:ext cx="72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1" name="Text Box 53"/>
          <p:cNvSpPr txBox="1">
            <a:spLocks noChangeArrowheads="1"/>
          </p:cNvSpPr>
          <p:nvPr/>
        </p:nvSpPr>
        <p:spPr bwMode="auto">
          <a:xfrm>
            <a:off x="7019925" y="98107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toast</a:t>
            </a:r>
          </a:p>
        </p:txBody>
      </p:sp>
      <p:pic>
        <p:nvPicPr>
          <p:cNvPr id="2102" name="Picture 54" descr="toast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57626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5148263" y="1387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Comic Sans MS" charset="0"/>
              </a:rPr>
              <a:t>milk</a:t>
            </a:r>
          </a:p>
        </p:txBody>
      </p:sp>
      <p:pic>
        <p:nvPicPr>
          <p:cNvPr id="2082" name="Picture 34" descr="http://www.fotosearch.com/bthumb/CSP/CSP109/1096586.jpg"/>
          <p:cNvPicPr>
            <a:picLocks noChangeAspect="1" noChangeArrowheads="1"/>
          </p:cNvPicPr>
          <p:nvPr/>
        </p:nvPicPr>
        <p:blipFill>
          <a:blip r:embed="rId30" r:link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2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5" name="WordArt 77"/>
          <p:cNvSpPr>
            <a:spLocks noChangeArrowheads="1" noChangeShapeType="1" noTextEdit="1"/>
          </p:cNvSpPr>
          <p:nvPr/>
        </p:nvSpPr>
        <p:spPr bwMode="auto">
          <a:xfrm>
            <a:off x="5076825" y="2852738"/>
            <a:ext cx="1689100" cy="14684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2129" name="WordArt 81"/>
          <p:cNvSpPr>
            <a:spLocks noChangeArrowheads="1" noChangeShapeType="1" noTextEdit="1"/>
          </p:cNvSpPr>
          <p:nvPr/>
        </p:nvSpPr>
        <p:spPr bwMode="auto">
          <a:xfrm>
            <a:off x="5076825" y="2852738"/>
            <a:ext cx="1689100" cy="1439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  <a:ea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85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0.01041 C 0.05695 0.0192 0.07934 0.02799 0.08802 0.04325 C 0.0967 0.05851 0.08333 0.0754 0.08681 0.10176 C 0.09028 0.12812 0.10851 0.17091 0.10868 0.20213 C 0.10886 0.23335 0.08524 0.25856 0.08802 0.28955 C 0.0908 0.32054 0.10642 0.36194 0.125 0.3883 C 0.14358 0.41466 0.17136 0.43155 0.19913 0.44843 " pathEditMode="relative" ptsTypes="aaaaaaA">
                                      <p:cBhvr>
                                        <p:cTn id="6" dur="1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5754E-6 C -0.00052 0.02544 -0.00104 0.05088 0.0165 0.06221 C 0.03403 0.07354 0.07969 0.06522 0.10556 0.06753 C 0.13143 0.06984 0.15764 0.06938 0.17136 0.07678 C 0.18507 0.08418 0.1717 0.10014 0.18768 0.11147 C 0.20365 0.1228 0.24549 0.13575 0.26719 0.14431 C 0.28889 0.15287 0.30712 0.14107 0.31788 0.16235 C 0.32865 0.18363 0.32726 0.24052 0.3316 0.27197 C 0.33594 0.30342 0.31927 0.3247 0.34393 0.35037 C 0.36858 0.37604 0.42396 0.40055 0.47952 0.4253 " pathEditMode="relative" rAng="0" ptsTypes="aaaaaaaaaA">
                                      <p:cBhvr>
                                        <p:cTn id="13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</p:childTnLst>
        </p:cTn>
      </p:par>
    </p:tnLst>
    <p:bldLst>
      <p:bldP spid="2125" grpId="0" animBg="1"/>
      <p:bldP spid="21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333</Words>
  <Application>Microsoft Macintosh PowerPoint</Application>
  <PresentationFormat>On-screen Show (4:3)</PresentationFormat>
  <Paragraphs>62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Lesson 9: Tutoring FOOD  </vt:lpstr>
      <vt:lpstr>What doesn’t belong?</vt:lpstr>
      <vt:lpstr>What doesn’t belong?</vt:lpstr>
      <vt:lpstr>Ours or theirs?</vt:lpstr>
      <vt:lpstr>Answers</vt:lpstr>
      <vt:lpstr>His, Hers, Its</vt:lpstr>
      <vt:lpstr>Answers</vt:lpstr>
      <vt:lpstr>Does this food come from plants or animals?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50</cp:revision>
  <dcterms:created xsi:type="dcterms:W3CDTF">2016-07-01T14:02:12Z</dcterms:created>
  <dcterms:modified xsi:type="dcterms:W3CDTF">2016-07-26T12:52:09Z</dcterms:modified>
</cp:coreProperties>
</file>