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5"/>
  </p:notesMasterIdLst>
  <p:sldIdLst>
    <p:sldId id="257" r:id="rId2"/>
    <p:sldId id="258" r:id="rId3"/>
    <p:sldId id="259" r:id="rId4"/>
    <p:sldId id="260" r:id="rId5"/>
    <p:sldId id="279" r:id="rId6"/>
    <p:sldId id="262" r:id="rId7"/>
    <p:sldId id="263" r:id="rId8"/>
    <p:sldId id="280" r:id="rId9"/>
    <p:sldId id="261" r:id="rId10"/>
    <p:sldId id="266" r:id="rId11"/>
    <p:sldId id="269" r:id="rId12"/>
    <p:sldId id="282" r:id="rId13"/>
    <p:sldId id="283" r:id="rId14"/>
    <p:sldId id="284" r:id="rId15"/>
    <p:sldId id="272" r:id="rId16"/>
    <p:sldId id="273" r:id="rId17"/>
    <p:sldId id="274" r:id="rId18"/>
    <p:sldId id="285" r:id="rId19"/>
    <p:sldId id="275" r:id="rId20"/>
    <p:sldId id="276" r:id="rId21"/>
    <p:sldId id="277" r:id="rId22"/>
    <p:sldId id="281" r:id="rId23"/>
    <p:sldId id="278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29"/>
    <p:restoredTop sz="94590"/>
  </p:normalViewPr>
  <p:slideViewPr>
    <p:cSldViewPr snapToGrid="0" snapToObjects="1">
      <p:cViewPr varScale="1">
        <p:scale>
          <a:sx n="77" d="100"/>
          <a:sy n="77" d="100"/>
        </p:scale>
        <p:origin x="-59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6" Type="http://schemas.openxmlformats.org/officeDocument/2006/relationships/printerSettings" Target="printerSettings/printerSettings1.bin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6FB942-E10D-714B-9236-CAD63F3B968B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EDB574-1F7F-994D-A112-B015662C89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50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Ask the students</a:t>
            </a:r>
            <a:r>
              <a:rPr lang="en-US" baseline="0" dirty="0" smtClean="0"/>
              <a:t> to describe what is happening in the picture?  What do they see?  Describe what the women are wearing?  What </a:t>
            </a:r>
            <a:r>
              <a:rPr lang="en-US" baseline="0" dirty="0" err="1" smtClean="0"/>
              <a:t>colour</a:t>
            </a:r>
            <a:r>
              <a:rPr lang="en-US" baseline="0" dirty="0" smtClean="0"/>
              <a:t> are the flowers?  What season do they think it takes place?  What is the name of Chinese festival where a photo like this would be taken?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12CDE-44F5-4C03-9140-26913D904C2E}" type="slidenum">
              <a:rPr lang="en-CA" smtClean="0"/>
              <a:pPr/>
              <a:t>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969507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Ask the students</a:t>
            </a:r>
            <a:r>
              <a:rPr lang="en-US" baseline="0" dirty="0" smtClean="0"/>
              <a:t> to describe what is happening in the picture?  What do they see?  Describe what the women are wearing?  What </a:t>
            </a:r>
            <a:r>
              <a:rPr lang="en-US" baseline="0" dirty="0" err="1" smtClean="0"/>
              <a:t>colour</a:t>
            </a:r>
            <a:r>
              <a:rPr lang="en-US" baseline="0" dirty="0" smtClean="0"/>
              <a:t> are the flowers?  What season do they think it takes place?  What is the name of Chinese festival where a photo like this would be taken?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12CDE-44F5-4C03-9140-26913D904C2E}" type="slidenum">
              <a:rPr lang="en-CA" smtClean="0"/>
              <a:pPr/>
              <a:t>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0317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Ask the students</a:t>
            </a:r>
            <a:r>
              <a:rPr lang="en-US" baseline="0" dirty="0" smtClean="0"/>
              <a:t> to describe what is happening in the picture?  What do they see?  Describe what the women are wearing?  What </a:t>
            </a:r>
            <a:r>
              <a:rPr lang="en-US" baseline="0" dirty="0" err="1" smtClean="0"/>
              <a:t>colour</a:t>
            </a:r>
            <a:r>
              <a:rPr lang="en-US" baseline="0" dirty="0" smtClean="0"/>
              <a:t> are the flowers?  What season do they think it takes place?  What is the name of Chinese festival where a photo like this would be taken?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12CDE-44F5-4C03-9140-26913D904C2E}" type="slidenum">
              <a:rPr lang="en-CA" smtClean="0"/>
              <a:pPr/>
              <a:t>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521992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It is January</a:t>
            </a:r>
            <a:r>
              <a:rPr lang="en-US" baseline="0" dirty="0" smtClean="0"/>
              <a:t> 1st! Happy New Year!  We have a new year to get closer to our dreams!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EDB574-1F7F-994D-A112-B015662C890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657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Another Year to start again.  Be nice to your family.</a:t>
            </a:r>
            <a:r>
              <a:rPr lang="en-US" baseline="0" dirty="0" smtClean="0"/>
              <a:t> Your brothers and sisters!  Happy New Year!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EDB574-1F7F-994D-A112-B015662C890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2549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CE1DC-F243-8E44-BFD6-9D51403A8B33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8B015-0222-9B4F-AA3D-A0DBB39403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02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CE1DC-F243-8E44-BFD6-9D51403A8B33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8B015-0222-9B4F-AA3D-A0DBB39403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03117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CE1DC-F243-8E44-BFD6-9D51403A8B33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8B015-0222-9B4F-AA3D-A0DBB39403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3515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CE1DC-F243-8E44-BFD6-9D51403A8B33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8B015-0222-9B4F-AA3D-A0DBB39403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2124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CE1DC-F243-8E44-BFD6-9D51403A8B33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8B015-0222-9B4F-AA3D-A0DBB39403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38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CE1DC-F243-8E44-BFD6-9D51403A8B33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8B015-0222-9B4F-AA3D-A0DBB39403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1577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CE1DC-F243-8E44-BFD6-9D51403A8B33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8B015-0222-9B4F-AA3D-A0DBB39403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8988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CE1DC-F243-8E44-BFD6-9D51403A8B33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8B015-0222-9B4F-AA3D-A0DBB39403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0284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CE1DC-F243-8E44-BFD6-9D51403A8B33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8B015-0222-9B4F-AA3D-A0DBB39403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8503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CE1DC-F243-8E44-BFD6-9D51403A8B33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8B015-0222-9B4F-AA3D-A0DBB39403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8115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CE1DC-F243-8E44-BFD6-9D51403A8B33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8B015-0222-9B4F-AA3D-A0DBB39403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2371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BCE1DC-F243-8E44-BFD6-9D51403A8B33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48B015-0222-9B4F-AA3D-A0DBB39403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359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tif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tif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tif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6.tif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6.tif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tif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3" Type="http://schemas.openxmlformats.org/officeDocument/2006/relationships/image" Target="../media/image16.tif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3" Type="http://schemas.openxmlformats.org/officeDocument/2006/relationships/image" Target="../media/image8.tif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tiff"/><Relationship Id="rId3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tif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tif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tif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tiff"/><Relationship Id="rId3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tiff"/><Relationship Id="rId3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tiff"/><Relationship Id="rId3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overpage2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73056" y="2749832"/>
            <a:ext cx="2848859" cy="798015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rgbClr val="FFFFFF"/>
                </a:solidFill>
              </a:rPr>
              <a:t>Holiday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73057" y="3402694"/>
            <a:ext cx="3227944" cy="487703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rgbClr val="FFFFFF"/>
                </a:solidFill>
              </a:rPr>
              <a:t>Lesson 12 , Unit 2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4773057" y="965535"/>
            <a:ext cx="3227944" cy="243851"/>
          </a:xfrm>
          <a:prstGeom prst="rect">
            <a:avLst/>
          </a:prstGeom>
        </p:spPr>
        <p:txBody>
          <a:bodyPr vert="horz" lIns="68580" tIns="34290" rIns="68580" bIns="34290" rtlCol="0">
            <a:normAutofit fontScale="92500" lnSpcReduction="10000"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350" dirty="0">
                <a:solidFill>
                  <a:srgbClr val="FFFFFF"/>
                </a:solidFill>
              </a:rPr>
              <a:t>ESL B (Level 2)</a:t>
            </a:r>
          </a:p>
        </p:txBody>
      </p:sp>
    </p:spTree>
    <p:extLst>
      <p:ext uri="{BB962C8B-B14F-4D97-AF65-F5344CB8AC3E}">
        <p14:creationId xmlns:p14="http://schemas.microsoft.com/office/powerpoint/2010/main" val="2301895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678781" y="269002"/>
            <a:ext cx="5582557" cy="857250"/>
          </a:xfrm>
        </p:spPr>
        <p:txBody>
          <a:bodyPr/>
          <a:lstStyle/>
          <a:p>
            <a:r>
              <a:rPr lang="en-US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just learn?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Rectangle 4"/>
          <p:cNvSpPr>
            <a:spLocks/>
          </p:cNvSpPr>
          <p:nvPr/>
        </p:nvSpPr>
        <p:spPr bwMode="auto">
          <a:xfrm>
            <a:off x="2038349" y="1261571"/>
            <a:ext cx="550294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New Years Words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5073" y="3645051"/>
            <a:ext cx="2529335" cy="307506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97486">
            <a:off x="5151574" y="3137130"/>
            <a:ext cx="1607534" cy="1503044"/>
          </a:xfrm>
          <a:prstGeom prst="rect">
            <a:avLst/>
          </a:prstGeom>
        </p:spPr>
      </p:pic>
      <p:pic>
        <p:nvPicPr>
          <p:cNvPr id="7" name="Picture 2" descr="C:\Users\Admin\Desktop\checkmark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8781" y="2361922"/>
            <a:ext cx="1115274" cy="1121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24272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485900" y="264943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Fill in the blanks!</a:t>
            </a:r>
            <a:endParaRPr lang="en-US" sz="3300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06715" y="1122193"/>
            <a:ext cx="7930569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en-US" sz="2700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Writing in the first and last letters of a spoken word</a:t>
            </a:r>
            <a:endParaRPr lang="en-US" sz="27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825641" y="5751059"/>
            <a:ext cx="973343" cy="507831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en-CA" altLang="en-US" sz="2700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_art_</a:t>
            </a:r>
            <a:endParaRPr lang="en-US" sz="27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1936" y="2155255"/>
            <a:ext cx="5022850" cy="2717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6989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485900" y="264943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Fill in the blanks!</a:t>
            </a:r>
            <a:endParaRPr lang="en-US" sz="3300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29051" y="1125270"/>
            <a:ext cx="4685898" cy="923330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en-CA" altLang="en-US" sz="27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Fill in the blanks while your </a:t>
            </a:r>
          </a:p>
          <a:p>
            <a:r>
              <a:rPr lang="en-CA" altLang="en-US" sz="27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teacher reads the short story!</a:t>
            </a:r>
            <a:endParaRPr lang="en-US" sz="27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485900" y="2873940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New Years Day</a:t>
            </a:r>
            <a:endParaRPr lang="en-US" sz="33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9405" y="3783236"/>
            <a:ext cx="4985190" cy="2696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7766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1558575" y="0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New Years Day</a:t>
            </a:r>
            <a:endParaRPr lang="en-US" sz="33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388831" y="682216"/>
            <a:ext cx="6511688" cy="323653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It is </a:t>
            </a:r>
            <a:r>
              <a:rPr lang="en-US" sz="330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_</a:t>
            </a:r>
            <a:r>
              <a:rPr lang="en-US" sz="3300" dirty="0" err="1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anuar</a:t>
            </a:r>
            <a:r>
              <a:rPr lang="en-US" sz="330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_ </a:t>
            </a:r>
            <a:r>
              <a:rPr lang="en-US" sz="33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1</a:t>
            </a:r>
            <a:r>
              <a:rPr lang="en-US" sz="3300" baseline="300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st</a:t>
            </a:r>
            <a:r>
              <a:rPr lang="en-US" sz="33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!</a:t>
            </a:r>
          </a:p>
          <a:p>
            <a:r>
              <a:rPr lang="en-US" sz="330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_app_ </a:t>
            </a:r>
            <a:r>
              <a:rPr lang="en-US" sz="33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New Year!</a:t>
            </a:r>
          </a:p>
          <a:p>
            <a:endParaRPr lang="en-US" sz="33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  <a:p>
            <a:r>
              <a:rPr lang="en-US" sz="33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We have a new year to </a:t>
            </a:r>
          </a:p>
          <a:p>
            <a:r>
              <a:rPr lang="en-US" sz="33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g</a:t>
            </a:r>
            <a:r>
              <a:rPr lang="en-US" sz="33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et closer to our </a:t>
            </a:r>
            <a:r>
              <a:rPr lang="en-US" sz="330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_ream_!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0621" y="3743713"/>
            <a:ext cx="3972446" cy="3114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9556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1558575" y="0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New Years Day</a:t>
            </a:r>
            <a:endParaRPr lang="en-US" sz="33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388831" y="693305"/>
            <a:ext cx="6511688" cy="3236532"/>
          </a:xfrm>
          <a:prstGeom prst="rect">
            <a:avLst/>
          </a:prstGeom>
        </p:spPr>
        <p:txBody>
          <a:bodyPr vert="horz" lIns="68580" tIns="34290" rIns="68580" bIns="34290" rtlCol="0" anchor="ctr">
            <a:normAutofit fontScale="925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Another </a:t>
            </a:r>
            <a:r>
              <a:rPr lang="en-US" sz="330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_</a:t>
            </a:r>
            <a:r>
              <a:rPr lang="en-US" sz="3300" dirty="0" err="1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ea</a:t>
            </a:r>
            <a:r>
              <a:rPr lang="en-US" sz="330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_ </a:t>
            </a:r>
            <a:r>
              <a:rPr lang="en-US" sz="33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to </a:t>
            </a:r>
          </a:p>
          <a:p>
            <a:r>
              <a:rPr lang="en-US" sz="330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_tar_ </a:t>
            </a:r>
            <a:r>
              <a:rPr lang="en-US" sz="33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again!</a:t>
            </a:r>
          </a:p>
          <a:p>
            <a:endParaRPr lang="en-US" sz="3300" dirty="0" smtClean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  <a:p>
            <a:r>
              <a:rPr lang="en-US" sz="33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Be </a:t>
            </a:r>
            <a:r>
              <a:rPr lang="en-US" sz="330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_</a:t>
            </a:r>
            <a:r>
              <a:rPr lang="en-US" sz="3300" dirty="0" err="1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ic</a:t>
            </a:r>
            <a:r>
              <a:rPr lang="en-US" sz="330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_ </a:t>
            </a:r>
            <a:r>
              <a:rPr lang="en-US" sz="33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to your </a:t>
            </a:r>
            <a:r>
              <a:rPr lang="en-US" sz="330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_</a:t>
            </a:r>
            <a:r>
              <a:rPr lang="en-US" sz="3300" dirty="0" err="1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amil</a:t>
            </a:r>
            <a:r>
              <a:rPr lang="en-US" sz="330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_.</a:t>
            </a:r>
          </a:p>
          <a:p>
            <a:r>
              <a:rPr lang="en-US" sz="33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Your </a:t>
            </a:r>
            <a:r>
              <a:rPr lang="en-US" sz="330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_</a:t>
            </a:r>
            <a:r>
              <a:rPr lang="en-US" sz="3300" dirty="0" err="1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rother</a:t>
            </a:r>
            <a:r>
              <a:rPr lang="en-US" sz="330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_ </a:t>
            </a:r>
            <a:r>
              <a:rPr lang="en-US" sz="33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and </a:t>
            </a:r>
            <a:r>
              <a:rPr lang="en-US" sz="330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_</a:t>
            </a:r>
            <a:r>
              <a:rPr lang="en-US" sz="3300" dirty="0" err="1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ister</a:t>
            </a:r>
            <a:r>
              <a:rPr lang="en-US" sz="330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_!</a:t>
            </a:r>
          </a:p>
          <a:p>
            <a:endParaRPr lang="en-US" sz="33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  <a:p>
            <a:r>
              <a:rPr lang="en-US" sz="330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_app_ </a:t>
            </a:r>
            <a:r>
              <a:rPr lang="en-US" sz="33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New </a:t>
            </a:r>
            <a:r>
              <a:rPr lang="en-US" sz="330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_</a:t>
            </a:r>
            <a:r>
              <a:rPr lang="en-US" sz="3300" dirty="0" err="1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ea</a:t>
            </a:r>
            <a:r>
              <a:rPr lang="en-US" sz="330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_!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0621" y="3743713"/>
            <a:ext cx="3972446" cy="3114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7302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67923"/>
            <a:ext cx="9144000" cy="5722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30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4"/>
          <p:cNvSpPr>
            <a:spLocks/>
          </p:cNvSpPr>
          <p:nvPr/>
        </p:nvSpPr>
        <p:spPr bwMode="auto">
          <a:xfrm>
            <a:off x="1485900" y="1443946"/>
            <a:ext cx="6887444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228600" indent="-12700"/>
            <a:r>
              <a:rPr lang="en-US" sz="2800" dirty="0">
                <a:latin typeface="Arial" charset="0"/>
                <a:ea typeface="Arial" charset="0"/>
                <a:cs typeface="Arial" charset="0"/>
              </a:rPr>
              <a:t>Write the first and last sounds of a spoken word</a:t>
            </a:r>
          </a:p>
        </p:txBody>
      </p:sp>
      <p:pic>
        <p:nvPicPr>
          <p:cNvPr id="15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6331" y="1443945"/>
            <a:ext cx="1115274" cy="1121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1"/>
          <p:cNvSpPr txBox="1">
            <a:spLocks/>
          </p:cNvSpPr>
          <p:nvPr/>
        </p:nvSpPr>
        <p:spPr>
          <a:xfrm>
            <a:off x="1485900" y="437463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</a:t>
            </a:r>
            <a:r>
              <a:rPr lang="en-US" sz="3300" b="1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learn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today</a:t>
            </a:r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5777" y="2883904"/>
            <a:ext cx="3972446" cy="3114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8142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4"/>
          <p:cNvSpPr>
            <a:spLocks/>
          </p:cNvSpPr>
          <p:nvPr/>
        </p:nvSpPr>
        <p:spPr bwMode="auto">
          <a:xfrm>
            <a:off x="2038348" y="1704558"/>
            <a:ext cx="6887444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228600" indent="-12700"/>
            <a:r>
              <a:rPr lang="en-CA" sz="2800" dirty="0" smtClean="0">
                <a:latin typeface="Arial" charset="0"/>
                <a:ea typeface="Arial" charset="0"/>
                <a:cs typeface="Arial" charset="0"/>
              </a:rPr>
              <a:t>New Years </a:t>
            </a:r>
            <a:r>
              <a:rPr lang="en-CA" sz="2800" dirty="0">
                <a:latin typeface="Arial" charset="0"/>
                <a:ea typeface="Arial" charset="0"/>
                <a:cs typeface="Arial" charset="0"/>
              </a:rPr>
              <a:t>Words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endParaRPr lang="en-CA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15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8779" y="1704558"/>
            <a:ext cx="1005432" cy="1011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1"/>
          <p:cNvSpPr txBox="1">
            <a:spLocks/>
          </p:cNvSpPr>
          <p:nvPr/>
        </p:nvSpPr>
        <p:spPr>
          <a:xfrm>
            <a:off x="1485900" y="240379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</a:t>
            </a:r>
            <a:r>
              <a:rPr lang="en-US" sz="3300" b="1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learn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today</a:t>
            </a:r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1487" y="2828063"/>
            <a:ext cx="2441026" cy="2953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0995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4"/>
          <p:cNvSpPr>
            <a:spLocks/>
          </p:cNvSpPr>
          <p:nvPr/>
        </p:nvSpPr>
        <p:spPr bwMode="auto">
          <a:xfrm>
            <a:off x="2038348" y="1704558"/>
            <a:ext cx="6887444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228600" indent="-12700"/>
            <a:r>
              <a:rPr lang="en-CA" sz="2800" smtClean="0">
                <a:latin typeface="Arial" charset="0"/>
                <a:ea typeface="Arial" charset="0"/>
                <a:cs typeface="Arial" charset="0"/>
              </a:rPr>
              <a:t>New Years </a:t>
            </a:r>
            <a:r>
              <a:rPr lang="en-CA" sz="2800" dirty="0">
                <a:latin typeface="Arial" charset="0"/>
                <a:ea typeface="Arial" charset="0"/>
                <a:cs typeface="Arial" charset="0"/>
              </a:rPr>
              <a:t>Words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endParaRPr lang="en-CA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15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8779" y="1704558"/>
            <a:ext cx="1005432" cy="1011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1"/>
          <p:cNvSpPr txBox="1">
            <a:spLocks/>
          </p:cNvSpPr>
          <p:nvPr/>
        </p:nvSpPr>
        <p:spPr>
          <a:xfrm>
            <a:off x="1485900" y="240379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</a:t>
            </a:r>
            <a:r>
              <a:rPr lang="en-US" sz="3300" b="1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learn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today</a:t>
            </a:r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5946012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 txBox="1">
            <a:spLocks/>
          </p:cNvSpPr>
          <p:nvPr/>
        </p:nvSpPr>
        <p:spPr>
          <a:xfrm>
            <a:off x="1530741" y="439115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Great Job Today!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7330" y="4280860"/>
            <a:ext cx="3244113" cy="212989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530741" y="1760874"/>
            <a:ext cx="6477292" cy="205547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Rectangle 6"/>
          <p:cNvSpPr>
            <a:spLocks/>
          </p:cNvSpPr>
          <p:nvPr/>
        </p:nvSpPr>
        <p:spPr bwMode="auto">
          <a:xfrm>
            <a:off x="1530741" y="1584618"/>
            <a:ext cx="550294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endParaRPr lang="en-CA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>
              <a:buFontTx/>
              <a:buChar char="-"/>
            </a:pPr>
            <a:r>
              <a:rPr lang="en-CA" altLang="en-US" sz="21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Do you have any questions?</a:t>
            </a:r>
          </a:p>
          <a:p>
            <a:pPr>
              <a:buFontTx/>
              <a:buChar char="-"/>
            </a:pPr>
            <a:endParaRPr lang="en-CA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>
              <a:buFontTx/>
              <a:buChar char="-"/>
            </a:pPr>
            <a:r>
              <a:rPr lang="en-CA" altLang="en-US" sz="21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Do you have any questions about the handout?</a:t>
            </a:r>
          </a:p>
          <a:p>
            <a:endParaRPr lang="en-US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2378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 txBox="1">
            <a:spLocks/>
          </p:cNvSpPr>
          <p:nvPr/>
        </p:nvSpPr>
        <p:spPr>
          <a:xfrm>
            <a:off x="1500414" y="152225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learn last class?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1993" y="4864052"/>
            <a:ext cx="1289448" cy="1487825"/>
          </a:xfrm>
          <a:prstGeom prst="rect">
            <a:avLst/>
          </a:prstGeom>
        </p:spPr>
      </p:pic>
      <p:pic>
        <p:nvPicPr>
          <p:cNvPr id="9" name="Picture 2" descr="C:\Users\Admin\Desktop\checkmark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827" y="1445582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Admin\Desktop\checkmark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828" y="3970640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Admin\Desktop\checkmark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827" y="5274397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Admin\Desktop\checkmark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827" y="2736728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4"/>
          <p:cNvSpPr>
            <a:spLocks/>
          </p:cNvSpPr>
          <p:nvPr/>
        </p:nvSpPr>
        <p:spPr bwMode="auto">
          <a:xfrm>
            <a:off x="1429397" y="2220437"/>
            <a:ext cx="7155803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Identify the first and last sounds of  spoken words</a:t>
            </a:r>
          </a:p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 </a:t>
            </a:r>
          </a:p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Model writing a short 2-3 sentence paragraph using comparatives</a:t>
            </a:r>
            <a:r>
              <a:rPr lang="en-CA" sz="2800" dirty="0" smtClean="0">
                <a:latin typeface="Arial" charset="0"/>
                <a:ea typeface="Arial" charset="0"/>
                <a:cs typeface="Arial" charset="0"/>
              </a:rPr>
              <a:t>/superlatives </a:t>
            </a:r>
            <a:endParaRPr lang="en-CA" sz="2800" dirty="0">
              <a:latin typeface="Arial" charset="0"/>
              <a:ea typeface="Arial" charset="0"/>
              <a:cs typeface="Arial" charset="0"/>
            </a:endParaRPr>
          </a:p>
          <a:p>
            <a:pPr marL="180975" indent="0"/>
            <a:endParaRPr lang="en-CA" sz="2800" dirty="0">
              <a:latin typeface="Arial" charset="0"/>
              <a:ea typeface="Arial" charset="0"/>
              <a:cs typeface="Arial" charset="0"/>
            </a:endParaRPr>
          </a:p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Compound sentences with and, but, or, because </a:t>
            </a:r>
          </a:p>
          <a:p>
            <a:pPr marL="180975" indent="0"/>
            <a:endParaRPr lang="en-CA" sz="2800" dirty="0">
              <a:latin typeface="Arial" charset="0"/>
              <a:ea typeface="Arial" charset="0"/>
              <a:cs typeface="Arial" charset="0"/>
            </a:endParaRPr>
          </a:p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New Christmas Words</a:t>
            </a:r>
          </a:p>
        </p:txBody>
      </p:sp>
    </p:spTree>
    <p:extLst>
      <p:ext uri="{BB962C8B-B14F-4D97-AF65-F5344CB8AC3E}">
        <p14:creationId xmlns:p14="http://schemas.microsoft.com/office/powerpoint/2010/main" val="11777017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 txBox="1">
            <a:spLocks/>
          </p:cNvSpPr>
          <p:nvPr/>
        </p:nvSpPr>
        <p:spPr>
          <a:xfrm>
            <a:off x="1390403" y="430754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For Next Class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256" y="4184943"/>
            <a:ext cx="2765714" cy="181580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525467" y="1733379"/>
            <a:ext cx="6477292" cy="205547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Rectangle 6"/>
          <p:cNvSpPr>
            <a:spLocks/>
          </p:cNvSpPr>
          <p:nvPr/>
        </p:nvSpPr>
        <p:spPr bwMode="auto">
          <a:xfrm>
            <a:off x="1725030" y="1460954"/>
            <a:ext cx="550294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endParaRPr lang="en-CA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 marL="809700">
              <a:buFontTx/>
              <a:buChar char="-"/>
            </a:pPr>
            <a:r>
              <a:rPr lang="en-CA" altLang="en-US" sz="21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Read the story from the lesson to yourself and to your friends and family</a:t>
            </a:r>
          </a:p>
          <a:p>
            <a:pPr marL="809700">
              <a:buFontTx/>
              <a:buChar char="-"/>
            </a:pPr>
            <a:endParaRPr lang="en-CA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 marL="809700">
              <a:buFontTx/>
              <a:buChar char="-"/>
            </a:pPr>
            <a:r>
              <a:rPr lang="en-CA" altLang="en-US" sz="21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Finish the class </a:t>
            </a:r>
            <a:r>
              <a:rPr lang="en-CA" altLang="en-US" sz="21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worksheet</a:t>
            </a:r>
          </a:p>
          <a:p>
            <a:pPr marL="809700">
              <a:buFontTx/>
              <a:buChar char="-"/>
            </a:pPr>
            <a:endParaRPr lang="en-CA" altLang="en-US" sz="2100" dirty="0" smtClean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 marL="809700">
              <a:buFontTx/>
              <a:buChar char="-"/>
            </a:pPr>
            <a:r>
              <a:rPr lang="en-CA" altLang="en-US" sz="21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Review </a:t>
            </a:r>
            <a:r>
              <a:rPr lang="en-CA" altLang="en-US" sz="21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the sounds of the day!</a:t>
            </a:r>
          </a:p>
          <a:p>
            <a:endParaRPr lang="en-US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37794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2161" y="0"/>
            <a:ext cx="56996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1174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0196"/>
            <a:ext cx="9144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1594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861" y="0"/>
            <a:ext cx="622827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8539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 txBox="1">
            <a:spLocks/>
          </p:cNvSpPr>
          <p:nvPr/>
        </p:nvSpPr>
        <p:spPr>
          <a:xfrm>
            <a:off x="1485900" y="62549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will I </a:t>
            </a:r>
            <a:r>
              <a:rPr lang="en-US" sz="3300" b="1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learn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today</a:t>
            </a:r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1368" y="4694830"/>
            <a:ext cx="2613464" cy="1977951"/>
          </a:xfrm>
          <a:prstGeom prst="rect">
            <a:avLst/>
          </a:prstGeom>
        </p:spPr>
      </p:pic>
      <p:pic>
        <p:nvPicPr>
          <p:cNvPr id="8" name="Picture 2" descr="C:\Users\Admin\Desktop\checkmark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827" y="1445582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Admin\Desktop\checkmark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828" y="3970640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Admin\Desktop\checkmark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827" y="3098412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4"/>
          <p:cNvSpPr>
            <a:spLocks/>
          </p:cNvSpPr>
          <p:nvPr/>
        </p:nvSpPr>
        <p:spPr bwMode="auto">
          <a:xfrm>
            <a:off x="1429397" y="1795459"/>
            <a:ext cx="7155803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Student creates a written short 2-3 sentence paragraph using comparatives</a:t>
            </a:r>
            <a:r>
              <a:rPr lang="en-CA" sz="2800" dirty="0" smtClean="0">
                <a:latin typeface="Arial" charset="0"/>
                <a:ea typeface="Arial" charset="0"/>
                <a:cs typeface="Arial" charset="0"/>
              </a:rPr>
              <a:t>/superlatives </a:t>
            </a:r>
            <a:r>
              <a:rPr lang="en-CA" sz="2800" dirty="0">
                <a:latin typeface="Arial" charset="0"/>
                <a:ea typeface="Arial" charset="0"/>
                <a:cs typeface="Arial" charset="0"/>
              </a:rPr>
              <a:t>and compound sentences for their portfolio </a:t>
            </a:r>
          </a:p>
          <a:p>
            <a:pPr marL="180975" indent="0"/>
            <a:endParaRPr lang="en-CA" sz="2800" dirty="0">
              <a:latin typeface="Arial" charset="0"/>
              <a:ea typeface="Arial" charset="0"/>
              <a:cs typeface="Arial" charset="0"/>
            </a:endParaRPr>
          </a:p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New Years Day Words</a:t>
            </a:r>
          </a:p>
          <a:p>
            <a:pPr marL="180975" indent="0"/>
            <a:endParaRPr lang="en-CA" sz="2800" dirty="0">
              <a:latin typeface="Arial" charset="0"/>
              <a:ea typeface="Arial" charset="0"/>
              <a:cs typeface="Arial" charset="0"/>
            </a:endParaRPr>
          </a:p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Write the first and last </a:t>
            </a:r>
          </a:p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sounds of a spoken word</a:t>
            </a:r>
            <a:endParaRPr lang="en-CA" sz="2800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3109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1869-NNTIA9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1703" y="0"/>
            <a:ext cx="9165703" cy="68580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485900" y="148828"/>
            <a:ext cx="6286500" cy="1705949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holiday are we </a:t>
            </a:r>
          </a:p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celebrating today?</a:t>
            </a:r>
          </a:p>
        </p:txBody>
      </p:sp>
    </p:spTree>
    <p:extLst>
      <p:ext uri="{BB962C8B-B14F-4D97-AF65-F5344CB8AC3E}">
        <p14:creationId xmlns:p14="http://schemas.microsoft.com/office/powerpoint/2010/main" val="7260092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6675" y="160565"/>
            <a:ext cx="8268018" cy="982435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We are celebrating New Years Day!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43000"/>
            <a:ext cx="9144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042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2313" y="1542124"/>
            <a:ext cx="846545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B0F0"/>
                </a:solidFill>
                <a:latin typeface="Arial" charset="0"/>
                <a:ea typeface="Arial" charset="0"/>
                <a:cs typeface="Arial" charset="0"/>
              </a:rPr>
              <a:t>New Years Day </a:t>
            </a:r>
            <a:r>
              <a:rPr lang="en-US" sz="2800" dirty="0" smtClean="0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is </a:t>
            </a:r>
            <a:r>
              <a:rPr lang="en-US" sz="2800" dirty="0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celebrated on </a:t>
            </a:r>
            <a:r>
              <a:rPr lang="en-US" sz="2800" dirty="0" smtClean="0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January 1st.  </a:t>
            </a:r>
            <a:endParaRPr lang="en-US" sz="2800" dirty="0">
              <a:solidFill>
                <a:srgbClr val="C00000"/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endParaRPr lang="en-US" sz="2800" dirty="0">
              <a:solidFill>
                <a:srgbClr val="C00000"/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US" sz="2800" dirty="0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It is to </a:t>
            </a:r>
            <a:r>
              <a:rPr lang="en-US" sz="2800" dirty="0" smtClean="0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celebrate the beginning of the </a:t>
            </a:r>
            <a:r>
              <a:rPr lang="en-US" sz="2800" dirty="0" smtClean="0">
                <a:solidFill>
                  <a:srgbClr val="00B0F0"/>
                </a:solidFill>
                <a:latin typeface="Arial" charset="0"/>
                <a:ea typeface="Arial" charset="0"/>
                <a:cs typeface="Arial" charset="0"/>
              </a:rPr>
              <a:t>New Year</a:t>
            </a:r>
            <a:r>
              <a:rPr lang="en-US" sz="2800" dirty="0" smtClean="0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!</a:t>
            </a:r>
            <a:endParaRPr lang="en-US" sz="2800" dirty="0">
              <a:solidFill>
                <a:srgbClr val="C0000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81692" y="209358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is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New Years Day?</a:t>
            </a:r>
            <a:endParaRPr lang="en-US" sz="3300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473323"/>
            <a:ext cx="9144000" cy="3384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4854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81692" y="209358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New Years </a:t>
            </a:r>
            <a:r>
              <a:rPr lang="en-US" sz="33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Words</a:t>
            </a:r>
            <a:endParaRPr lang="en-US" sz="33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81692" y="2159441"/>
            <a:ext cx="3620115" cy="1059884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Fireworks</a:t>
            </a:r>
            <a:endParaRPr lang="en-US" sz="3300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81692" y="4768438"/>
            <a:ext cx="3620115" cy="1059884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Balloons</a:t>
            </a:r>
            <a:endParaRPr lang="en-US" sz="3300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6175" y="1203530"/>
            <a:ext cx="2025480" cy="245083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6175" y="4013446"/>
            <a:ext cx="2417002" cy="2199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4820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81692" y="209358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New Years </a:t>
            </a:r>
            <a:r>
              <a:rPr lang="en-US" sz="33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Words</a:t>
            </a:r>
            <a:endParaRPr lang="en-US" sz="33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81692" y="2159441"/>
            <a:ext cx="3620115" cy="1059884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Party</a:t>
            </a:r>
            <a:endParaRPr lang="en-US" sz="3300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81692" y="4768438"/>
            <a:ext cx="3620115" cy="1059884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Resolution</a:t>
            </a:r>
            <a:endParaRPr lang="en-US" sz="3300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7906" y="1473958"/>
            <a:ext cx="4124265" cy="203358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0095" y="3777966"/>
            <a:ext cx="1948962" cy="241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8266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6675" y="160565"/>
            <a:ext cx="7803994" cy="1013142"/>
          </a:xfrm>
        </p:spPr>
        <p:txBody>
          <a:bodyPr>
            <a:normAutofit/>
          </a:bodyPr>
          <a:lstStyle/>
          <a:p>
            <a:r>
              <a:rPr lang="en-US" sz="36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New Years Day!</a:t>
            </a:r>
            <a:endParaRPr lang="en-US" sz="3600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00708" y="1173707"/>
            <a:ext cx="5152373" cy="53245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sz="2000" dirty="0" smtClean="0">
                <a:latin typeface="Arial" charset="0"/>
                <a:ea typeface="Arial" charset="0"/>
                <a:cs typeface="Arial" charset="0"/>
              </a:rPr>
              <a:t>I have seen one full year go by,</a:t>
            </a:r>
          </a:p>
          <a:p>
            <a:r>
              <a:rPr lang="en-CA" sz="2000" dirty="0" smtClean="0">
                <a:latin typeface="Arial" charset="0"/>
                <a:ea typeface="Arial" charset="0"/>
                <a:cs typeface="Arial" charset="0"/>
              </a:rPr>
              <a:t>Three-hundred and sixty-five days, oh my!</a:t>
            </a:r>
          </a:p>
          <a:p>
            <a:endParaRPr lang="en-CA" sz="2000" dirty="0">
              <a:latin typeface="Arial" charset="0"/>
              <a:ea typeface="Arial" charset="0"/>
              <a:cs typeface="Arial" charset="0"/>
            </a:endParaRPr>
          </a:p>
          <a:p>
            <a:r>
              <a:rPr lang="en-CA" sz="2000" dirty="0" smtClean="0">
                <a:latin typeface="Arial" charset="0"/>
                <a:ea typeface="Arial" charset="0"/>
                <a:cs typeface="Arial" charset="0"/>
              </a:rPr>
              <a:t>For it is here,</a:t>
            </a:r>
          </a:p>
          <a:p>
            <a:r>
              <a:rPr lang="en-CA" sz="2000" dirty="0" smtClean="0">
                <a:latin typeface="Arial" charset="0"/>
                <a:ea typeface="Arial" charset="0"/>
                <a:cs typeface="Arial" charset="0"/>
              </a:rPr>
              <a:t>The last day of the year</a:t>
            </a:r>
          </a:p>
          <a:p>
            <a:r>
              <a:rPr lang="en-CA" sz="2000" dirty="0" smtClean="0">
                <a:latin typeface="Arial" charset="0"/>
                <a:ea typeface="Arial" charset="0"/>
                <a:cs typeface="Arial" charset="0"/>
              </a:rPr>
              <a:t>December, thirty – first,</a:t>
            </a:r>
          </a:p>
          <a:p>
            <a:r>
              <a:rPr lang="en-CA" sz="2000" dirty="0" smtClean="0">
                <a:latin typeface="Arial" charset="0"/>
                <a:ea typeface="Arial" charset="0"/>
                <a:cs typeface="Arial" charset="0"/>
              </a:rPr>
              <a:t>I’m going to burst!</a:t>
            </a:r>
          </a:p>
          <a:p>
            <a:endParaRPr lang="en-CA" sz="2000" dirty="0">
              <a:latin typeface="Arial" charset="0"/>
              <a:ea typeface="Arial" charset="0"/>
              <a:cs typeface="Arial" charset="0"/>
            </a:endParaRPr>
          </a:p>
          <a:p>
            <a:r>
              <a:rPr lang="en-CA" sz="2000" dirty="0" smtClean="0">
                <a:latin typeface="Arial" charset="0"/>
                <a:ea typeface="Arial" charset="0"/>
                <a:cs typeface="Arial" charset="0"/>
              </a:rPr>
              <a:t>To this year, I say goodbye,</a:t>
            </a:r>
          </a:p>
          <a:p>
            <a:r>
              <a:rPr lang="en-CA" sz="2000" dirty="0" smtClean="0">
                <a:latin typeface="Arial" charset="0"/>
                <a:ea typeface="Arial" charset="0"/>
                <a:cs typeface="Arial" charset="0"/>
              </a:rPr>
              <a:t>For next year I see in my eye.</a:t>
            </a:r>
          </a:p>
          <a:p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A year full of fun and joy,</a:t>
            </a:r>
          </a:p>
          <a:p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I will be older, oh boy!</a:t>
            </a:r>
          </a:p>
          <a:p>
            <a:endParaRPr lang="en-US" sz="2000" dirty="0" smtClean="0">
              <a:latin typeface="Arial" charset="0"/>
              <a:ea typeface="Arial" charset="0"/>
              <a:cs typeface="Arial" charset="0"/>
            </a:endParaRPr>
          </a:p>
          <a:p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So many days to be all mine,</a:t>
            </a:r>
          </a:p>
          <a:p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I know for sure the sun will always shine!</a:t>
            </a:r>
          </a:p>
          <a:p>
            <a:r>
              <a:rPr lang="en-CA" sz="2000" dirty="0" smtClean="0">
                <a:latin typeface="Arial" charset="0"/>
                <a:ea typeface="Arial" charset="0"/>
                <a:cs typeface="Arial" charset="0"/>
              </a:rPr>
              <a:t>I place myself in a fresh, new time</a:t>
            </a:r>
          </a:p>
          <a:p>
            <a:r>
              <a:rPr lang="en-CA" sz="2000" dirty="0" smtClean="0">
                <a:latin typeface="Arial" charset="0"/>
                <a:ea typeface="Arial" charset="0"/>
                <a:cs typeface="Arial" charset="0"/>
              </a:rPr>
              <a:t>Where I make resolutions that are just fine!</a:t>
            </a:r>
            <a:endParaRPr lang="en-US" sz="2000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6279" y="1853636"/>
            <a:ext cx="3276591" cy="396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924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5763</TotalTime>
  <Words>621</Words>
  <Application>Microsoft Macintosh PowerPoint</Application>
  <PresentationFormat>On-screen Show (4:3)</PresentationFormat>
  <Paragraphs>100</Paragraphs>
  <Slides>23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Holiday</vt:lpstr>
      <vt:lpstr>PowerPoint Presentation</vt:lpstr>
      <vt:lpstr>PowerPoint Presentation</vt:lpstr>
      <vt:lpstr>PowerPoint Presentation</vt:lpstr>
      <vt:lpstr>We are celebrating New Years Day!</vt:lpstr>
      <vt:lpstr>PowerPoint Presentation</vt:lpstr>
      <vt:lpstr>PowerPoint Presentation</vt:lpstr>
      <vt:lpstr>PowerPoint Presentation</vt:lpstr>
      <vt:lpstr>New Years Day!</vt:lpstr>
      <vt:lpstr>What did I just learn?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Holiday</dc:title>
  <dc:creator>Vanessa Bielecki</dc:creator>
  <cp:lastModifiedBy>Joseph Park</cp:lastModifiedBy>
  <cp:revision>12</cp:revision>
  <dcterms:created xsi:type="dcterms:W3CDTF">2016-04-25T15:51:53Z</dcterms:created>
  <dcterms:modified xsi:type="dcterms:W3CDTF">2016-05-01T00:47:42Z</dcterms:modified>
</cp:coreProperties>
</file>