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7"/>
  </p:notesMasterIdLst>
  <p:sldIdLst>
    <p:sldId id="257" r:id="rId2"/>
    <p:sldId id="258" r:id="rId3"/>
    <p:sldId id="259" r:id="rId4"/>
    <p:sldId id="260" r:id="rId5"/>
    <p:sldId id="261" r:id="rId6"/>
    <p:sldId id="262" r:id="rId7"/>
    <p:sldId id="302" r:id="rId8"/>
    <p:sldId id="303" r:id="rId9"/>
    <p:sldId id="304" r:id="rId10"/>
    <p:sldId id="305" r:id="rId11"/>
    <p:sldId id="322" r:id="rId12"/>
    <p:sldId id="264" r:id="rId13"/>
    <p:sldId id="299" r:id="rId14"/>
    <p:sldId id="300" r:id="rId15"/>
    <p:sldId id="301" r:id="rId16"/>
    <p:sldId id="267" r:id="rId17"/>
    <p:sldId id="268" r:id="rId18"/>
    <p:sldId id="289" r:id="rId19"/>
    <p:sldId id="286" r:id="rId20"/>
    <p:sldId id="287" r:id="rId21"/>
    <p:sldId id="288" r:id="rId22"/>
    <p:sldId id="281" r:id="rId23"/>
    <p:sldId id="282" r:id="rId24"/>
    <p:sldId id="283" r:id="rId25"/>
    <p:sldId id="284" r:id="rId26"/>
    <p:sldId id="285" r:id="rId27"/>
    <p:sldId id="290" r:id="rId28"/>
    <p:sldId id="293" r:id="rId29"/>
    <p:sldId id="294" r:id="rId30"/>
    <p:sldId id="291" r:id="rId31"/>
    <p:sldId id="295" r:id="rId32"/>
    <p:sldId id="320" r:id="rId33"/>
    <p:sldId id="323" r:id="rId34"/>
    <p:sldId id="324" r:id="rId35"/>
    <p:sldId id="325" r:id="rId36"/>
    <p:sldId id="326" r:id="rId37"/>
    <p:sldId id="327" r:id="rId38"/>
    <p:sldId id="331" r:id="rId39"/>
    <p:sldId id="269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1" r:id="rId48"/>
    <p:sldId id="359" r:id="rId49"/>
    <p:sldId id="332" r:id="rId50"/>
    <p:sldId id="321" r:id="rId51"/>
    <p:sldId id="328" r:id="rId52"/>
    <p:sldId id="333" r:id="rId53"/>
    <p:sldId id="335" r:id="rId54"/>
    <p:sldId id="334" r:id="rId55"/>
    <p:sldId id="336" r:id="rId56"/>
    <p:sldId id="337" r:id="rId57"/>
    <p:sldId id="340" r:id="rId58"/>
    <p:sldId id="339" r:id="rId59"/>
    <p:sldId id="338" r:id="rId60"/>
    <p:sldId id="341" r:id="rId61"/>
    <p:sldId id="344" r:id="rId62"/>
    <p:sldId id="343" r:id="rId63"/>
    <p:sldId id="342" r:id="rId64"/>
    <p:sldId id="270" r:id="rId65"/>
    <p:sldId id="345" r:id="rId66"/>
    <p:sldId id="347" r:id="rId67"/>
    <p:sldId id="348" r:id="rId68"/>
    <p:sldId id="349" r:id="rId69"/>
    <p:sldId id="346" r:id="rId70"/>
    <p:sldId id="271" r:id="rId71"/>
    <p:sldId id="272" r:id="rId72"/>
    <p:sldId id="306" r:id="rId73"/>
    <p:sldId id="307" r:id="rId74"/>
    <p:sldId id="308" r:id="rId75"/>
    <p:sldId id="317" r:id="rId76"/>
    <p:sldId id="318" r:id="rId77"/>
    <p:sldId id="309" r:id="rId78"/>
    <p:sldId id="310" r:id="rId79"/>
    <p:sldId id="311" r:id="rId80"/>
    <p:sldId id="312" r:id="rId81"/>
    <p:sldId id="313" r:id="rId82"/>
    <p:sldId id="314" r:id="rId83"/>
    <p:sldId id="273" r:id="rId84"/>
    <p:sldId id="316" r:id="rId85"/>
    <p:sldId id="274" r:id="rId86"/>
    <p:sldId id="275" r:id="rId87"/>
    <p:sldId id="277" r:id="rId88"/>
    <p:sldId id="361" r:id="rId89"/>
    <p:sldId id="362" r:id="rId90"/>
    <p:sldId id="363" r:id="rId91"/>
    <p:sldId id="278" r:id="rId92"/>
    <p:sldId id="360" r:id="rId93"/>
    <p:sldId id="298" r:id="rId94"/>
    <p:sldId id="280" r:id="rId95"/>
    <p:sldId id="297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6"/>
    <p:restoredTop sz="94590"/>
  </p:normalViewPr>
  <p:slideViewPr>
    <p:cSldViewPr snapToGrid="0" snapToObjects="1">
      <p:cViewPr varScale="1">
        <p:scale>
          <a:sx n="101" d="100"/>
          <a:sy n="101" d="100"/>
        </p:scale>
        <p:origin x="-112" y="-6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heme" Target="theme/theme1.xml"/><Relationship Id="rId10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notesMaster" Target="notesMasters/notesMaster1.xml"/><Relationship Id="rId98" Type="http://schemas.openxmlformats.org/officeDocument/2006/relationships/printerSettings" Target="printerSettings/printerSettings1.bin"/><Relationship Id="rId9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viewProps" Target="viewProp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633BF-900F-5B40-9280-82AACB40052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131AE-8E3D-C14D-9009-9E6F9509B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71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538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526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8727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612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9259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039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8932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4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22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8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5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421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14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3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7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3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54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7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7BBEC-3A1C-4D4C-B71F-72209016AA4A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3A1F-A468-F648-B738-B6420F8AB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16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tiff"/><Relationship Id="rId3" Type="http://schemas.openxmlformats.org/officeDocument/2006/relationships/image" Target="../media/image43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tiff"/><Relationship Id="rId3" Type="http://schemas.openxmlformats.org/officeDocument/2006/relationships/image" Target="../media/image43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Relationship Id="rId3" Type="http://schemas.openxmlformats.org/officeDocument/2006/relationships/image" Target="../media/image42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Relationship Id="rId3" Type="http://schemas.openxmlformats.org/officeDocument/2006/relationships/image" Target="../media/image42.tif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Relationship Id="rId3" Type="http://schemas.openxmlformats.org/officeDocument/2006/relationships/image" Target="../media/image42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Relationship Id="rId3" Type="http://schemas.openxmlformats.org/officeDocument/2006/relationships/image" Target="../media/image42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Relationship Id="rId3" Type="http://schemas.openxmlformats.org/officeDocument/2006/relationships/image" Target="../media/image48.tif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Relationship Id="rId3" Type="http://schemas.openxmlformats.org/officeDocument/2006/relationships/image" Target="../media/image48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Relationship Id="rId3" Type="http://schemas.openxmlformats.org/officeDocument/2006/relationships/image" Target="../media/image48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Relationship Id="rId3" Type="http://schemas.openxmlformats.org/officeDocument/2006/relationships/image" Target="../media/image4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tiff"/><Relationship Id="rId3" Type="http://schemas.openxmlformats.org/officeDocument/2006/relationships/image" Target="../media/image50.tif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tiff"/><Relationship Id="rId3" Type="http://schemas.openxmlformats.org/officeDocument/2006/relationships/image" Target="../media/image50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tiff"/><Relationship Id="rId3" Type="http://schemas.openxmlformats.org/officeDocument/2006/relationships/image" Target="../media/image50.tif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tiff"/><Relationship Id="rId3" Type="http://schemas.openxmlformats.org/officeDocument/2006/relationships/image" Target="../media/image50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tiff"/><Relationship Id="rId3" Type="http://schemas.openxmlformats.org/officeDocument/2006/relationships/image" Target="../media/image52.tif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tiff"/><Relationship Id="rId3" Type="http://schemas.openxmlformats.org/officeDocument/2006/relationships/image" Target="../media/image52.tif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tiff"/><Relationship Id="rId3" Type="http://schemas.openxmlformats.org/officeDocument/2006/relationships/image" Target="../media/image52.tif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tiff"/><Relationship Id="rId3" Type="http://schemas.openxmlformats.org/officeDocument/2006/relationships/image" Target="../media/image52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tiff"/><Relationship Id="rId3" Type="http://schemas.openxmlformats.org/officeDocument/2006/relationships/image" Target="../media/image54.tif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tif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tif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tiff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tif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tif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tif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tiff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tif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tif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tif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tif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tif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4" Type="http://schemas.openxmlformats.org/officeDocument/2006/relationships/image" Target="../media/image6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tif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4" Type="http://schemas.openxmlformats.org/officeDocument/2006/relationships/image" Target="../media/image57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tiff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36.tif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4" Type="http://schemas.openxmlformats.org/officeDocument/2006/relationships/image" Target="../media/image57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67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tif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4" Type="http://schemas.openxmlformats.org/officeDocument/2006/relationships/image" Target="../media/image51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tif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tiff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tif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tiff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8,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1894922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52322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Games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 Words!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686" y="2587070"/>
            <a:ext cx="5527343" cy="368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25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52322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Maple Leaf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 Words!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92" y="2656764"/>
            <a:ext cx="762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9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7567" y="405236"/>
            <a:ext cx="4006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Where is Canada?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99" y="2238232"/>
            <a:ext cx="6141491" cy="327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5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7567" y="405236"/>
            <a:ext cx="3775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Canada to China!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6569"/>
            <a:ext cx="9144000" cy="403697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 rot="566993">
            <a:off x="2997094" y="2156907"/>
            <a:ext cx="3302759" cy="1890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528" y="5113948"/>
            <a:ext cx="4915469" cy="163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24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7567" y="405236"/>
            <a:ext cx="3775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Canada to China!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3784" y="4610547"/>
            <a:ext cx="5090615" cy="2247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59357"/>
            <a:ext cx="4915469" cy="16384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5376" y="1903976"/>
            <a:ext cx="4099199" cy="138499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How many hours do you</a:t>
            </a:r>
          </a:p>
          <a:p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think it would take to fly </a:t>
            </a:r>
          </a:p>
          <a:p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from Canada to China?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2318">
            <a:off x="5977299" y="3553359"/>
            <a:ext cx="1474552" cy="84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2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7567" y="405236"/>
            <a:ext cx="3775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Canada to China!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3784" y="4610547"/>
            <a:ext cx="5090615" cy="2247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59357"/>
            <a:ext cx="4915469" cy="16384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94374" y="1670466"/>
            <a:ext cx="4621778" cy="138499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It takes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fourteen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(14) hours</a:t>
            </a:r>
            <a:endParaRPr lang="en-US" altLang="en-US" sz="2800" dirty="0">
              <a:solidFill>
                <a:srgbClr val="FF0000"/>
              </a:solidFill>
              <a:sym typeface="Century Gothic" charset="0"/>
            </a:endParaRPr>
          </a:p>
          <a:p>
            <a:r>
              <a:rPr lang="en-US" alt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o fly from Beijing, China to</a:t>
            </a:r>
          </a:p>
          <a:p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Toronto, Canada!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2318">
            <a:off x="5977299" y="3553359"/>
            <a:ext cx="1474552" cy="84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33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20496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57" y="3645051"/>
            <a:ext cx="2416351" cy="2937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41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04" y="370478"/>
            <a:ext cx="6947943" cy="597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04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4723"/>
            <a:ext cx="9144000" cy="44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84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4279"/>
            <a:ext cx="9144000" cy="4329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992" y="1457446"/>
            <a:ext cx="312533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 Canada we see white snow.</a:t>
            </a:r>
          </a:p>
        </p:txBody>
      </p:sp>
    </p:spTree>
    <p:extLst>
      <p:ext uri="{BB962C8B-B14F-4D97-AF65-F5344CB8AC3E}">
        <p14:creationId xmlns:p14="http://schemas.microsoft.com/office/powerpoint/2010/main" val="1574502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4572" y="5376660"/>
            <a:ext cx="2770495" cy="1481340"/>
          </a:xfrm>
          <a:prstGeom prst="rect">
            <a:avLst/>
          </a:prstGeom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4"/>
          <p:cNvSpPr>
            <a:spLocks/>
          </p:cNvSpPr>
          <p:nvPr/>
        </p:nvSpPr>
        <p:spPr bwMode="auto">
          <a:xfrm>
            <a:off x="1429397" y="2006450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ar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Ask for information using “W” questions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Negation:  Past simple (They were not at home)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Reading focus:  oral summary </a:t>
            </a:r>
          </a:p>
        </p:txBody>
      </p:sp>
    </p:spTree>
    <p:extLst>
      <p:ext uri="{BB962C8B-B14F-4D97-AF65-F5344CB8AC3E}">
        <p14:creationId xmlns:p14="http://schemas.microsoft.com/office/powerpoint/2010/main" val="771955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0988"/>
            <a:ext cx="9144000" cy="4296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069" y="1512037"/>
            <a:ext cx="350747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go camping by the green trees in the summer.</a:t>
            </a:r>
          </a:p>
        </p:txBody>
      </p:sp>
    </p:spTree>
    <p:extLst>
      <p:ext uri="{BB962C8B-B14F-4D97-AF65-F5344CB8AC3E}">
        <p14:creationId xmlns:p14="http://schemas.microsoft.com/office/powerpoint/2010/main" val="847325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1199"/>
            <a:ext cx="9144000" cy="4355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2165" y="4036873"/>
            <a:ext cx="3125339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 Canada we swim in the blue lake at the beach!</a:t>
            </a:r>
          </a:p>
        </p:txBody>
      </p:sp>
    </p:spTree>
    <p:extLst>
      <p:ext uri="{BB962C8B-B14F-4D97-AF65-F5344CB8AC3E}">
        <p14:creationId xmlns:p14="http://schemas.microsoft.com/office/powerpoint/2010/main" val="1758483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9591"/>
            <a:ext cx="9144000" cy="43788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345" y="3968635"/>
            <a:ext cx="3125339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take a boat on the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blue water to see whales!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12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9872"/>
            <a:ext cx="9144000" cy="4318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4368" y="1402855"/>
            <a:ext cx="3765859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see orange butterflies in the park.  Look at them go!</a:t>
            </a:r>
          </a:p>
        </p:txBody>
      </p:sp>
    </p:spTree>
    <p:extLst>
      <p:ext uri="{BB962C8B-B14F-4D97-AF65-F5344CB8AC3E}">
        <p14:creationId xmlns:p14="http://schemas.microsoft.com/office/powerpoint/2010/main" val="548230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7784"/>
            <a:ext cx="9144000" cy="42224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41664" y="1484742"/>
            <a:ext cx="3711268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At the end of summer we pick blackberries from bushes.</a:t>
            </a:r>
          </a:p>
        </p:txBody>
      </p:sp>
    </p:spTree>
    <p:extLst>
      <p:ext uri="{BB962C8B-B14F-4D97-AF65-F5344CB8AC3E}">
        <p14:creationId xmlns:p14="http://schemas.microsoft.com/office/powerpoint/2010/main" val="1319424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2107"/>
            <a:ext cx="9144000" cy="42937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640" y="1436426"/>
            <a:ext cx="3533847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go to a yellow field and fly a kite in the wind.</a:t>
            </a:r>
          </a:p>
        </p:txBody>
      </p:sp>
    </p:spTree>
    <p:extLst>
      <p:ext uri="{BB962C8B-B14F-4D97-AF65-F5344CB8AC3E}">
        <p14:creationId xmlns:p14="http://schemas.microsoft.com/office/powerpoint/2010/main" val="654793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2048"/>
            <a:ext cx="9144000" cy="4313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991" y="1416503"/>
            <a:ext cx="491227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We go for a walk and see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pink flowers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the mountains.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016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6891"/>
            <a:ext cx="9144000" cy="44242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73676" y="1498389"/>
            <a:ext cx="3125339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At the top of the mountain we see brown houses made out of wood.</a:t>
            </a:r>
          </a:p>
        </p:txBody>
      </p:sp>
    </p:spTree>
    <p:extLst>
      <p:ext uri="{BB962C8B-B14F-4D97-AF65-F5344CB8AC3E}">
        <p14:creationId xmlns:p14="http://schemas.microsoft.com/office/powerpoint/2010/main" val="16307363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712"/>
            <a:ext cx="9144000" cy="4290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8016" y="3995930"/>
            <a:ext cx="3738563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Black nights light up with little starts.  How many can you count?</a:t>
            </a:r>
          </a:p>
        </p:txBody>
      </p:sp>
    </p:spTree>
    <p:extLst>
      <p:ext uri="{BB962C8B-B14F-4D97-AF65-F5344CB8AC3E}">
        <p14:creationId xmlns:p14="http://schemas.microsoft.com/office/powerpoint/2010/main" val="6523382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3988"/>
            <a:ext cx="9144000" cy="43700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0048" y="3534770"/>
            <a:ext cx="3493827" cy="18841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There is a rainbow of lights in northern Canada.  How beautiful!</a:t>
            </a:r>
          </a:p>
        </p:txBody>
      </p:sp>
    </p:spTree>
    <p:extLst>
      <p:ext uri="{BB962C8B-B14F-4D97-AF65-F5344CB8AC3E}">
        <p14:creationId xmlns:p14="http://schemas.microsoft.com/office/powerpoint/2010/main" val="152140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2235" y="5280515"/>
            <a:ext cx="1911730" cy="1446857"/>
          </a:xfrm>
          <a:prstGeom prst="rect">
            <a:avLst/>
          </a:prstGeom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1429397" y="2220437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‘SN’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Comparative- 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–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 -  more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- most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more, most</a:t>
            </a:r>
          </a:p>
        </p:txBody>
      </p:sp>
    </p:spTree>
    <p:extLst>
      <p:ext uri="{BB962C8B-B14F-4D97-AF65-F5344CB8AC3E}">
        <p14:creationId xmlns:p14="http://schemas.microsoft.com/office/powerpoint/2010/main" val="1308234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04" y="370478"/>
            <a:ext cx="6947943" cy="597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168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9940"/>
            <a:ext cx="9144000" cy="44885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88569" y="611284"/>
            <a:ext cx="496686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Where does my teacher live?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283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9940"/>
            <a:ext cx="9144000" cy="44885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88820" y="624931"/>
            <a:ext cx="451694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My teacher lives in Ontario!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Donut 1"/>
          <p:cNvSpPr/>
          <p:nvPr/>
        </p:nvSpPr>
        <p:spPr>
          <a:xfrm>
            <a:off x="3712190" y="3940009"/>
            <a:ext cx="2756848" cy="2538484"/>
          </a:xfrm>
          <a:prstGeom prst="donut">
            <a:avLst>
              <a:gd name="adj" fmla="val 12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5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224"/>
            <a:ext cx="9144000" cy="44885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06181" y="543045"/>
            <a:ext cx="645492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In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a city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called Toronto is the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CN Tower!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Donut 1"/>
          <p:cNvSpPr/>
          <p:nvPr/>
        </p:nvSpPr>
        <p:spPr>
          <a:xfrm>
            <a:off x="5199797" y="5117911"/>
            <a:ext cx="1119116" cy="1155866"/>
          </a:xfrm>
          <a:prstGeom prst="donut">
            <a:avLst>
              <a:gd name="adj" fmla="val 12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355" y="3536844"/>
            <a:ext cx="3429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31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9482" y="420217"/>
            <a:ext cx="6168325" cy="98550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CN Tower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is the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third (3rd) tallest building in the world!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45" y="1676400"/>
            <a:ext cx="8890000" cy="5181600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3070746" y="1514901"/>
            <a:ext cx="327546" cy="8598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57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9858" y="583992"/>
            <a:ext cx="4933205" cy="95410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We are going to walk 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on the edge of the CN Tower!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8161"/>
            <a:ext cx="9144000" cy="267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37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41053" y="611288"/>
            <a:ext cx="453742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Do you want to walk on the edge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of the CN Tower?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3" y="4282009"/>
            <a:ext cx="3480180" cy="2360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1053" y="2094032"/>
            <a:ext cx="1659339" cy="16593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0892" y="2057212"/>
            <a:ext cx="1707581" cy="169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447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41053" y="611288"/>
            <a:ext cx="453742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Do you want to walk on the edge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of the CN Tower?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3" y="4282009"/>
            <a:ext cx="3480180" cy="23604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0963" y="2064511"/>
            <a:ext cx="8010774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I 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want / do not want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to walk on the edge of the CN Tower because_____________________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55796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622676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Canada Day Words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62267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896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is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than the brown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045" y="4189863"/>
            <a:ext cx="1961482" cy="19153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755" y="2776140"/>
            <a:ext cx="4523923" cy="36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048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1553444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is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bigger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than the brown 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045" y="4189863"/>
            <a:ext cx="1961482" cy="19153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755" y="2776140"/>
            <a:ext cx="4523923" cy="36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985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girl is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than the boy!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60" y="2543270"/>
            <a:ext cx="2261297" cy="40380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411" y="4599295"/>
            <a:ext cx="2023985" cy="199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981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girl is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taller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than the boy!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60" y="2543270"/>
            <a:ext cx="2261297" cy="40380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411" y="4599295"/>
            <a:ext cx="2023985" cy="199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630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is the 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045" y="4189863"/>
            <a:ext cx="1961482" cy="19153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755" y="2776140"/>
            <a:ext cx="4523923" cy="36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5087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117096" y="1457523"/>
            <a:ext cx="4843261" cy="794357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is the 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biggest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045" y="4189863"/>
            <a:ext cx="1961482" cy="19153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755" y="2776140"/>
            <a:ext cx="4523923" cy="36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536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789550" y="1457523"/>
            <a:ext cx="5512003" cy="83530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girl is the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in her class!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60" y="2543270"/>
            <a:ext cx="2261297" cy="40380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411" y="4599295"/>
            <a:ext cx="2023985" cy="199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77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3925177" cy="72979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789550" y="1457523"/>
            <a:ext cx="5512003" cy="83530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girl is the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tallest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in her class!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60" y="2543270"/>
            <a:ext cx="2261297" cy="40380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411" y="4599295"/>
            <a:ext cx="2023985" cy="199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375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4907815" cy="677556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and ‘EST’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604293"/>
              </p:ext>
            </p:extLst>
          </p:nvPr>
        </p:nvGraphicFramePr>
        <p:xfrm>
          <a:off x="1267380" y="1692323"/>
          <a:ext cx="7003164" cy="4449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4388"/>
                <a:gridCol w="2334388"/>
                <a:gridCol w="2334388"/>
              </a:tblGrid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Big</a:t>
                      </a:r>
                      <a:endParaRPr lang="en-US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Bigger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Biggest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122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Fast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Wet</a:t>
                      </a:r>
                      <a:endParaRPr lang="en-US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Slow</a:t>
                      </a:r>
                      <a:endParaRPr lang="en-US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1378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25749" y="346026"/>
            <a:ext cx="4907815" cy="677556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Adding ‘ER’ and ‘EST’ to a word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654579"/>
              </p:ext>
            </p:extLst>
          </p:nvPr>
        </p:nvGraphicFramePr>
        <p:xfrm>
          <a:off x="1267380" y="1692323"/>
          <a:ext cx="7003164" cy="4449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4388"/>
                <a:gridCol w="2334388"/>
                <a:gridCol w="2334388"/>
              </a:tblGrid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Short</a:t>
                      </a:r>
                      <a:endParaRPr lang="en-US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Shorter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Shortest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122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Tall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Thin</a:t>
                      </a:r>
                      <a:endParaRPr lang="en-US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  <a:tr h="111229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Deep</a:t>
                      </a:r>
                      <a:endParaRPr lang="en-US" b="1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6840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66026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Comparative- 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–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32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Canada Day!</a:t>
            </a:r>
            <a:endParaRPr lang="en-US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613" y="1276953"/>
            <a:ext cx="6864824" cy="513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41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384" y="285318"/>
            <a:ext cx="5595476" cy="671296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20651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12392" y="4948198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009" y="3842473"/>
            <a:ext cx="2790388" cy="27555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619" y="3274153"/>
            <a:ext cx="1874930" cy="3348089"/>
          </a:xfrm>
          <a:prstGeom prst="rect">
            <a:avLst/>
          </a:prstGeom>
        </p:spPr>
      </p:pic>
      <p:sp>
        <p:nvSpPr>
          <p:cNvPr id="11" name="Rectangle 4"/>
          <p:cNvSpPr>
            <a:spLocks/>
          </p:cNvSpPr>
          <p:nvPr/>
        </p:nvSpPr>
        <p:spPr bwMode="auto">
          <a:xfrm>
            <a:off x="1642565" y="2176049"/>
            <a:ext cx="6054774" cy="512560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Tim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ice cream than Jane.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006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421836" y="1206510"/>
            <a:ext cx="6559741" cy="485341"/>
          </a:xfrm>
          <a:prstGeom prst="rect">
            <a:avLst/>
          </a:prstGeom>
          <a:noFill/>
          <a:ln w="12700" cap="flat">
            <a:solidFill>
              <a:schemeClr val="accent2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When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we compare one thing to another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12392" y="4948198"/>
            <a:ext cx="1937982" cy="805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009" y="3842473"/>
            <a:ext cx="2790388" cy="27555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619" y="3274153"/>
            <a:ext cx="1874930" cy="3348089"/>
          </a:xfrm>
          <a:prstGeom prst="rect">
            <a:avLst/>
          </a:prstGeom>
        </p:spPr>
      </p:pic>
      <p:sp>
        <p:nvSpPr>
          <p:cNvPr id="11" name="Rectangle 4"/>
          <p:cNvSpPr>
            <a:spLocks/>
          </p:cNvSpPr>
          <p:nvPr/>
        </p:nvSpPr>
        <p:spPr bwMode="auto">
          <a:xfrm>
            <a:off x="2215771" y="2011438"/>
            <a:ext cx="4969827" cy="526208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Tim has the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ice cream!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443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60918" y="1588358"/>
            <a:ext cx="5113077" cy="759058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candles than the brown 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3" y="3493827"/>
            <a:ext cx="2660313" cy="259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608746"/>
            <a:ext cx="3246432" cy="263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858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60918" y="1588358"/>
            <a:ext cx="5113077" cy="759058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candles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than the brown cake!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3" y="3493827"/>
            <a:ext cx="2660313" cy="259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608746"/>
            <a:ext cx="3246432" cy="263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117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8" y="1613720"/>
            <a:ext cx="6040924" cy="73176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has the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candles!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3" y="3493827"/>
            <a:ext cx="2660313" cy="259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608746"/>
            <a:ext cx="3246432" cy="263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07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8" y="1613720"/>
            <a:ext cx="6040924" cy="73176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pink cake has the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candles!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3" y="3493827"/>
            <a:ext cx="2660313" cy="259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608746"/>
            <a:ext cx="3246432" cy="263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056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8" y="1613720"/>
            <a:ext cx="6026162" cy="897468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tree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birds than the left tree.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76" y="3072278"/>
            <a:ext cx="3517316" cy="3517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72" y="3072278"/>
            <a:ext cx="2420585" cy="32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882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7" y="1613720"/>
            <a:ext cx="6094401" cy="1047593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tree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birds than the left tree.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76" y="3072278"/>
            <a:ext cx="3517316" cy="3517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72" y="3072278"/>
            <a:ext cx="2420585" cy="32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936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8" y="1613720"/>
            <a:ext cx="6040924" cy="73176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tree has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birds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76" y="3072278"/>
            <a:ext cx="3517316" cy="3517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72" y="3072278"/>
            <a:ext cx="2420585" cy="32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3809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34948" y="1613720"/>
            <a:ext cx="6040924" cy="73176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tree has the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birds.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76" y="3072278"/>
            <a:ext cx="3517316" cy="3517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72" y="3072278"/>
            <a:ext cx="2420585" cy="32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98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Canada Day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is </a:t>
            </a:r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celebrated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on July 1st.  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It is to celebrate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the country </a:t>
            </a:r>
            <a:r>
              <a:rPr lang="en-US" sz="2800" b="1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Canada!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Day?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0119" y="3265713"/>
            <a:ext cx="4490113" cy="299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23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28800" y="1613720"/>
            <a:ext cx="6059606" cy="93841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brown house has 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cars than the red house.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89" y="3300768"/>
            <a:ext cx="3545946" cy="2839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300768"/>
            <a:ext cx="3762991" cy="282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383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28800" y="1613720"/>
            <a:ext cx="6059606" cy="938411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brown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house has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cars than the red house.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89" y="3300768"/>
            <a:ext cx="3545946" cy="2839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300768"/>
            <a:ext cx="3762991" cy="282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0312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28800" y="1613720"/>
            <a:ext cx="6059606" cy="610865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brown house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has the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cars.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89" y="3300768"/>
            <a:ext cx="3545946" cy="2839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300768"/>
            <a:ext cx="3762991" cy="282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349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18" y="350889"/>
            <a:ext cx="5684238" cy="536034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828800" y="1613720"/>
            <a:ext cx="6059606" cy="610865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brown house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has the </a:t>
            </a:r>
            <a:r>
              <a:rPr lang="en-US" alt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cars.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89" y="3300768"/>
            <a:ext cx="3545946" cy="2839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10" y="3300768"/>
            <a:ext cx="3762991" cy="282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415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929117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547302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Comparative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-  more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- most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77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3291" y="537537"/>
            <a:ext cx="5684238" cy="53603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Writing a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sentence 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13291" y="1722903"/>
            <a:ext cx="5131558" cy="638160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Write a sentence using ‘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more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’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41" y="4049728"/>
            <a:ext cx="2476500" cy="2247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0" y="4188025"/>
            <a:ext cx="2579619" cy="2109603"/>
          </a:xfrm>
          <a:prstGeom prst="rect">
            <a:avLst/>
          </a:prstGeom>
        </p:spPr>
      </p:pic>
      <p:sp>
        <p:nvSpPr>
          <p:cNvPr id="9" name="Rectangle 4"/>
          <p:cNvSpPr>
            <a:spLocks/>
          </p:cNvSpPr>
          <p:nvPr/>
        </p:nvSpPr>
        <p:spPr bwMode="auto">
          <a:xfrm>
            <a:off x="685761" y="2567234"/>
            <a:ext cx="7632495" cy="1185899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fish tank  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7087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3291" y="537537"/>
            <a:ext cx="5684238" cy="53603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Writing a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sentence 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13291" y="1722903"/>
            <a:ext cx="5131558" cy="638160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Write a sentence using ‘more’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41" y="4049728"/>
            <a:ext cx="2476500" cy="2247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0" y="4188025"/>
            <a:ext cx="2579619" cy="2109603"/>
          </a:xfrm>
          <a:prstGeom prst="rect">
            <a:avLst/>
          </a:prstGeom>
        </p:spPr>
      </p:pic>
      <p:sp>
        <p:nvSpPr>
          <p:cNvPr id="9" name="Rectangle 4"/>
          <p:cNvSpPr>
            <a:spLocks/>
          </p:cNvSpPr>
          <p:nvPr/>
        </p:nvSpPr>
        <p:spPr bwMode="auto">
          <a:xfrm>
            <a:off x="685761" y="2567234"/>
            <a:ext cx="7632495" cy="1185899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fish tank </a:t>
            </a:r>
            <a:r>
              <a:rPr lang="en-US" altLang="en-US" sz="28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has more fish than the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u="sng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l</a:t>
            </a:r>
            <a:r>
              <a:rPr lang="en-US" altLang="en-US" sz="28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eft fish tank.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5985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3291" y="537537"/>
            <a:ext cx="5684238" cy="53603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Writing a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sentence 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13291" y="1722903"/>
            <a:ext cx="5131558" cy="638160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Write a sentence using ‘</a:t>
            </a:r>
            <a:r>
              <a:rPr lang="en-US" alt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’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41" y="4049728"/>
            <a:ext cx="2476500" cy="2247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0" y="4188025"/>
            <a:ext cx="2579619" cy="2109603"/>
          </a:xfrm>
          <a:prstGeom prst="rect">
            <a:avLst/>
          </a:prstGeom>
        </p:spPr>
      </p:pic>
      <p:sp>
        <p:nvSpPr>
          <p:cNvPr id="9" name="Rectangle 4"/>
          <p:cNvSpPr>
            <a:spLocks/>
          </p:cNvSpPr>
          <p:nvPr/>
        </p:nvSpPr>
        <p:spPr bwMode="auto">
          <a:xfrm>
            <a:off x="685761" y="2567234"/>
            <a:ext cx="7632495" cy="1185899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fish tank  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98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3291" y="537537"/>
            <a:ext cx="5684238" cy="53603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Writing a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sentence using ‘more’ and ‘most’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612392" y="5173678"/>
            <a:ext cx="1705865" cy="57973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013291" y="1722903"/>
            <a:ext cx="5131558" cy="638160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Write a sentence using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‘</a:t>
            </a:r>
            <a:r>
              <a:rPr lang="en-US" altLang="en-US" sz="280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most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’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41" y="4049728"/>
            <a:ext cx="2476500" cy="2247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0" y="4188025"/>
            <a:ext cx="2579619" cy="2109603"/>
          </a:xfrm>
          <a:prstGeom prst="rect">
            <a:avLst/>
          </a:prstGeom>
        </p:spPr>
      </p:pic>
      <p:sp>
        <p:nvSpPr>
          <p:cNvPr id="9" name="Rectangle 4"/>
          <p:cNvSpPr>
            <a:spLocks/>
          </p:cNvSpPr>
          <p:nvPr/>
        </p:nvSpPr>
        <p:spPr bwMode="auto">
          <a:xfrm>
            <a:off x="685761" y="2567234"/>
            <a:ext cx="7632495" cy="1185899"/>
          </a:xfrm>
          <a:prstGeom prst="rect">
            <a:avLst/>
          </a:prstGeom>
          <a:noFill/>
          <a:ln w="12700" cap="flat">
            <a:solidFill>
              <a:schemeClr val="accent5">
                <a:lumMod val="20000"/>
                <a:lumOff val="80000"/>
              </a:schemeClr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right fish tank</a:t>
            </a:r>
            <a:r>
              <a:rPr lang="en-US" altLang="en-US" sz="28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has the most fish!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7598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547302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269875" indent="-53975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Write short sentences using more, most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35986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3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52322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Fireworks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 Words!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165" y="2633805"/>
            <a:ext cx="5459104" cy="363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50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30145" y="1526374"/>
            <a:ext cx="57134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sz="27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Reviewing sounds of the letters </a:t>
            </a:r>
            <a:r>
              <a:rPr lang="en-CA" altLang="en-US" sz="27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‘SN’</a:t>
            </a:r>
            <a:endParaRPr lang="en-US" sz="27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438386"/>
            <a:ext cx="2743200" cy="379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298" y="2451086"/>
            <a:ext cx="3162300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94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1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97" y="2339440"/>
            <a:ext cx="2579857" cy="257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33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snail.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 saw a snail at the park yesterday.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97" y="2339440"/>
            <a:ext cx="2579857" cy="257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52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1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46" y="2665237"/>
            <a:ext cx="3182203" cy="22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0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snake.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My friend Tony has a pet snake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n</a:t>
            </a: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amed Mr. Snake!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46" y="2665237"/>
            <a:ext cx="3182203" cy="22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29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S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n_______!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52" y="2305638"/>
            <a:ext cx="1868106" cy="286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Snap!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 snap my fingers when I think of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 new idea!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52" y="2305638"/>
            <a:ext cx="1868106" cy="286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37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</a:t>
            </a:r>
            <a:r>
              <a:rPr lang="en-US" altLang="en-US" sz="21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44" y="2410826"/>
            <a:ext cx="2405575" cy="272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84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is a snowman.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In the winter I made a snowman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out of snow!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44" y="2410826"/>
            <a:ext cx="2405575" cy="272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2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dog is </a:t>
            </a:r>
            <a:r>
              <a:rPr lang="en-US" altLang="en-US" sz="21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80" y="2574471"/>
            <a:ext cx="3758008" cy="237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97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52322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Parade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 Words!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335" y="2571539"/>
            <a:ext cx="5167572" cy="371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82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This dog is sniffing.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dog is sniffing the ground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l</a:t>
            </a: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ooking for food!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80" y="2574471"/>
            <a:ext cx="3758008" cy="237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79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man is </a:t>
            </a:r>
            <a:r>
              <a:rPr lang="en-US" altLang="en-US" sz="2100" dirty="0" err="1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sn</a:t>
            </a: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</a:t>
            </a:r>
          </a:p>
          <a:p>
            <a:pPr marL="161925" indent="0">
              <a:spcBef>
                <a:spcPts val="1500"/>
              </a:spcBef>
            </a:pP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94" y="2681523"/>
            <a:ext cx="3414699" cy="21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88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with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‘SN’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946" y="1678013"/>
            <a:ext cx="8694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Fill in the word and write a sentence using the new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3945988" y="2549769"/>
            <a:ext cx="4325815" cy="2369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945988" y="25744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The man is snoring.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At night my dad snores really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100" u="sng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l</a:t>
            </a:r>
            <a:r>
              <a:rPr lang="en-US" altLang="en-US" sz="2100" u="sng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oud! </a:t>
            </a:r>
            <a:endParaRPr lang="en-US" altLang="en-US" sz="2100" u="sng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94" y="2681523"/>
            <a:ext cx="3414699" cy="21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85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351" y="631111"/>
            <a:ext cx="7402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Fill in the blanks with the correct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1611137" y="1455158"/>
            <a:ext cx="62345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The dog is take a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 of my pizza!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The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 moved very slowly. </a:t>
            </a:r>
          </a:p>
          <a:p>
            <a:pPr marL="385763" indent="-385763">
              <a:buAutoNum type="arabicPeriod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The man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 very loud at night!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66" y="4503761"/>
            <a:ext cx="1985028" cy="19850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391" y="4667533"/>
            <a:ext cx="2952981" cy="18212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969" y="4783544"/>
            <a:ext cx="2512973" cy="158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47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351" y="631111"/>
            <a:ext cx="7402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Fill in the blanks with the correct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‘SN’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word</a:t>
            </a:r>
          </a:p>
        </p:txBody>
      </p:sp>
      <p:sp>
        <p:nvSpPr>
          <p:cNvPr id="6" name="Rectangle 5"/>
          <p:cNvSpPr/>
          <p:nvPr/>
        </p:nvSpPr>
        <p:spPr>
          <a:xfrm>
            <a:off x="1611137" y="1455158"/>
            <a:ext cx="62345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Tom will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 his fingers to get the dog!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I made a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________ in the winter. </a:t>
            </a:r>
          </a:p>
          <a:p>
            <a:pPr marL="385763" indent="-385763">
              <a:buAutoNum type="arabicPeriod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85763" indent="-385763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The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_____ was in the pet store window.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50" y="4380930"/>
            <a:ext cx="2590453" cy="18349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1228" y="3839163"/>
            <a:ext cx="2099828" cy="23766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7" y="3937823"/>
            <a:ext cx="1483211" cy="22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14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47992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Sounds of the letters </a:t>
            </a:r>
            <a:r>
              <a:rPr lang="en-CA" alt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‘</a:t>
            </a:r>
            <a:r>
              <a:rPr lang="en-CA" altLang="en-US" sz="2800" dirty="0" err="1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kn</a:t>
            </a:r>
            <a:r>
              <a:rPr lang="en-CA" alt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’, ‘cl’, ‘</a:t>
            </a:r>
            <a:r>
              <a:rPr lang="en-CA" altLang="en-US" sz="2800" dirty="0" err="1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ing</a:t>
            </a:r>
            <a:r>
              <a:rPr lang="en-CA" alt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/ng’, ‘</a:t>
            </a:r>
            <a:r>
              <a:rPr lang="en-CA" altLang="en-US" sz="2800" dirty="0" err="1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dr</a:t>
            </a:r>
            <a:r>
              <a:rPr lang="en-CA" alt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’, ‘</a:t>
            </a:r>
            <a:r>
              <a:rPr lang="en-CA" altLang="en-US" sz="2800" dirty="0" err="1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tr</a:t>
            </a:r>
            <a:r>
              <a:rPr lang="en-CA" altLang="en-US" sz="28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’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48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53" y="922267"/>
            <a:ext cx="7738281" cy="516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45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84730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Make connections between ourselves </a:t>
            </a:r>
            <a:endParaRPr lang="en-CA" altLang="en-US" sz="28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and </a:t>
            </a: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world</a:t>
            </a: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34287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8161"/>
            <a:ext cx="9144000" cy="267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59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34287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‘SN’ 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34287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688" y="3000108"/>
            <a:ext cx="2099828" cy="23766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070" y="3000108"/>
            <a:ext cx="1483211" cy="22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15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34287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Comparative- 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– adding 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47935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691"/>
          <a:stretch/>
        </p:blipFill>
        <p:spPr>
          <a:xfrm>
            <a:off x="1854233" y="2991977"/>
            <a:ext cx="4932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67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52322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Barbecue</a:t>
            </a:r>
            <a:endParaRPr lang="en-US" sz="2800" b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Canada Day Words!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039" y="2522876"/>
            <a:ext cx="5581934" cy="372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82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34287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Comparative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-  more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 - most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more, most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47935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8" y="2655271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0" y="4188025"/>
            <a:ext cx="2579619" cy="21096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7179" y="4049728"/>
            <a:ext cx="24765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34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477292" cy="20554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577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535086" cy="24240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worksheet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136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947"/>
            <a:ext cx="9144000" cy="385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5730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536"/>
            <a:ext cx="91440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57504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7119"/>
            <a:ext cx="9144000" cy="452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31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7251</TotalTime>
  <Words>1941</Words>
  <Application>Microsoft Macintosh PowerPoint</Application>
  <PresentationFormat>On-screen Show (4:3)</PresentationFormat>
  <Paragraphs>295</Paragraphs>
  <Slides>95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6" baseType="lpstr">
      <vt:lpstr>Office Theme</vt:lpstr>
      <vt:lpstr>Holiday </vt:lpstr>
      <vt:lpstr>PowerPoint Presentation</vt:lpstr>
      <vt:lpstr>PowerPoint Presentation</vt:lpstr>
      <vt:lpstr>PowerPoint Presentation</vt:lpstr>
      <vt:lpstr>We are celebrating Canada Day!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Using ‘more’ and ‘most’</vt:lpstr>
      <vt:lpstr>What did I just learn?</vt:lpstr>
      <vt:lpstr>Writing a sentence using ‘more’ and ‘most’</vt:lpstr>
      <vt:lpstr>Writing a sentence using ‘more’ and ‘most’</vt:lpstr>
      <vt:lpstr>Writing a sentence using ‘more’ and ‘most’</vt:lpstr>
      <vt:lpstr>Writing a sentence using ‘more’ and ‘most’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30</cp:revision>
  <dcterms:created xsi:type="dcterms:W3CDTF">2016-04-17T14:19:13Z</dcterms:created>
  <dcterms:modified xsi:type="dcterms:W3CDTF">2016-05-01T00:06:11Z</dcterms:modified>
</cp:coreProperties>
</file>