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9"/>
  </p:notesMasterIdLst>
  <p:sldIdLst>
    <p:sldId id="257" r:id="rId2"/>
    <p:sldId id="258" r:id="rId3"/>
    <p:sldId id="259" r:id="rId4"/>
    <p:sldId id="260" r:id="rId5"/>
    <p:sldId id="261" r:id="rId6"/>
    <p:sldId id="262" r:id="rId7"/>
    <p:sldId id="286" r:id="rId8"/>
    <p:sldId id="299" r:id="rId9"/>
    <p:sldId id="288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7" r:id="rId23"/>
    <p:sldId id="263" r:id="rId24"/>
    <p:sldId id="292" r:id="rId25"/>
    <p:sldId id="294" r:id="rId26"/>
    <p:sldId id="295" r:id="rId27"/>
    <p:sldId id="296" r:id="rId28"/>
    <p:sldId id="297" r:id="rId29"/>
    <p:sldId id="298" r:id="rId30"/>
    <p:sldId id="289" r:id="rId31"/>
    <p:sldId id="265" r:id="rId32"/>
    <p:sldId id="311" r:id="rId33"/>
    <p:sldId id="312" r:id="rId34"/>
    <p:sldId id="313" r:id="rId35"/>
    <p:sldId id="314" r:id="rId36"/>
    <p:sldId id="315" r:id="rId37"/>
    <p:sldId id="310" r:id="rId38"/>
    <p:sldId id="266" r:id="rId39"/>
    <p:sldId id="267" r:id="rId40"/>
    <p:sldId id="300" r:id="rId41"/>
    <p:sldId id="301" r:id="rId42"/>
    <p:sldId id="302" r:id="rId43"/>
    <p:sldId id="303" r:id="rId44"/>
    <p:sldId id="304" r:id="rId45"/>
    <p:sldId id="305" r:id="rId46"/>
    <p:sldId id="273" r:id="rId47"/>
    <p:sldId id="306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A6FF"/>
    <a:srgbClr val="FFFFFF"/>
    <a:srgbClr val="000000"/>
    <a:srgbClr val="B17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590"/>
  </p:normalViewPr>
  <p:slideViewPr>
    <p:cSldViewPr snapToGrid="0" snapToObjects="1">
      <p:cViewPr varScale="1">
        <p:scale>
          <a:sx n="101" d="100"/>
          <a:sy n="101" d="100"/>
        </p:scale>
        <p:origin x="-112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interSettings" Target="printerSettings/printerSettings1.bin"/><Relationship Id="rId51" Type="http://schemas.openxmlformats.org/officeDocument/2006/relationships/presProps" Target="presProps.xml"/><Relationship Id="rId52" Type="http://schemas.openxmlformats.org/officeDocument/2006/relationships/viewProps" Target="viewProps.xml"/><Relationship Id="rId53" Type="http://schemas.openxmlformats.org/officeDocument/2006/relationships/theme" Target="theme/theme1.xml"/><Relationship Id="rId54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9B937B-93FB-D64A-BE49-30E0CBFE59D4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D903AA-565F-D344-8CC9-D1810A0EA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059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5821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82810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65966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27117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091AB-4F3E-C542-9463-18AE814B0C02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B7A4-2FA1-FF40-A11D-D9527F18C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921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091AB-4F3E-C542-9463-18AE814B0C02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B7A4-2FA1-FF40-A11D-D9527F18C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60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091AB-4F3E-C542-9463-18AE814B0C02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B7A4-2FA1-FF40-A11D-D9527F18C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817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091AB-4F3E-C542-9463-18AE814B0C02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B7A4-2FA1-FF40-A11D-D9527F18C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74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091AB-4F3E-C542-9463-18AE814B0C02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B7A4-2FA1-FF40-A11D-D9527F18C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0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091AB-4F3E-C542-9463-18AE814B0C02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B7A4-2FA1-FF40-A11D-D9527F18C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419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091AB-4F3E-C542-9463-18AE814B0C02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B7A4-2FA1-FF40-A11D-D9527F18C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994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091AB-4F3E-C542-9463-18AE814B0C02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B7A4-2FA1-FF40-A11D-D9527F18C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524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091AB-4F3E-C542-9463-18AE814B0C02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B7A4-2FA1-FF40-A11D-D9527F18C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055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091AB-4F3E-C542-9463-18AE814B0C02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B7A4-2FA1-FF40-A11D-D9527F18C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627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091AB-4F3E-C542-9463-18AE814B0C02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B7A4-2FA1-FF40-A11D-D9527F18C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643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091AB-4F3E-C542-9463-18AE814B0C02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6B7A4-2FA1-FF40-A11D-D9527F18C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5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4" Type="http://schemas.openxmlformats.org/officeDocument/2006/relationships/image" Target="../media/image1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Relationship Id="rId3" Type="http://schemas.openxmlformats.org/officeDocument/2006/relationships/image" Target="../media/image33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5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4" Type="http://schemas.openxmlformats.org/officeDocument/2006/relationships/image" Target="../media/image1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tiff"/><Relationship Id="rId3" Type="http://schemas.openxmlformats.org/officeDocument/2006/relationships/image" Target="../media/image36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8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tif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4" Type="http://schemas.openxmlformats.org/officeDocument/2006/relationships/image" Target="../media/image44.tiff"/><Relationship Id="rId5" Type="http://schemas.openxmlformats.org/officeDocument/2006/relationships/image" Target="../media/image45.tiff"/><Relationship Id="rId6" Type="http://schemas.openxmlformats.org/officeDocument/2006/relationships/image" Target="../media/image46.tiff"/><Relationship Id="rId7" Type="http://schemas.openxmlformats.org/officeDocument/2006/relationships/image" Target="../media/image47.tiff"/><Relationship Id="rId8" Type="http://schemas.openxmlformats.org/officeDocument/2006/relationships/image" Target="../media/image48.tiff"/><Relationship Id="rId9" Type="http://schemas.openxmlformats.org/officeDocument/2006/relationships/image" Target="../media/image49.tiff"/><Relationship Id="rId10" Type="http://schemas.openxmlformats.org/officeDocument/2006/relationships/image" Target="../media/image50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iff"/><Relationship Id="rId4" Type="http://schemas.openxmlformats.org/officeDocument/2006/relationships/image" Target="../media/image1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3" Type="http://schemas.openxmlformats.org/officeDocument/2006/relationships/image" Target="../media/image41.tif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tiff"/><Relationship Id="rId3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.tiff"/><Relationship Id="rId3" Type="http://schemas.openxmlformats.org/officeDocument/2006/relationships/image" Target="../media/image15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tiff"/><Relationship Id="rId3" Type="http://schemas.openxmlformats.org/officeDocument/2006/relationships/image" Target="../media/image1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tif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tif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tif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tiff"/><Relationship Id="rId3" Type="http://schemas.openxmlformats.org/officeDocument/2006/relationships/image" Target="../media/image58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4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4" Type="http://schemas.openxmlformats.org/officeDocument/2006/relationships/image" Target="../media/image10.tiff"/><Relationship Id="rId5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tiff"/><Relationship Id="rId5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tiff"/><Relationship Id="rId5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4" Type="http://schemas.openxmlformats.org/officeDocument/2006/relationships/image" Target="../media/image1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verpage2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73056" y="2749832"/>
            <a:ext cx="2848859" cy="79801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Holiday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73057" y="3402694"/>
            <a:ext cx="3227944" cy="487703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Lesson 5, Unit 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773057" y="965535"/>
            <a:ext cx="3227944" cy="243851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350" dirty="0">
                <a:solidFill>
                  <a:srgbClr val="FFFFFF"/>
                </a:solidFill>
              </a:rPr>
              <a:t>ESL B (Level 2)</a:t>
            </a:r>
          </a:p>
        </p:txBody>
      </p:sp>
    </p:spTree>
    <p:extLst>
      <p:ext uri="{BB962C8B-B14F-4D97-AF65-F5344CB8AC3E}">
        <p14:creationId xmlns:p14="http://schemas.microsoft.com/office/powerpoint/2010/main" val="1472195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743" y="0"/>
            <a:ext cx="5369570" cy="686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29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799949"/>
            <a:ext cx="9144000" cy="60580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504" y="269034"/>
            <a:ext cx="4467497" cy="10618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This is Troy.  He is excited for Easter.  He is going to visit his cousins on a farm! </a:t>
            </a:r>
          </a:p>
        </p:txBody>
      </p:sp>
    </p:spTree>
    <p:extLst>
      <p:ext uri="{BB962C8B-B14F-4D97-AF65-F5344CB8AC3E}">
        <p14:creationId xmlns:p14="http://schemas.microsoft.com/office/powerpoint/2010/main" val="388040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5660"/>
            <a:ext cx="9238705" cy="65022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15582" y="546639"/>
            <a:ext cx="446749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On the farm there are many baby animal.  </a:t>
            </a:r>
          </a:p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“Can I hold a chicken?” asked Troy.</a:t>
            </a:r>
          </a:p>
        </p:txBody>
      </p:sp>
    </p:spTree>
    <p:extLst>
      <p:ext uri="{BB962C8B-B14F-4D97-AF65-F5344CB8AC3E}">
        <p14:creationId xmlns:p14="http://schemas.microsoft.com/office/powerpoint/2010/main" val="294107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11" y="914401"/>
            <a:ext cx="9107989" cy="5943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2508" y="221904"/>
            <a:ext cx="447678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After the farm all of the kids paint Easter eggs for the Easter Bunny!</a:t>
            </a:r>
          </a:p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“This is fun!” said </a:t>
            </a:r>
            <a:r>
              <a:rPr lang="en-US" sz="2100" dirty="0" smtClean="0">
                <a:latin typeface="Arial" charset="0"/>
                <a:ea typeface="Arial" charset="0"/>
                <a:cs typeface="Arial" charset="0"/>
              </a:rPr>
              <a:t>Troy.</a:t>
            </a:r>
            <a:endParaRPr lang="en-US" sz="21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410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139" y="395785"/>
            <a:ext cx="9161140" cy="64622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5934" y="395785"/>
            <a:ext cx="4467497" cy="1061829"/>
          </a:xfrm>
          <a:prstGeom prst="rect">
            <a:avLst/>
          </a:prstGeom>
          <a:solidFill>
            <a:srgbClr val="FFFFFF">
              <a:alpha val="87843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The eggs are prepared and Mom puts the eggs in a safe place for Easter morning!</a:t>
            </a:r>
          </a:p>
        </p:txBody>
      </p:sp>
    </p:spTree>
    <p:extLst>
      <p:ext uri="{BB962C8B-B14F-4D97-AF65-F5344CB8AC3E}">
        <p14:creationId xmlns:p14="http://schemas.microsoft.com/office/powerpoint/2010/main" val="720317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83"/>
          <a:stretch/>
        </p:blipFill>
        <p:spPr>
          <a:xfrm>
            <a:off x="245660" y="0"/>
            <a:ext cx="889834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4068" y="5522811"/>
            <a:ext cx="4467497" cy="738664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The kids leave carrots for the Easter bunny to eat when it stops by.</a:t>
            </a:r>
          </a:p>
        </p:txBody>
      </p:sp>
    </p:spTree>
    <p:extLst>
      <p:ext uri="{BB962C8B-B14F-4D97-AF65-F5344CB8AC3E}">
        <p14:creationId xmlns:p14="http://schemas.microsoft.com/office/powerpoint/2010/main" val="8122485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37" y="-28431"/>
            <a:ext cx="8447964" cy="68864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9730" y="258699"/>
            <a:ext cx="446749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It is Easter morning!  </a:t>
            </a:r>
          </a:p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‘Let’s go see if the Easter bunny came!” said Troy.</a:t>
            </a:r>
          </a:p>
        </p:txBody>
      </p:sp>
    </p:spTree>
    <p:extLst>
      <p:ext uri="{BB962C8B-B14F-4D97-AF65-F5344CB8AC3E}">
        <p14:creationId xmlns:p14="http://schemas.microsoft.com/office/powerpoint/2010/main" val="1140363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171"/>
            <a:ext cx="9144000" cy="69431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72431" y="3518780"/>
            <a:ext cx="4467497" cy="1061829"/>
          </a:xfrm>
          <a:prstGeom prst="rect">
            <a:avLst/>
          </a:prstGeom>
          <a:solidFill>
            <a:srgbClr val="FFFFFF">
              <a:alpha val="92157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The Easter Bunny did come and eat the carrots!</a:t>
            </a:r>
          </a:p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‘Let’s go look for the Easter eggs!’</a:t>
            </a:r>
          </a:p>
        </p:txBody>
      </p:sp>
    </p:spTree>
    <p:extLst>
      <p:ext uri="{BB962C8B-B14F-4D97-AF65-F5344CB8AC3E}">
        <p14:creationId xmlns:p14="http://schemas.microsoft.com/office/powerpoint/2010/main" val="2799885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73" y="1170633"/>
            <a:ext cx="9107127" cy="56873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0580" y="469838"/>
            <a:ext cx="44674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Troy and his cousin found lots of eggs hidden under spring flowers!</a:t>
            </a:r>
          </a:p>
        </p:txBody>
      </p:sp>
    </p:spTree>
    <p:extLst>
      <p:ext uri="{BB962C8B-B14F-4D97-AF65-F5344CB8AC3E}">
        <p14:creationId xmlns:p14="http://schemas.microsoft.com/office/powerpoint/2010/main" val="8310937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23" y="395785"/>
            <a:ext cx="9146323" cy="64622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4716" y="2245251"/>
            <a:ext cx="4467497" cy="738664"/>
          </a:xfrm>
          <a:prstGeom prst="rect">
            <a:avLst/>
          </a:prstGeom>
          <a:solidFill>
            <a:srgbClr val="FFFFFF">
              <a:alpha val="83922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‘Look Grandma and Grandpa!  </a:t>
            </a:r>
          </a:p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Look at all of the eggs we found!’</a:t>
            </a:r>
          </a:p>
        </p:txBody>
      </p:sp>
    </p:spTree>
    <p:extLst>
      <p:ext uri="{BB962C8B-B14F-4D97-AF65-F5344CB8AC3E}">
        <p14:creationId xmlns:p14="http://schemas.microsoft.com/office/powerpoint/2010/main" val="1493379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1886" y="1419727"/>
            <a:ext cx="1717948" cy="175721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1886" y="3781597"/>
            <a:ext cx="1563632" cy="2614770"/>
          </a:xfrm>
          <a:prstGeom prst="rect">
            <a:avLst/>
          </a:prstGeom>
        </p:spPr>
      </p:pic>
      <p:pic>
        <p:nvPicPr>
          <p:cNvPr id="10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144558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3573180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484591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1485900" y="253238"/>
            <a:ext cx="6172200" cy="857251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last class?</a:t>
            </a:r>
          </a:p>
        </p:txBody>
      </p:sp>
      <p:sp>
        <p:nvSpPr>
          <p:cNvPr id="21" name="Rectangle 4"/>
          <p:cNvSpPr>
            <a:spLocks/>
          </p:cNvSpPr>
          <p:nvPr/>
        </p:nvSpPr>
        <p:spPr bwMode="auto">
          <a:xfrm>
            <a:off x="1429397" y="2006450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Review </a:t>
            </a:r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‘DR’ 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sounds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Asking for information using ‘W’ questions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Telling each other what we just read in our own words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New St. Patrick’s Day Words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2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2298335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083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596009"/>
            <a:ext cx="9143999" cy="62619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04192" y="3318919"/>
            <a:ext cx="4467497" cy="1061829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During Easter dinner Grandpa tells everyone about the Easter festival.</a:t>
            </a:r>
          </a:p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Everyone is having fun!</a:t>
            </a:r>
          </a:p>
        </p:txBody>
      </p:sp>
    </p:spTree>
    <p:extLst>
      <p:ext uri="{BB962C8B-B14F-4D97-AF65-F5344CB8AC3E}">
        <p14:creationId xmlns:p14="http://schemas.microsoft.com/office/powerpoint/2010/main" val="9427415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9" y="914165"/>
            <a:ext cx="9087271" cy="59438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70926" y="245424"/>
            <a:ext cx="4467497" cy="1061829"/>
          </a:xfrm>
          <a:prstGeom prst="rect">
            <a:avLst/>
          </a:prstGeom>
          <a:solidFill>
            <a:srgbClr val="FFFFFF">
              <a:alpha val="85098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rial" charset="0"/>
                <a:ea typeface="Arial" charset="0"/>
                <a:cs typeface="Arial" charset="0"/>
              </a:rPr>
              <a:t>Troy likes Easter.  He likes the Easter Bunny, Easter eggs and playing with his cousins!</a:t>
            </a:r>
          </a:p>
        </p:txBody>
      </p:sp>
    </p:spTree>
    <p:extLst>
      <p:ext uri="{BB962C8B-B14F-4D97-AF65-F5344CB8AC3E}">
        <p14:creationId xmlns:p14="http://schemas.microsoft.com/office/powerpoint/2010/main" val="8787459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0511" y="2106926"/>
            <a:ext cx="7954840" cy="16709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US" sz="21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28650" y="857251"/>
            <a:ext cx="7886700" cy="994172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Troy do for Easter?</a:t>
            </a:r>
            <a:endParaRPr lang="en-US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4883" y="4142166"/>
            <a:ext cx="3089366" cy="2020704"/>
          </a:xfrm>
          <a:prstGeom prst="rect">
            <a:avLst/>
          </a:prstGeom>
        </p:spPr>
      </p:pic>
      <p:sp>
        <p:nvSpPr>
          <p:cNvPr id="7" name="Rectangle 4"/>
          <p:cNvSpPr>
            <a:spLocks/>
          </p:cNvSpPr>
          <p:nvPr/>
        </p:nvSpPr>
        <p:spPr bwMode="auto">
          <a:xfrm>
            <a:off x="560510" y="1177583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For Easter Troy </a:t>
            </a:r>
            <a:r>
              <a:rPr lang="is-I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…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187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7968" y="1622676"/>
            <a:ext cx="420384" cy="422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472837" y="332056"/>
            <a:ext cx="6172200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51" y="1622676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CA" sz="2100" dirty="0">
                <a:latin typeface="Arial" charset="0"/>
                <a:ea typeface="Arial" charset="0"/>
                <a:cs typeface="Arial" charset="0"/>
              </a:rPr>
              <a:t>Making connections between ourselves and the world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8056" y="3645051"/>
            <a:ext cx="1876352" cy="22811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9551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7885" y="356191"/>
            <a:ext cx="6088401" cy="507831"/>
          </a:xfrm>
          <a:prstGeom prst="rect">
            <a:avLst/>
          </a:prstGeom>
          <a:solidFill>
            <a:srgbClr val="B1A6FF">
              <a:alpha val="8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700" b="1" u="sng" dirty="0">
                <a:latin typeface="Arial" charset="0"/>
                <a:ea typeface="Arial" charset="0"/>
                <a:cs typeface="Arial" charset="0"/>
              </a:rPr>
              <a:t>This is the way the bunny hops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124" y="4198505"/>
            <a:ext cx="5715000" cy="1533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1897" y="1248853"/>
            <a:ext cx="2393654" cy="217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8838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905141" y="1215898"/>
            <a:ext cx="5580306" cy="3022392"/>
          </a:xfrm>
          <a:prstGeom prst="roundRect">
            <a:avLst/>
          </a:prstGeom>
          <a:solidFill>
            <a:srgbClr val="B1A6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This is the Way the Bunny Hops </a:t>
            </a:r>
            <a:b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This is the way the bunny hops, hop hop hop, hop</a:t>
            </a:r>
            <a:b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hop, hop, hop</a:t>
            </a:r>
            <a:b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This is the way the bunny hops on Easter day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4010" y="4238290"/>
            <a:ext cx="2393654" cy="21749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07885" y="356191"/>
            <a:ext cx="6088401" cy="507831"/>
          </a:xfrm>
          <a:prstGeom prst="rect">
            <a:avLst/>
          </a:prstGeom>
          <a:solidFill>
            <a:srgbClr val="B1A6FF">
              <a:alpha val="8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700" b="1" u="sng" dirty="0">
                <a:latin typeface="Arial" charset="0"/>
                <a:ea typeface="Arial" charset="0"/>
                <a:cs typeface="Arial" charset="0"/>
              </a:rPr>
              <a:t>This is the way the bunny hops</a:t>
            </a:r>
          </a:p>
        </p:txBody>
      </p:sp>
    </p:spTree>
    <p:extLst>
      <p:ext uri="{BB962C8B-B14F-4D97-AF65-F5344CB8AC3E}">
        <p14:creationId xmlns:p14="http://schemas.microsoft.com/office/powerpoint/2010/main" val="11307301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0230" y="4380023"/>
            <a:ext cx="2393654" cy="21749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07885" y="356191"/>
            <a:ext cx="6088401" cy="507831"/>
          </a:xfrm>
          <a:prstGeom prst="rect">
            <a:avLst/>
          </a:prstGeom>
          <a:solidFill>
            <a:srgbClr val="B1A6FF">
              <a:alpha val="8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700" b="1" u="sng" dirty="0">
                <a:latin typeface="Arial" charset="0"/>
                <a:ea typeface="Arial" charset="0"/>
                <a:cs typeface="Arial" charset="0"/>
              </a:rPr>
              <a:t>This is the way the bunny hops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905141" y="1215898"/>
            <a:ext cx="5580306" cy="3022392"/>
          </a:xfrm>
          <a:prstGeom prst="roundRect">
            <a:avLst/>
          </a:prstGeom>
          <a:solidFill>
            <a:srgbClr val="B1A6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This is the way he wiggles his nose, wiggle. wiggle, wiggle, wiggle</a:t>
            </a:r>
            <a:b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wiggle, wiggle, wiggle</a:t>
            </a:r>
            <a:b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This is the way the bunny wiggles his nose on Easter day</a:t>
            </a:r>
          </a:p>
        </p:txBody>
      </p:sp>
    </p:spTree>
    <p:extLst>
      <p:ext uri="{BB962C8B-B14F-4D97-AF65-F5344CB8AC3E}">
        <p14:creationId xmlns:p14="http://schemas.microsoft.com/office/powerpoint/2010/main" val="4787895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6581" y="4376895"/>
            <a:ext cx="2393654" cy="21749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07885" y="356191"/>
            <a:ext cx="6088401" cy="507831"/>
          </a:xfrm>
          <a:prstGeom prst="rect">
            <a:avLst/>
          </a:prstGeom>
          <a:solidFill>
            <a:srgbClr val="B1A6FF">
              <a:alpha val="8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700" b="1" u="sng" dirty="0">
                <a:latin typeface="Arial" charset="0"/>
                <a:ea typeface="Arial" charset="0"/>
                <a:cs typeface="Arial" charset="0"/>
              </a:rPr>
              <a:t>This is the way the bunny hops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905141" y="1215898"/>
            <a:ext cx="5580306" cy="3022392"/>
          </a:xfrm>
          <a:prstGeom prst="roundRect">
            <a:avLst/>
          </a:prstGeom>
          <a:solidFill>
            <a:srgbClr val="B1A6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This is the way he flops his ears, flop, flop, flop. flop</a:t>
            </a:r>
            <a:b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flop, flop, flop</a:t>
            </a:r>
            <a:b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This is the way he flops his ears on Easter day</a:t>
            </a:r>
          </a:p>
        </p:txBody>
      </p:sp>
    </p:spTree>
    <p:extLst>
      <p:ext uri="{BB962C8B-B14F-4D97-AF65-F5344CB8AC3E}">
        <p14:creationId xmlns:p14="http://schemas.microsoft.com/office/powerpoint/2010/main" val="7351344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07885" y="356191"/>
            <a:ext cx="6088401" cy="507831"/>
          </a:xfrm>
          <a:prstGeom prst="rect">
            <a:avLst/>
          </a:prstGeom>
          <a:solidFill>
            <a:srgbClr val="B1A6FF">
              <a:alpha val="8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700" b="1" u="sng" dirty="0">
                <a:latin typeface="Arial" charset="0"/>
                <a:ea typeface="Arial" charset="0"/>
                <a:cs typeface="Arial" charset="0"/>
              </a:rPr>
              <a:t>This is the way the bunny hops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905141" y="1215898"/>
            <a:ext cx="5580306" cy="3022392"/>
          </a:xfrm>
          <a:prstGeom prst="roundRect">
            <a:avLst/>
          </a:prstGeom>
          <a:solidFill>
            <a:srgbClr val="B1A6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This is the way he shakes his tail, shake, shake, shake, shake</a:t>
            </a:r>
            <a:b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shake, shake, shake</a:t>
            </a:r>
            <a:b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This is the way he shakes his tail on Easter day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6581" y="4376895"/>
            <a:ext cx="2393654" cy="217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8068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07885" y="356191"/>
            <a:ext cx="6088401" cy="507831"/>
          </a:xfrm>
          <a:prstGeom prst="rect">
            <a:avLst/>
          </a:prstGeom>
          <a:solidFill>
            <a:srgbClr val="B1A6FF">
              <a:alpha val="8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700" b="1" u="sng" dirty="0">
                <a:latin typeface="Arial" charset="0"/>
                <a:ea typeface="Arial" charset="0"/>
                <a:cs typeface="Arial" charset="0"/>
              </a:rPr>
              <a:t>This is the way the bunny hops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905141" y="1215898"/>
            <a:ext cx="5580306" cy="3022392"/>
          </a:xfrm>
          <a:prstGeom prst="roundRect">
            <a:avLst/>
          </a:prstGeom>
          <a:solidFill>
            <a:srgbClr val="B1A6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This is the way the bunny hops, hop hop, hop, hops</a:t>
            </a:r>
            <a:b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hop, hop, hop</a:t>
            </a:r>
            <a:b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This is the way the bunny hops on Easter day</a:t>
            </a:r>
            <a:b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On Easter day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6581" y="4376895"/>
            <a:ext cx="2393654" cy="217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620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144558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3573180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484591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1485900" y="253238"/>
            <a:ext cx="6172200" cy="857251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</a:t>
            </a:r>
            <a:r>
              <a:rPr lang="en-US" sz="36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will I learn today?</a:t>
            </a:r>
            <a:endParaRPr lang="en-US" sz="36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Rectangle 4"/>
          <p:cNvSpPr>
            <a:spLocks/>
          </p:cNvSpPr>
          <p:nvPr/>
        </p:nvSpPr>
        <p:spPr bwMode="auto">
          <a:xfrm>
            <a:off x="1429397" y="2006450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0975" indent="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Sounds of the letters ‘TR’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Read and then sing a poem together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Making connections between ourselves and the world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New Easter Words</a:t>
            </a:r>
            <a:endParaRPr lang="en-CA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9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2298335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6953" y="4783774"/>
            <a:ext cx="2347047" cy="1776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535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1851059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513195" y="376199"/>
            <a:ext cx="6172200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50" y="1851059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CA" sz="2400" dirty="0">
                <a:latin typeface="Arial" charset="0"/>
                <a:ea typeface="Arial" charset="0"/>
                <a:cs typeface="Arial" charset="0"/>
              </a:rPr>
              <a:t>Read then sing a poem together</a:t>
            </a:r>
            <a:endParaRPr lang="en-US" altLang="en-US" sz="24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9452" y="3151221"/>
            <a:ext cx="2516868" cy="30599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995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58605" y="339897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letters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1982" y="2210480"/>
            <a:ext cx="2190750" cy="28289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3367" y="2210480"/>
            <a:ext cx="16192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590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312602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’</a:t>
            </a:r>
            <a:r>
              <a:rPr lang="en-US" sz="4000" dirty="0" err="1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tr</a:t>
            </a:r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’</a:t>
            </a:r>
          </a:p>
        </p:txBody>
      </p:sp>
      <p:sp>
        <p:nvSpPr>
          <p:cNvPr id="4" name="Rectangle 3"/>
          <p:cNvSpPr/>
          <p:nvPr/>
        </p:nvSpPr>
        <p:spPr>
          <a:xfrm>
            <a:off x="449946" y="1641329"/>
            <a:ext cx="8244108" cy="461665"/>
          </a:xfrm>
          <a:prstGeom prst="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Fill in the word and write a sentence using the new ‘</a:t>
            </a:r>
            <a:r>
              <a:rPr lang="en-US" sz="2400" dirty="0" err="1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tr</a:t>
            </a:r>
            <a:r>
              <a:rPr lang="en-US" sz="2400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’ word</a:t>
            </a:r>
          </a:p>
        </p:txBody>
      </p:sp>
      <p:sp>
        <p:nvSpPr>
          <p:cNvPr id="6" name="Rectangle 5"/>
          <p:cNvSpPr/>
          <p:nvPr/>
        </p:nvSpPr>
        <p:spPr>
          <a:xfrm>
            <a:off x="3945988" y="2544814"/>
            <a:ext cx="4325815" cy="2369528"/>
          </a:xfrm>
          <a:prstGeom prst="rect">
            <a:avLst/>
          </a:prstGeom>
          <a:solidFill>
            <a:srgbClr val="B1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3945988" y="25744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This is </a:t>
            </a:r>
            <a:r>
              <a:rPr lang="en-US" altLang="en-US" sz="2100" dirty="0" err="1">
                <a:latin typeface="Arial" charset="0"/>
                <a:ea typeface="Arial" charset="0"/>
                <a:cs typeface="Arial" charset="0"/>
                <a:sym typeface="Century Gothic" charset="0"/>
              </a:rPr>
              <a:t>Tr</a:t>
            </a: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______ from the story.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</a:t>
            </a:r>
          </a:p>
          <a:p>
            <a:pPr marL="161925" indent="0">
              <a:spcBef>
                <a:spcPts val="1500"/>
              </a:spcBef>
            </a:pP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685" y="2549770"/>
            <a:ext cx="1870265" cy="2670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939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334061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’</a:t>
            </a:r>
            <a:r>
              <a:rPr lang="en-US" sz="4000" dirty="0" err="1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tr</a:t>
            </a:r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’</a:t>
            </a:r>
          </a:p>
        </p:txBody>
      </p:sp>
      <p:sp>
        <p:nvSpPr>
          <p:cNvPr id="4" name="Rectangle 3"/>
          <p:cNvSpPr/>
          <p:nvPr/>
        </p:nvSpPr>
        <p:spPr>
          <a:xfrm>
            <a:off x="449946" y="1447679"/>
            <a:ext cx="8244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Fill in the word and write a sentence using the new ‘</a:t>
            </a:r>
            <a:r>
              <a:rPr lang="en-US" sz="2400" dirty="0" err="1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tr</a:t>
            </a:r>
            <a:r>
              <a:rPr lang="en-US" sz="2400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’ word</a:t>
            </a:r>
          </a:p>
        </p:txBody>
      </p:sp>
      <p:sp>
        <p:nvSpPr>
          <p:cNvPr id="6" name="Rectangle 5"/>
          <p:cNvSpPr/>
          <p:nvPr/>
        </p:nvSpPr>
        <p:spPr>
          <a:xfrm>
            <a:off x="3945988" y="2549769"/>
            <a:ext cx="4325815" cy="2369528"/>
          </a:xfrm>
          <a:prstGeom prst="rect">
            <a:avLst/>
          </a:prstGeom>
          <a:solidFill>
            <a:srgbClr val="B1A6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1925" indent="0">
              <a:spcBef>
                <a:spcPts val="1500"/>
              </a:spcBef>
            </a:pPr>
            <a:r>
              <a:rPr lang="en-US" altLang="en-US" sz="28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This is a </a:t>
            </a:r>
            <a:r>
              <a:rPr lang="en-US" altLang="en-US" sz="2800" dirty="0" err="1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tr</a:t>
            </a:r>
            <a:r>
              <a:rPr lang="en-US" altLang="en-US" sz="28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</a:t>
            </a: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.</a:t>
            </a:r>
            <a:endParaRPr lang="en-US" altLang="en-US" sz="2800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____________________________________________________________</a:t>
            </a:r>
            <a:endParaRPr lang="en-US" altLang="en-US" sz="2800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83230"/>
            <a:ext cx="3807336" cy="205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9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7165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’</a:t>
            </a:r>
            <a:r>
              <a:rPr lang="en-US" sz="4000" dirty="0" err="1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tr</a:t>
            </a:r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’</a:t>
            </a:r>
          </a:p>
        </p:txBody>
      </p:sp>
      <p:sp>
        <p:nvSpPr>
          <p:cNvPr id="4" name="Rectangle 3"/>
          <p:cNvSpPr/>
          <p:nvPr/>
        </p:nvSpPr>
        <p:spPr>
          <a:xfrm>
            <a:off x="449946" y="1601578"/>
            <a:ext cx="8244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Fill in the word and write a sentence using the new ‘</a:t>
            </a:r>
            <a:r>
              <a:rPr lang="en-US" sz="2400" dirty="0" err="1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tr</a:t>
            </a:r>
            <a:r>
              <a:rPr lang="en-US" sz="2400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’ word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2542840"/>
            <a:ext cx="2066452" cy="237645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945988" y="2549769"/>
            <a:ext cx="4325815" cy="2369528"/>
          </a:xfrm>
          <a:prstGeom prst="rect">
            <a:avLst/>
          </a:prstGeom>
          <a:solidFill>
            <a:srgbClr val="B1A6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1925" indent="0">
              <a:spcBef>
                <a:spcPts val="1500"/>
              </a:spcBef>
            </a:pPr>
            <a:r>
              <a:rPr lang="en-US" altLang="en-US" sz="28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This is a </a:t>
            </a:r>
            <a:r>
              <a:rPr lang="en-US" altLang="en-US" sz="2800" dirty="0" err="1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tr</a:t>
            </a:r>
            <a:r>
              <a:rPr lang="en-US" altLang="en-US" sz="28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</a:t>
            </a: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.</a:t>
            </a:r>
            <a:endParaRPr lang="en-US" altLang="en-US" sz="2800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____________________________________________________________</a:t>
            </a:r>
            <a:endParaRPr lang="en-US" altLang="en-US" sz="2800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087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03420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’</a:t>
            </a:r>
            <a:r>
              <a:rPr lang="en-US" sz="4000" dirty="0" err="1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tr</a:t>
            </a:r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’</a:t>
            </a:r>
          </a:p>
        </p:txBody>
      </p:sp>
      <p:sp>
        <p:nvSpPr>
          <p:cNvPr id="4" name="Rectangle 3"/>
          <p:cNvSpPr/>
          <p:nvPr/>
        </p:nvSpPr>
        <p:spPr>
          <a:xfrm>
            <a:off x="449946" y="1562036"/>
            <a:ext cx="8244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Fill in the word and write a sentence using the new ‘</a:t>
            </a:r>
            <a:r>
              <a:rPr lang="en-US" sz="2400" dirty="0" err="1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tr</a:t>
            </a:r>
            <a:r>
              <a:rPr lang="en-US" sz="2400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’ word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954" y="2574471"/>
            <a:ext cx="2247900" cy="2390775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195943" y="3874634"/>
            <a:ext cx="754380" cy="5555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 8"/>
          <p:cNvSpPr/>
          <p:nvPr/>
        </p:nvSpPr>
        <p:spPr>
          <a:xfrm>
            <a:off x="3945988" y="2549769"/>
            <a:ext cx="4325815" cy="2369528"/>
          </a:xfrm>
          <a:prstGeom prst="rect">
            <a:avLst/>
          </a:prstGeom>
          <a:solidFill>
            <a:srgbClr val="B1A6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1925" indent="0">
              <a:spcBef>
                <a:spcPts val="1500"/>
              </a:spcBef>
            </a:pPr>
            <a:r>
              <a:rPr lang="en-US" altLang="en-US" sz="28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This is a </a:t>
            </a:r>
            <a:r>
              <a:rPr lang="en-US" altLang="en-US" sz="2800" dirty="0" err="1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tr</a:t>
            </a:r>
            <a:r>
              <a:rPr lang="en-US" altLang="en-US" sz="28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</a:t>
            </a: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.</a:t>
            </a:r>
            <a:endParaRPr lang="en-US" altLang="en-US" sz="2800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____________________________________________________________</a:t>
            </a:r>
            <a:endParaRPr lang="en-US" altLang="en-US" sz="2800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935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17068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’</a:t>
            </a:r>
            <a:r>
              <a:rPr lang="en-US" sz="4000" dirty="0" err="1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tr</a:t>
            </a:r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’</a:t>
            </a:r>
          </a:p>
        </p:txBody>
      </p:sp>
      <p:sp>
        <p:nvSpPr>
          <p:cNvPr id="4" name="Rectangle 3"/>
          <p:cNvSpPr/>
          <p:nvPr/>
        </p:nvSpPr>
        <p:spPr>
          <a:xfrm>
            <a:off x="449946" y="1362729"/>
            <a:ext cx="8244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Fill in the word and write a sentence using the new ‘</a:t>
            </a:r>
            <a:r>
              <a:rPr lang="en-US" sz="2400" dirty="0" err="1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tr</a:t>
            </a:r>
            <a:r>
              <a:rPr lang="en-US" sz="2400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’ word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928" y="2907115"/>
            <a:ext cx="3410553" cy="203780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945988" y="2549769"/>
            <a:ext cx="4325815" cy="2369528"/>
          </a:xfrm>
          <a:prstGeom prst="rect">
            <a:avLst/>
          </a:prstGeom>
          <a:solidFill>
            <a:srgbClr val="B1A6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1925" indent="0">
              <a:spcBef>
                <a:spcPts val="1500"/>
              </a:spcBef>
            </a:pPr>
            <a:r>
              <a:rPr lang="en-US" altLang="en-US" sz="28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This is a </a:t>
            </a:r>
            <a:r>
              <a:rPr lang="en-US" altLang="en-US" sz="2800" dirty="0" err="1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tr</a:t>
            </a:r>
            <a:r>
              <a:rPr lang="en-US" altLang="en-US" sz="28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</a:t>
            </a: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.</a:t>
            </a:r>
            <a:endParaRPr lang="en-US" altLang="en-US" sz="2800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____________________________________________________________</a:t>
            </a:r>
            <a:endParaRPr lang="en-US" altLang="en-US" sz="2800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37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156" y="1489250"/>
            <a:ext cx="1338497" cy="1911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4198" y="1856558"/>
            <a:ext cx="1463214" cy="16827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0425" y="4758190"/>
            <a:ext cx="2229996" cy="12060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4538" y="2445000"/>
            <a:ext cx="1377271" cy="14648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5691" y="4758190"/>
            <a:ext cx="2303536" cy="137636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377295" y="604150"/>
            <a:ext cx="67662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Circle the pictures with the letters ‘</a:t>
            </a:r>
            <a:r>
              <a:rPr lang="en-US" sz="3200" dirty="0" err="1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tr</a:t>
            </a:r>
            <a:r>
              <a:rPr lang="en-US" sz="3200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’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2791" y="3079866"/>
            <a:ext cx="1033009" cy="12424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4985" y="3701075"/>
            <a:ext cx="1155765" cy="11519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78" y="5599144"/>
            <a:ext cx="1943019" cy="107081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77459" y="1382724"/>
            <a:ext cx="1263296" cy="142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032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4556" y="1622675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581435" y="205764"/>
            <a:ext cx="6172200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49" y="1622675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32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Sounds of the letters </a:t>
            </a:r>
            <a:r>
              <a:rPr lang="en-US" altLang="en-US" sz="3200" dirty="0" err="1">
                <a:latin typeface="Arial" charset="0"/>
                <a:ea typeface="Arial" charset="0"/>
                <a:cs typeface="Arial" charset="0"/>
                <a:sym typeface="Century Gothic" charset="0"/>
              </a:rPr>
              <a:t>ing</a:t>
            </a:r>
            <a:r>
              <a:rPr lang="en-US" altLang="en-US" sz="32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/ 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893" y="3645051"/>
            <a:ext cx="2530515" cy="30764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00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1913"/>
            <a:ext cx="9144000" cy="6836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882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1869-NNTIA9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703" y="0"/>
            <a:ext cx="9165703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485901" y="234775"/>
            <a:ext cx="6286500" cy="1705949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holiday are we </a:t>
            </a:r>
          </a:p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celebrating today?</a:t>
            </a:r>
          </a:p>
        </p:txBody>
      </p:sp>
    </p:spTree>
    <p:extLst>
      <p:ext uri="{BB962C8B-B14F-4D97-AF65-F5344CB8AC3E}">
        <p14:creationId xmlns:p14="http://schemas.microsoft.com/office/powerpoint/2010/main" val="894409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38348" y="1413800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US" altLang="en-US" sz="32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Sounds of the </a:t>
            </a:r>
            <a:r>
              <a:rPr lang="en-US" altLang="en-US" sz="3200">
                <a:latin typeface="Arial" charset="0"/>
                <a:ea typeface="Arial" charset="0"/>
                <a:cs typeface="Arial" charset="0"/>
                <a:sym typeface="Century Gothic" charset="0"/>
              </a:rPr>
              <a:t>letters </a:t>
            </a:r>
            <a:r>
              <a:rPr lang="en-US" altLang="en-US" sz="32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‘TR’</a:t>
            </a:r>
            <a:endParaRPr lang="en-US" altLang="en-US" sz="32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026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508534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513196" y="33304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today?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408" y="3507445"/>
            <a:ext cx="3410553" cy="203780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154987" y="3839580"/>
            <a:ext cx="2822902" cy="1534384"/>
          </a:xfrm>
          <a:prstGeom prst="rect">
            <a:avLst/>
          </a:prstGeom>
          <a:solidFill>
            <a:srgbClr val="B17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7" name="Rectangle 4"/>
          <p:cNvSpPr>
            <a:spLocks/>
          </p:cNvSpPr>
          <p:nvPr/>
        </p:nvSpPr>
        <p:spPr bwMode="auto">
          <a:xfrm>
            <a:off x="5308310" y="3392577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This is a </a:t>
            </a:r>
            <a:r>
              <a:rPr lang="en-US" altLang="en-US" sz="2100" dirty="0" err="1">
                <a:latin typeface="Arial" charset="0"/>
                <a:ea typeface="Arial" charset="0"/>
                <a:cs typeface="Arial" charset="0"/>
                <a:sym typeface="Century Gothic" charset="0"/>
              </a:rPr>
              <a:t>tr</a:t>
            </a: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_____.</a:t>
            </a:r>
          </a:p>
          <a:p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22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82812" y="3557541"/>
            <a:ext cx="4516483" cy="2308324"/>
          </a:xfrm>
          <a:prstGeom prst="rect">
            <a:avLst/>
          </a:prstGeom>
          <a:solidFill>
            <a:srgbClr val="B179FF">
              <a:alpha val="80000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charset="0"/>
                <a:ea typeface="Arial" charset="0"/>
                <a:cs typeface="Arial" charset="0"/>
              </a:rPr>
              <a:t>This is the Way the Bunny Hops </a:t>
            </a:r>
            <a:br>
              <a:rPr lang="en-US" sz="2400" dirty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This is the way the bunny hops, hop hop hop, hop</a:t>
            </a:r>
            <a:br>
              <a:rPr lang="en-US" sz="2400" dirty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hop, hop, hop</a:t>
            </a:r>
            <a:br>
              <a:rPr lang="en-US" sz="2400" dirty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This is the way the bunny hops on Easter day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5445" y="3762586"/>
            <a:ext cx="1858133" cy="1688372"/>
          </a:xfrm>
          <a:prstGeom prst="rect">
            <a:avLst/>
          </a:prstGeom>
        </p:spPr>
      </p:pic>
      <p:sp>
        <p:nvSpPr>
          <p:cNvPr id="7" name="Rectangle 4"/>
          <p:cNvSpPr>
            <a:spLocks/>
          </p:cNvSpPr>
          <p:nvPr/>
        </p:nvSpPr>
        <p:spPr bwMode="auto">
          <a:xfrm>
            <a:off x="2038348" y="1413800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69875" indent="-53975"/>
            <a:r>
              <a:rPr lang="en-US" altLang="en-US" sz="32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Read and then sing a poem together</a:t>
            </a:r>
            <a:endParaRPr lang="en-US" altLang="en-US" sz="32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1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508534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1513196" y="33304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today?</a:t>
            </a:r>
          </a:p>
        </p:txBody>
      </p:sp>
    </p:spTree>
    <p:extLst>
      <p:ext uri="{BB962C8B-B14F-4D97-AF65-F5344CB8AC3E}">
        <p14:creationId xmlns:p14="http://schemas.microsoft.com/office/powerpoint/2010/main" val="1553385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7475" y="3514016"/>
            <a:ext cx="4204823" cy="2750306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513196" y="33304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today?</a:t>
            </a: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2038348" y="1413800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69875" indent="-53975"/>
            <a:r>
              <a:rPr lang="en-US" altLang="en-US" sz="32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Making connections between ourselves and the world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9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508534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9237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8967" y="3124754"/>
            <a:ext cx="3236323" cy="313597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513196" y="33304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today?</a:t>
            </a: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2038348" y="1413800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69875" indent="-53975"/>
            <a:r>
              <a:rPr lang="en-US" altLang="en-US" sz="32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New Easter Words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9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508534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09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530741" y="380841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Great Job Today!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530" y="4462520"/>
            <a:ext cx="2765714" cy="181580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30741" y="2125265"/>
            <a:ext cx="6477292" cy="2055477"/>
          </a:xfrm>
          <a:prstGeom prst="rect">
            <a:avLst/>
          </a:prstGeom>
          <a:solidFill>
            <a:srgbClr val="B1A6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auto">
          <a:xfrm>
            <a:off x="1576729" y="2125265"/>
            <a:ext cx="6431304" cy="2055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/>
            <a:r>
              <a:rPr lang="en-CA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Do have any questions ?</a:t>
            </a:r>
          </a:p>
          <a:p>
            <a:pPr marL="215900" indent="0"/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215900" indent="0"/>
            <a:r>
              <a:rPr lang="en-CA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Do you understand the worksheet?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915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390366" y="408137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For Next Class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6665" y="4730854"/>
            <a:ext cx="2765714" cy="181580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30741" y="1391527"/>
            <a:ext cx="6589678" cy="3445043"/>
          </a:xfrm>
          <a:prstGeom prst="rect">
            <a:avLst/>
          </a:prstGeom>
          <a:solidFill>
            <a:srgbClr val="B1A6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auto">
          <a:xfrm>
            <a:off x="1576729" y="2004095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Read the story from the lesson to yourself and to your friends and family</a:t>
            </a:r>
          </a:p>
          <a:p>
            <a:pPr marL="809700">
              <a:buFontTx/>
              <a:buChar char="-"/>
            </a:pPr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Finish the class worksheet</a:t>
            </a:r>
          </a:p>
          <a:p>
            <a:pPr marL="809700">
              <a:buFontTx/>
              <a:buChar char="-"/>
            </a:pPr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/>
            <a:r>
              <a:rPr lang="en-CA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- 	Review the ‘</a:t>
            </a:r>
            <a:r>
              <a:rPr lang="en-CA" altLang="en-US" sz="2800" dirty="0" err="1">
                <a:latin typeface="Arial" charset="0"/>
                <a:ea typeface="Arial" charset="0"/>
                <a:cs typeface="Arial" charset="0"/>
                <a:sym typeface="Century Gothic" charset="0"/>
              </a:rPr>
              <a:t>dr</a:t>
            </a:r>
            <a:r>
              <a:rPr lang="en-CA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’ sound</a:t>
            </a:r>
          </a:p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125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80081"/>
            <a:ext cx="9144000" cy="6461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2088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" y="2125266"/>
            <a:ext cx="4286250" cy="2857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5063" y="2125266"/>
            <a:ext cx="4323806" cy="2888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15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2823"/>
            <a:ext cx="9143999" cy="994172"/>
          </a:xfrm>
        </p:spPr>
        <p:txBody>
          <a:bodyPr/>
          <a:lstStyle/>
          <a:p>
            <a:pPr algn="ctr"/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We are celebrating </a:t>
            </a:r>
            <a:r>
              <a:rPr lang="en-US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Easter!</a:t>
            </a:r>
            <a:endParaRPr lang="en-US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388" y="2967872"/>
            <a:ext cx="3693795" cy="35729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9546" y="2587608"/>
            <a:ext cx="4079672" cy="395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04245"/>
            <a:ext cx="7886700" cy="994172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is Easter?</a:t>
            </a:r>
            <a:endParaRPr lang="en-US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1421887"/>
            <a:ext cx="6858000" cy="1569660"/>
          </a:xfrm>
          <a:prstGeom prst="rect">
            <a:avLst/>
          </a:prstGeom>
          <a:noFill/>
          <a:ln>
            <a:solidFill>
              <a:schemeClr val="accent2">
                <a:lumMod val="20000"/>
                <a:lumOff val="8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Easter is celebrated on March 27th.</a:t>
            </a:r>
          </a:p>
          <a:p>
            <a:pPr algn="ctr"/>
            <a:r>
              <a:rPr lang="en-US" sz="240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  </a:t>
            </a:r>
          </a:p>
          <a:p>
            <a:pPr algn="ctr"/>
            <a:r>
              <a:rPr lang="en-US" sz="240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On Easter, the Easter Bunny comes to visit and hides chocolate eggs!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408" y="2997950"/>
            <a:ext cx="2284380" cy="30270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8815" y="3747217"/>
            <a:ext cx="3642632" cy="19462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6889" y="3596212"/>
            <a:ext cx="1635825" cy="209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800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369" y="164711"/>
            <a:ext cx="7886700" cy="994172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Do you celebrate Easter?</a:t>
            </a:r>
            <a:endParaRPr lang="en-US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822" y="3708217"/>
            <a:ext cx="1551654" cy="19986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875" y="3595550"/>
            <a:ext cx="1702334" cy="22239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5115" y="3575956"/>
            <a:ext cx="1533770" cy="224354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2369" y="1405719"/>
            <a:ext cx="8105721" cy="1965277"/>
          </a:xfrm>
          <a:prstGeom prst="rect">
            <a:avLst/>
          </a:prstGeom>
          <a:solidFill>
            <a:srgbClr val="66006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US" sz="21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45745" y="1767498"/>
            <a:ext cx="2989807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Yes, </a:t>
            </a:r>
            <a:endParaRPr lang="en-US" sz="27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7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 do </a:t>
            </a:r>
          </a:p>
          <a:p>
            <a:pPr algn="ctr"/>
            <a:r>
              <a:rPr lang="en-US" sz="27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celebrate </a:t>
            </a:r>
            <a:r>
              <a:rPr lang="en-US" sz="27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Easter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39908" y="1767498"/>
            <a:ext cx="2769887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No, </a:t>
            </a:r>
            <a:endParaRPr lang="en-US" sz="27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7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 </a:t>
            </a:r>
            <a:r>
              <a:rPr lang="en-US" sz="27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do not celebrate Easter</a:t>
            </a:r>
          </a:p>
        </p:txBody>
      </p:sp>
    </p:spTree>
    <p:extLst>
      <p:ext uri="{BB962C8B-B14F-4D97-AF65-F5344CB8AC3E}">
        <p14:creationId xmlns:p14="http://schemas.microsoft.com/office/powerpoint/2010/main" val="27686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857251"/>
            <a:ext cx="7886700" cy="994172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How do you celebrate Easter?</a:t>
            </a:r>
            <a:endParaRPr lang="en-US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822" y="4045966"/>
            <a:ext cx="1551654" cy="19986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875" y="3933299"/>
            <a:ext cx="1702334" cy="22239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5115" y="3913705"/>
            <a:ext cx="1533770" cy="224354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92369" y="1851423"/>
            <a:ext cx="8022981" cy="1620640"/>
          </a:xfrm>
          <a:prstGeom prst="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1925" indent="0">
              <a:spcBef>
                <a:spcPts val="1500"/>
              </a:spcBef>
            </a:pPr>
            <a:r>
              <a:rPr lang="en-US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On Easter I </a:t>
            </a:r>
            <a:r>
              <a:rPr lang="is-I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… ________________________</a:t>
            </a:r>
          </a:p>
          <a:p>
            <a:pPr marL="161925" indent="0">
              <a:spcBef>
                <a:spcPts val="1500"/>
              </a:spcBef>
            </a:pPr>
            <a:r>
              <a:rPr lang="is-I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____________________________________ </a:t>
            </a:r>
            <a:endParaRPr lang="is-I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814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6331" y="1952264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485900" y="404319"/>
            <a:ext cx="6172200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1485900" y="832944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4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Easter Vocabulary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6722" y="3356275"/>
            <a:ext cx="2598754" cy="31594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639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5738</TotalTime>
  <Words>954</Words>
  <Application>Microsoft Macintosh PowerPoint</Application>
  <PresentationFormat>On-screen Show (4:3)</PresentationFormat>
  <Paragraphs>125</Paragraphs>
  <Slides>47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Holiday</vt:lpstr>
      <vt:lpstr>PowerPoint Presentation</vt:lpstr>
      <vt:lpstr>PowerPoint Presentation</vt:lpstr>
      <vt:lpstr>PowerPoint Presentation</vt:lpstr>
      <vt:lpstr>We are celebrating Easter!</vt:lpstr>
      <vt:lpstr>What is Easter?</vt:lpstr>
      <vt:lpstr>Do you celebrate Easter?</vt:lpstr>
      <vt:lpstr>How do you celebrate Easter?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Troy do for Easter?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Holiday</dc:title>
  <dc:creator>Vanessa Bielecki</dc:creator>
  <cp:lastModifiedBy>Joseph Park</cp:lastModifiedBy>
  <cp:revision>32</cp:revision>
  <cp:lastPrinted>2016-04-15T14:03:47Z</cp:lastPrinted>
  <dcterms:created xsi:type="dcterms:W3CDTF">2016-04-11T13:53:57Z</dcterms:created>
  <dcterms:modified xsi:type="dcterms:W3CDTF">2016-04-30T21:20:16Z</dcterms:modified>
</cp:coreProperties>
</file>