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1"/>
  </p:notesMasterIdLst>
  <p:sldIdLst>
    <p:sldId id="256" r:id="rId2"/>
    <p:sldId id="259" r:id="rId3"/>
    <p:sldId id="308" r:id="rId4"/>
    <p:sldId id="310" r:id="rId5"/>
    <p:sldId id="291" r:id="rId6"/>
    <p:sldId id="359" r:id="rId7"/>
    <p:sldId id="311" r:id="rId8"/>
    <p:sldId id="314" r:id="rId9"/>
    <p:sldId id="312" r:id="rId10"/>
    <p:sldId id="315" r:id="rId11"/>
    <p:sldId id="360" r:id="rId12"/>
    <p:sldId id="313" r:id="rId13"/>
    <p:sldId id="316" r:id="rId14"/>
    <p:sldId id="317" r:id="rId15"/>
    <p:sldId id="318" r:id="rId16"/>
    <p:sldId id="361" r:id="rId17"/>
    <p:sldId id="309" r:id="rId18"/>
    <p:sldId id="319" r:id="rId19"/>
    <p:sldId id="323" r:id="rId20"/>
    <p:sldId id="320" r:id="rId21"/>
    <p:sldId id="324" r:id="rId22"/>
    <p:sldId id="321" r:id="rId23"/>
    <p:sldId id="325" r:id="rId24"/>
    <p:sldId id="322" r:id="rId25"/>
    <p:sldId id="326" r:id="rId26"/>
    <p:sldId id="337" r:id="rId27"/>
    <p:sldId id="281" r:id="rId28"/>
    <p:sldId id="327" r:id="rId29"/>
    <p:sldId id="328" r:id="rId30"/>
    <p:sldId id="329" r:id="rId31"/>
    <p:sldId id="330" r:id="rId32"/>
    <p:sldId id="331" r:id="rId33"/>
    <p:sldId id="333" r:id="rId34"/>
    <p:sldId id="334" r:id="rId35"/>
    <p:sldId id="335" r:id="rId36"/>
    <p:sldId id="332" r:id="rId37"/>
    <p:sldId id="336" r:id="rId38"/>
    <p:sldId id="344" r:id="rId39"/>
    <p:sldId id="342" r:id="rId40"/>
    <p:sldId id="346" r:id="rId41"/>
    <p:sldId id="343" r:id="rId42"/>
    <p:sldId id="348" r:id="rId43"/>
    <p:sldId id="347" r:id="rId44"/>
    <p:sldId id="349" r:id="rId45"/>
    <p:sldId id="350" r:id="rId46"/>
    <p:sldId id="345" r:id="rId47"/>
    <p:sldId id="351" r:id="rId48"/>
    <p:sldId id="353" r:id="rId49"/>
    <p:sldId id="354" r:id="rId50"/>
    <p:sldId id="352" r:id="rId51"/>
    <p:sldId id="355" r:id="rId52"/>
    <p:sldId id="356" r:id="rId53"/>
    <p:sldId id="363" r:id="rId54"/>
    <p:sldId id="366" r:id="rId55"/>
    <p:sldId id="365" r:id="rId56"/>
    <p:sldId id="364" r:id="rId57"/>
    <p:sldId id="358" r:id="rId58"/>
    <p:sldId id="362" r:id="rId59"/>
    <p:sldId id="357" r:id="rId6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EB"/>
    <a:srgbClr val="FF39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/>
    <p:restoredTop sz="94590"/>
  </p:normalViewPr>
  <p:slideViewPr>
    <p:cSldViewPr snapToGrid="0" snapToObjects="1">
      <p:cViewPr>
        <p:scale>
          <a:sx n="63" d="100"/>
          <a:sy n="63" d="100"/>
        </p:scale>
        <p:origin x="-1496" y="-6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presProps" Target="presProps.xml"/><Relationship Id="rId64" Type="http://schemas.openxmlformats.org/officeDocument/2006/relationships/viewProps" Target="viewProps.xml"/><Relationship Id="rId65" Type="http://schemas.openxmlformats.org/officeDocument/2006/relationships/theme" Target="theme/theme1.xml"/><Relationship Id="rId66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notesMaster" Target="notesMasters/notesMaster1.xml"/><Relationship Id="rId62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3DF3AA-D6BA-4D63-9B05-21D9E20CD2F6}" type="datetimeFigureOut">
              <a:rPr lang="en-CA" smtClean="0"/>
              <a:pPr/>
              <a:t>16-04-14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12CDE-44F5-4C03-9140-26913D904C2E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12273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9174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9174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773795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48489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417101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523128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523128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52312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39B2-C89C-3C42-AA53-C6C80E6C3CFF}" type="datetimeFigureOut">
              <a:rPr lang="en-US" smtClean="0"/>
              <a:pPr/>
              <a:t>16-04-14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186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39B2-C89C-3C42-AA53-C6C80E6C3CFF}" type="datetimeFigureOut">
              <a:rPr lang="en-US" smtClean="0"/>
              <a:pPr/>
              <a:t>16-04-14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380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39B2-C89C-3C42-AA53-C6C80E6C3CFF}" type="datetimeFigureOut">
              <a:rPr lang="en-US" smtClean="0"/>
              <a:pPr/>
              <a:t>16-04-14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317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39B2-C89C-3C42-AA53-C6C80E6C3CFF}" type="datetimeFigureOut">
              <a:rPr lang="en-US" smtClean="0"/>
              <a:pPr/>
              <a:t>16-04-14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978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39B2-C89C-3C42-AA53-C6C80E6C3CFF}" type="datetimeFigureOut">
              <a:rPr lang="en-US" smtClean="0"/>
              <a:pPr/>
              <a:t>16-04-14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000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39B2-C89C-3C42-AA53-C6C80E6C3CFF}" type="datetimeFigureOut">
              <a:rPr lang="en-US" smtClean="0"/>
              <a:pPr/>
              <a:t>16-04-14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092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39B2-C89C-3C42-AA53-C6C80E6C3CFF}" type="datetimeFigureOut">
              <a:rPr lang="en-US" smtClean="0"/>
              <a:pPr/>
              <a:t>16-04-14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439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39B2-C89C-3C42-AA53-C6C80E6C3CFF}" type="datetimeFigureOut">
              <a:rPr lang="en-US" smtClean="0"/>
              <a:pPr/>
              <a:t>16-04-14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66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39B2-C89C-3C42-AA53-C6C80E6C3CFF}" type="datetimeFigureOut">
              <a:rPr lang="en-US" smtClean="0"/>
              <a:pPr/>
              <a:t>16-04-14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671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39B2-C89C-3C42-AA53-C6C80E6C3CFF}" type="datetimeFigureOut">
              <a:rPr lang="en-US" smtClean="0"/>
              <a:pPr/>
              <a:t>16-04-14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231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39B2-C89C-3C42-AA53-C6C80E6C3CFF}" type="datetimeFigureOut">
              <a:rPr lang="en-US" smtClean="0"/>
              <a:pPr/>
              <a:t>16-04-14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829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139B2-C89C-3C42-AA53-C6C80E6C3CFF}" type="datetimeFigureOut">
              <a:rPr lang="en-US" smtClean="0"/>
              <a:pPr/>
              <a:t>16-04-14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heartbg.png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" b="3612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8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tiff"/><Relationship Id="rId3" Type="http://schemas.openxmlformats.org/officeDocument/2006/relationships/image" Target="../media/image20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4" Type="http://schemas.openxmlformats.org/officeDocument/2006/relationships/image" Target="../media/image23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Relationship Id="rId3" Type="http://schemas.openxmlformats.org/officeDocument/2006/relationships/image" Target="../media/image25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Relationship Id="rId3" Type="http://schemas.openxmlformats.org/officeDocument/2006/relationships/image" Target="../media/image27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Relationship Id="rId3" Type="http://schemas.openxmlformats.org/officeDocument/2006/relationships/image" Target="../media/image27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Relationship Id="rId3" Type="http://schemas.openxmlformats.org/officeDocument/2006/relationships/image" Target="../media/image28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Relationship Id="rId3" Type="http://schemas.openxmlformats.org/officeDocument/2006/relationships/image" Target="../media/image28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Relationship Id="rId3" Type="http://schemas.openxmlformats.org/officeDocument/2006/relationships/image" Target="../media/image29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Relationship Id="rId3" Type="http://schemas.openxmlformats.org/officeDocument/2006/relationships/image" Target="../media/image29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Relationship Id="rId3" Type="http://schemas.openxmlformats.org/officeDocument/2006/relationships/image" Target="../media/image30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Relationship Id="rId3" Type="http://schemas.openxmlformats.org/officeDocument/2006/relationships/image" Target="../media/image30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4" Type="http://schemas.openxmlformats.org/officeDocument/2006/relationships/image" Target="../media/image23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tiff"/><Relationship Id="rId3" Type="http://schemas.openxmlformats.org/officeDocument/2006/relationships/image" Target="../media/image32.tif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tiff"/><Relationship Id="rId3" Type="http://schemas.openxmlformats.org/officeDocument/2006/relationships/image" Target="../media/image33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tiff"/><Relationship Id="rId3" Type="http://schemas.openxmlformats.org/officeDocument/2006/relationships/image" Target="../media/image34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3" Type="http://schemas.openxmlformats.org/officeDocument/2006/relationships/image" Target="../media/image7.tif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tiff"/><Relationship Id="rId3" Type="http://schemas.openxmlformats.org/officeDocument/2006/relationships/image" Target="../media/image35.tif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tiff"/><Relationship Id="rId3" Type="http://schemas.openxmlformats.org/officeDocument/2006/relationships/image" Target="../media/image36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4" Type="http://schemas.openxmlformats.org/officeDocument/2006/relationships/image" Target="../media/image39.tiff"/><Relationship Id="rId5" Type="http://schemas.openxmlformats.org/officeDocument/2006/relationships/image" Target="../media/image40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tiff"/><Relationship Id="rId3" Type="http://schemas.openxmlformats.org/officeDocument/2006/relationships/image" Target="../media/image41.tif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tiff"/><Relationship Id="rId3" Type="http://schemas.openxmlformats.org/officeDocument/2006/relationships/image" Target="../media/image42.tif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tiff"/><Relationship Id="rId3" Type="http://schemas.openxmlformats.org/officeDocument/2006/relationships/image" Target="../media/image43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4" Type="http://schemas.openxmlformats.org/officeDocument/2006/relationships/image" Target="../media/image23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tiff"/><Relationship Id="rId3" Type="http://schemas.openxmlformats.org/officeDocument/2006/relationships/image" Target="../media/image45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tif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tiff"/><Relationship Id="rId3" Type="http://schemas.openxmlformats.org/officeDocument/2006/relationships/image" Target="../media/image49.tif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tiff"/><Relationship Id="rId3" Type="http://schemas.openxmlformats.org/officeDocument/2006/relationships/image" Target="../media/image51.tif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tif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tiff"/><Relationship Id="rId3" Type="http://schemas.openxmlformats.org/officeDocument/2006/relationships/image" Target="../media/image54.tif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tiff"/><Relationship Id="rId3" Type="http://schemas.openxmlformats.org/officeDocument/2006/relationships/image" Target="../media/image45.tif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tif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tiff"/><Relationship Id="rId3" Type="http://schemas.openxmlformats.org/officeDocument/2006/relationships/image" Target="../media/image57.tif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jp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tif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4" Type="http://schemas.openxmlformats.org/officeDocument/2006/relationships/image" Target="../media/image23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tif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tiff"/><Relationship Id="rId4" Type="http://schemas.openxmlformats.org/officeDocument/2006/relationships/image" Target="../media/image58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18.tif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61.tif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4" Type="http://schemas.openxmlformats.org/officeDocument/2006/relationships/image" Target="../media/image36.tiff"/><Relationship Id="rId5" Type="http://schemas.openxmlformats.org/officeDocument/2006/relationships/image" Target="../media/image31.tiff"/><Relationship Id="rId6" Type="http://schemas.openxmlformats.org/officeDocument/2006/relationships/image" Target="../media/image37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2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3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4" Type="http://schemas.openxmlformats.org/officeDocument/2006/relationships/image" Target="../media/image14.tiff"/><Relationship Id="rId5" Type="http://schemas.openxmlformats.org/officeDocument/2006/relationships/image" Target="../media/image15.tiff"/><Relationship Id="rId6" Type="http://schemas.openxmlformats.org/officeDocument/2006/relationships/image" Target="../media/image16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verpage2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40075" y="2523443"/>
            <a:ext cx="3798478" cy="106402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Holiday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40075" y="3393923"/>
            <a:ext cx="4303925" cy="650271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Lesson 3, Unit 2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840075" y="144378"/>
            <a:ext cx="4303925" cy="3251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800" dirty="0" smtClean="0">
                <a:solidFill>
                  <a:srgbClr val="FFFFFF"/>
                </a:solidFill>
              </a:rPr>
              <a:t>ESL B (Level 2)</a:t>
            </a:r>
            <a:endParaRPr lang="en-US" sz="1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049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review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11" b="8988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371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Valentine’s Day Chocolates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87582" y="1826618"/>
            <a:ext cx="6968836" cy="1200329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397E"/>
                </a:solidFill>
                <a:latin typeface="Arial" charset="0"/>
                <a:ea typeface="Arial" charset="0"/>
                <a:cs typeface="Arial" charset="0"/>
              </a:rPr>
              <a:t>In the video, the boy does not like Valentine’s Day.</a:t>
            </a:r>
          </a:p>
          <a:p>
            <a:pPr algn="ctr"/>
            <a:endParaRPr lang="en-US" sz="2400" dirty="0">
              <a:solidFill>
                <a:srgbClr val="FF397E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400" dirty="0" smtClean="0">
                <a:solidFill>
                  <a:srgbClr val="FF397E"/>
                </a:solidFill>
                <a:latin typeface="Arial" charset="0"/>
                <a:ea typeface="Arial" charset="0"/>
                <a:cs typeface="Arial" charset="0"/>
              </a:rPr>
              <a:t>What is he doing with his chocolates?</a:t>
            </a:r>
            <a:endParaRPr lang="en-US" sz="2400" dirty="0">
              <a:solidFill>
                <a:srgbClr val="FF397E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6031" y="3435927"/>
            <a:ext cx="3048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532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087582" y="4180561"/>
            <a:ext cx="6968836" cy="2211988"/>
          </a:xfrm>
          <a:prstGeom prst="roundRect">
            <a:avLst>
              <a:gd name="adj" fmla="val 1082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Do you like Valentine’s Day?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490" y="1597746"/>
            <a:ext cx="2182091" cy="218209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0145" y="1597747"/>
            <a:ext cx="2182091" cy="218209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87582" y="4309703"/>
            <a:ext cx="6968836" cy="193899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397E"/>
                </a:solidFill>
                <a:latin typeface="Arial" charset="0"/>
                <a:ea typeface="Arial" charset="0"/>
                <a:cs typeface="Arial" charset="0"/>
              </a:rPr>
              <a:t>I (</a:t>
            </a:r>
            <a:r>
              <a:rPr lang="en-US" sz="2400" b="1" dirty="0" smtClean="0">
                <a:solidFill>
                  <a:srgbClr val="FF397E"/>
                </a:solidFill>
                <a:latin typeface="Arial" charset="0"/>
                <a:ea typeface="Arial" charset="0"/>
                <a:cs typeface="Arial" charset="0"/>
              </a:rPr>
              <a:t>like / do not like) </a:t>
            </a:r>
            <a:r>
              <a:rPr lang="en-US" sz="2400" dirty="0" smtClean="0">
                <a:solidFill>
                  <a:srgbClr val="FF397E"/>
                </a:solidFill>
                <a:latin typeface="Arial" charset="0"/>
                <a:ea typeface="Arial" charset="0"/>
                <a:cs typeface="Arial" charset="0"/>
              </a:rPr>
              <a:t>Valentine’s Day because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  <a:latin typeface="Arial" charset="0"/>
                <a:ea typeface="Arial" charset="0"/>
                <a:cs typeface="Arial" charset="0"/>
              </a:rPr>
              <a:t>_______________________________________</a:t>
            </a:r>
          </a:p>
          <a:p>
            <a:pPr algn="ctr"/>
            <a:r>
              <a:rPr lang="en-US" sz="2400" dirty="0">
                <a:solidFill>
                  <a:srgbClr val="FF397E"/>
                </a:solidFill>
                <a:latin typeface="Arial" charset="0"/>
                <a:ea typeface="Arial" charset="0"/>
                <a:cs typeface="Arial" charset="0"/>
              </a:rPr>
              <a:t>_______________________________________</a:t>
            </a:r>
          </a:p>
          <a:p>
            <a:pPr algn="ctr"/>
            <a:r>
              <a:rPr lang="en-US" sz="2400" dirty="0">
                <a:solidFill>
                  <a:srgbClr val="FF397E"/>
                </a:solidFill>
                <a:latin typeface="Arial" charset="0"/>
                <a:ea typeface="Arial" charset="0"/>
                <a:cs typeface="Arial" charset="0"/>
              </a:rPr>
              <a:t>_______________________________________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  <a:latin typeface="Arial" charset="0"/>
                <a:ea typeface="Arial" charset="0"/>
                <a:cs typeface="Arial" charset="0"/>
              </a:rPr>
              <a:t>_______________________________________</a:t>
            </a:r>
            <a:endParaRPr lang="en-US" sz="2400" dirty="0">
              <a:solidFill>
                <a:srgbClr val="FF397E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1210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b="1" dirty="0" smtClean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Let’s Talk!</a:t>
            </a:r>
            <a:endParaRPr lang="en-US" b="1" dirty="0">
              <a:ln w="0"/>
              <a:solidFill>
                <a:schemeClr val="accent5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2391" y="1653166"/>
            <a:ext cx="7599218" cy="193899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The boy in the video did not want to celebrate Valentine’s Day.</a:t>
            </a:r>
          </a:p>
          <a:p>
            <a:pPr algn="ctr"/>
            <a:endParaRPr lang="en-US" sz="2400" dirty="0" smtClean="0">
              <a:solidFill>
                <a:schemeClr val="accent5">
                  <a:lumMod val="75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Tell us about when you had to do something you did not want to do.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4802" y="4026023"/>
            <a:ext cx="2494395" cy="200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356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b="1" u="sng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Let’s Talk!</a:t>
            </a:r>
            <a:endParaRPr lang="en-US" b="1" u="sng" dirty="0">
              <a:ln w="0"/>
              <a:solidFill>
                <a:schemeClr val="accent4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7254" y="1339675"/>
            <a:ext cx="5846663" cy="954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397E"/>
                </a:solidFill>
                <a:latin typeface="Arial" charset="0"/>
                <a:ea typeface="Arial" charset="0"/>
                <a:cs typeface="Arial" charset="0"/>
              </a:rPr>
              <a:t>What are some ways we can turn a bad day into a good day?</a:t>
            </a:r>
          </a:p>
        </p:txBody>
      </p:sp>
      <p:cxnSp>
        <p:nvCxnSpPr>
          <p:cNvPr id="19" name="Straight Connector 18"/>
          <p:cNvCxnSpPr>
            <a:stCxn id="7" idx="1"/>
          </p:cNvCxnSpPr>
          <p:nvPr/>
        </p:nvCxnSpPr>
        <p:spPr>
          <a:xfrm flipH="1" flipV="1">
            <a:off x="3258808" y="3492345"/>
            <a:ext cx="596200" cy="78239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7" idx="7"/>
          </p:cNvCxnSpPr>
          <p:nvPr/>
        </p:nvCxnSpPr>
        <p:spPr>
          <a:xfrm flipV="1">
            <a:off x="5304911" y="3406868"/>
            <a:ext cx="488430" cy="8678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836092" y="4660869"/>
            <a:ext cx="2361357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3" idx="1"/>
          </p:cNvCxnSpPr>
          <p:nvPr/>
        </p:nvCxnSpPr>
        <p:spPr>
          <a:xfrm flipH="1" flipV="1">
            <a:off x="4760285" y="4886960"/>
            <a:ext cx="879015" cy="3931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15" idx="7"/>
          </p:cNvCxnSpPr>
          <p:nvPr/>
        </p:nvCxnSpPr>
        <p:spPr>
          <a:xfrm flipV="1">
            <a:off x="3206289" y="4844866"/>
            <a:ext cx="624273" cy="43524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3" idx="6"/>
            <a:endCxn id="17" idx="1"/>
          </p:cNvCxnSpPr>
          <p:nvPr/>
        </p:nvCxnSpPr>
        <p:spPr>
          <a:xfrm>
            <a:off x="2008909" y="4593128"/>
            <a:ext cx="1830864" cy="7111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/>
          <p:nvPr/>
        </p:nvSpPr>
        <p:spPr>
          <a:xfrm>
            <a:off x="457200" y="3865764"/>
            <a:ext cx="1551709" cy="1454728"/>
          </a:xfrm>
          <a:prstGeom prst="ellipse">
            <a:avLst/>
          </a:prstGeom>
          <a:solidFill>
            <a:srgbClr val="FFFFFF"/>
          </a:solidFill>
          <a:ln>
            <a:solidFill>
              <a:srgbClr val="FF66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94190" y="4408462"/>
            <a:ext cx="1427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Call a friend</a:t>
            </a:r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179034" y="3683528"/>
            <a:ext cx="1597601" cy="1480250"/>
          </a:xfrm>
          <a:prstGeom prst="ellipse">
            <a:avLst/>
          </a:prstGeom>
          <a:solidFill>
            <a:srgbClr val="FFFFFF"/>
          </a:solidFill>
          <a:ln>
            <a:solidFill>
              <a:srgbClr val="FF66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7326670" y="4238987"/>
            <a:ext cx="1449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Sing a song</a:t>
            </a:r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405337" y="5063332"/>
            <a:ext cx="1597601" cy="1480250"/>
          </a:xfrm>
          <a:prstGeom prst="ellipse">
            <a:avLst/>
          </a:prstGeom>
          <a:solidFill>
            <a:srgbClr val="FFFFFF"/>
          </a:solidFill>
          <a:ln>
            <a:solidFill>
              <a:srgbClr val="FF66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407488" y="2437527"/>
            <a:ext cx="1597601" cy="1480250"/>
          </a:xfrm>
          <a:prstGeom prst="ellipse">
            <a:avLst/>
          </a:prstGeom>
          <a:solidFill>
            <a:srgbClr val="FFFFFF"/>
          </a:solidFill>
          <a:ln>
            <a:solidFill>
              <a:srgbClr val="FF66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842651" y="5063332"/>
            <a:ext cx="1597601" cy="1480250"/>
          </a:xfrm>
          <a:prstGeom prst="ellipse">
            <a:avLst/>
          </a:prstGeom>
          <a:solidFill>
            <a:srgbClr val="FFFFFF"/>
          </a:solidFill>
          <a:ln>
            <a:solidFill>
              <a:srgbClr val="FF66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371234" y="2437527"/>
            <a:ext cx="1597601" cy="1480250"/>
          </a:xfrm>
          <a:prstGeom prst="ellipse">
            <a:avLst/>
          </a:prstGeom>
          <a:solidFill>
            <a:srgbClr val="FFFFFF"/>
          </a:solidFill>
          <a:ln>
            <a:solidFill>
              <a:srgbClr val="FF66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554723" y="4114800"/>
            <a:ext cx="2050473" cy="1092139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839773" y="4341075"/>
            <a:ext cx="1565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How to have</a:t>
            </a: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a good day!</a:t>
            </a:r>
            <a:endParaRPr lang="en-US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819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 dirty="0">
              <a:latin typeface="Century Gothic"/>
              <a:cs typeface="Century Gothic"/>
            </a:endParaRPr>
          </a:p>
        </p:txBody>
      </p:sp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4" y="1594200"/>
            <a:ext cx="479425" cy="48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4"/>
          <p:cNvSpPr>
            <a:spLocks/>
          </p:cNvSpPr>
          <p:nvPr/>
        </p:nvSpPr>
        <p:spPr bwMode="auto">
          <a:xfrm>
            <a:off x="1193799" y="1594200"/>
            <a:ext cx="733726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15900" indent="0">
              <a:spcBef>
                <a:spcPts val="2000"/>
              </a:spcBef>
            </a:pPr>
            <a:r>
              <a:rPr lang="en-CA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Making connections between ourselves and the world</a:t>
            </a:r>
            <a:endParaRPr lang="en-US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215900" indent="0">
              <a:spcBef>
                <a:spcPts val="2000"/>
              </a:spcBef>
            </a:pPr>
            <a:endParaRPr lang="en-US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0073" y="3717066"/>
            <a:ext cx="2501803" cy="30415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344764" y="3039838"/>
            <a:ext cx="2143379" cy="2004059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528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review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11" b="8988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8863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err="1">
                <a:solidFill>
                  <a:srgbClr val="FF0000"/>
                </a:solidFill>
              </a:rPr>
              <a:t>Skidamarink</a:t>
            </a:r>
            <a:endParaRPr lang="en-US" u="sng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1164" y="1731818"/>
            <a:ext cx="813261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FF397E"/>
                </a:solidFill>
              </a:rPr>
              <a:t>Skidamarink</a:t>
            </a:r>
            <a:r>
              <a:rPr lang="en-US" sz="2400" dirty="0">
                <a:solidFill>
                  <a:srgbClr val="FF397E"/>
                </a:solidFill>
              </a:rPr>
              <a:t> </a:t>
            </a:r>
            <a:r>
              <a:rPr lang="en-US" sz="2400" dirty="0" err="1">
                <a:solidFill>
                  <a:srgbClr val="FF397E"/>
                </a:solidFill>
              </a:rPr>
              <a:t>ka</a:t>
            </a:r>
            <a:r>
              <a:rPr lang="en-US" sz="2400" dirty="0">
                <a:solidFill>
                  <a:srgbClr val="FF397E"/>
                </a:solidFill>
              </a:rPr>
              <a:t> dink </a:t>
            </a:r>
            <a:r>
              <a:rPr lang="en-US" sz="2400" dirty="0" err="1">
                <a:solidFill>
                  <a:srgbClr val="FF397E"/>
                </a:solidFill>
              </a:rPr>
              <a:t>ka</a:t>
            </a:r>
            <a:r>
              <a:rPr lang="en-US" sz="2400" dirty="0">
                <a:solidFill>
                  <a:srgbClr val="FF397E"/>
                </a:solidFill>
              </a:rPr>
              <a:t> </a:t>
            </a:r>
            <a:r>
              <a:rPr lang="en-US" sz="2400" dirty="0" smtClean="0">
                <a:solidFill>
                  <a:srgbClr val="FF397E"/>
                </a:solidFill>
              </a:rPr>
              <a:t>dink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 err="1">
                <a:solidFill>
                  <a:srgbClr val="FF397E"/>
                </a:solidFill>
              </a:rPr>
              <a:t>Skidamarink</a:t>
            </a:r>
            <a:r>
              <a:rPr lang="en-US" sz="2400" dirty="0">
                <a:solidFill>
                  <a:srgbClr val="FF397E"/>
                </a:solidFill>
              </a:rPr>
              <a:t> </a:t>
            </a:r>
            <a:r>
              <a:rPr lang="en-US" sz="2400" dirty="0" err="1">
                <a:solidFill>
                  <a:srgbClr val="FF397E"/>
                </a:solidFill>
              </a:rPr>
              <a:t>ka</a:t>
            </a:r>
            <a:r>
              <a:rPr lang="en-US" sz="2400" dirty="0">
                <a:solidFill>
                  <a:srgbClr val="FF397E"/>
                </a:solidFill>
              </a:rPr>
              <a:t> </a:t>
            </a:r>
            <a:r>
              <a:rPr lang="en-US" sz="2400" dirty="0" smtClean="0">
                <a:solidFill>
                  <a:srgbClr val="FF397E"/>
                </a:solidFill>
              </a:rPr>
              <a:t>doo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>
                <a:solidFill>
                  <a:srgbClr val="FF397E"/>
                </a:solidFill>
              </a:rPr>
              <a:t>I Love </a:t>
            </a:r>
            <a:r>
              <a:rPr lang="en-US" sz="2400" dirty="0" smtClean="0">
                <a:solidFill>
                  <a:srgbClr val="FF397E"/>
                </a:solidFill>
              </a:rPr>
              <a:t>You</a:t>
            </a:r>
          </a:p>
          <a:p>
            <a:pPr algn="ctr"/>
            <a:endParaRPr lang="en-US" sz="2400" dirty="0">
              <a:solidFill>
                <a:srgbClr val="FF397E"/>
              </a:solidFill>
            </a:endParaRP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>
                <a:solidFill>
                  <a:srgbClr val="FF397E"/>
                </a:solidFill>
              </a:rPr>
              <a:t>I love you in the </a:t>
            </a:r>
            <a:r>
              <a:rPr lang="en-US" sz="2400" dirty="0" smtClean="0">
                <a:solidFill>
                  <a:srgbClr val="FF397E"/>
                </a:solidFill>
              </a:rPr>
              <a:t>morning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>
                <a:solidFill>
                  <a:srgbClr val="FF397E"/>
                </a:solidFill>
              </a:rPr>
              <a:t>and in the </a:t>
            </a:r>
            <a:r>
              <a:rPr lang="en-US" sz="2400" dirty="0" smtClean="0">
                <a:solidFill>
                  <a:srgbClr val="FF397E"/>
                </a:solidFill>
              </a:rPr>
              <a:t>afternoon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>
                <a:solidFill>
                  <a:srgbClr val="FF397E"/>
                </a:solidFill>
              </a:rPr>
              <a:t>I love you in the evening </a:t>
            </a:r>
            <a:endParaRPr lang="en-US" sz="2400" dirty="0" smtClean="0">
              <a:solidFill>
                <a:srgbClr val="FF397E"/>
              </a:solidFill>
            </a:endParaRP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and </a:t>
            </a:r>
            <a:r>
              <a:rPr lang="en-US" sz="2400" dirty="0">
                <a:solidFill>
                  <a:srgbClr val="FF397E"/>
                </a:solidFill>
              </a:rPr>
              <a:t>underneath the moon </a:t>
            </a:r>
            <a:r>
              <a:rPr lang="en-US" sz="2400" dirty="0" err="1" smtClean="0">
                <a:solidFill>
                  <a:srgbClr val="FF397E"/>
                </a:solidFill>
              </a:rPr>
              <a:t>ow</a:t>
            </a:r>
            <a:endParaRPr lang="en-US" sz="2400" dirty="0" smtClean="0">
              <a:solidFill>
                <a:srgbClr val="FF397E"/>
              </a:solidFill>
            </a:endParaRPr>
          </a:p>
          <a:p>
            <a:pPr algn="ctr"/>
            <a:endParaRPr lang="en-US" sz="2400" dirty="0">
              <a:solidFill>
                <a:srgbClr val="FF397E"/>
              </a:solidFill>
            </a:endParaRP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 err="1">
                <a:solidFill>
                  <a:srgbClr val="FF397E"/>
                </a:solidFill>
              </a:rPr>
              <a:t>Skidamarink</a:t>
            </a:r>
            <a:r>
              <a:rPr lang="en-US" sz="2400" dirty="0">
                <a:solidFill>
                  <a:srgbClr val="FF397E"/>
                </a:solidFill>
              </a:rPr>
              <a:t> </a:t>
            </a:r>
            <a:r>
              <a:rPr lang="en-US" sz="2400" dirty="0" err="1">
                <a:solidFill>
                  <a:srgbClr val="FF397E"/>
                </a:solidFill>
              </a:rPr>
              <a:t>ka</a:t>
            </a:r>
            <a:r>
              <a:rPr lang="en-US" sz="2400" dirty="0">
                <a:solidFill>
                  <a:srgbClr val="FF397E"/>
                </a:solidFill>
              </a:rPr>
              <a:t> dink </a:t>
            </a:r>
            <a:r>
              <a:rPr lang="en-US" sz="2400" dirty="0" err="1">
                <a:solidFill>
                  <a:srgbClr val="FF397E"/>
                </a:solidFill>
              </a:rPr>
              <a:t>ka</a:t>
            </a:r>
            <a:r>
              <a:rPr lang="en-US" sz="2400" dirty="0">
                <a:solidFill>
                  <a:srgbClr val="FF397E"/>
                </a:solidFill>
              </a:rPr>
              <a:t> </a:t>
            </a:r>
            <a:r>
              <a:rPr lang="en-US" sz="2400" dirty="0" smtClean="0">
                <a:solidFill>
                  <a:srgbClr val="FF397E"/>
                </a:solidFill>
              </a:rPr>
              <a:t>dink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 err="1">
                <a:solidFill>
                  <a:srgbClr val="FF397E"/>
                </a:solidFill>
              </a:rPr>
              <a:t>Skidamarink</a:t>
            </a:r>
            <a:r>
              <a:rPr lang="en-US" sz="2400" dirty="0">
                <a:solidFill>
                  <a:srgbClr val="FF397E"/>
                </a:solidFill>
              </a:rPr>
              <a:t> </a:t>
            </a:r>
            <a:r>
              <a:rPr lang="en-US" sz="2400" dirty="0" err="1">
                <a:solidFill>
                  <a:srgbClr val="FF397E"/>
                </a:solidFill>
              </a:rPr>
              <a:t>ka</a:t>
            </a:r>
            <a:r>
              <a:rPr lang="en-US" sz="2400" dirty="0">
                <a:solidFill>
                  <a:srgbClr val="FF397E"/>
                </a:solidFill>
              </a:rPr>
              <a:t> </a:t>
            </a:r>
            <a:r>
              <a:rPr lang="en-US" sz="2400" dirty="0" smtClean="0">
                <a:solidFill>
                  <a:srgbClr val="FF397E"/>
                </a:solidFill>
              </a:rPr>
              <a:t>doo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>
                <a:solidFill>
                  <a:srgbClr val="FF397E"/>
                </a:solidFill>
              </a:rPr>
              <a:t>I Love You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16188">
            <a:off x="6990672" y="512618"/>
            <a:ext cx="1992157" cy="2438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87445">
            <a:off x="710728" y="4585383"/>
            <a:ext cx="1776234" cy="217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256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09600" y="159927"/>
            <a:ext cx="8229600" cy="1143000"/>
          </a:xfrm>
        </p:spPr>
        <p:txBody>
          <a:bodyPr/>
          <a:lstStyle/>
          <a:p>
            <a:r>
              <a:rPr lang="en-US" u="sng" dirty="0" err="1">
                <a:solidFill>
                  <a:srgbClr val="FF0000"/>
                </a:solidFill>
              </a:rPr>
              <a:t>Skidamarink</a:t>
            </a:r>
            <a:endParaRPr lang="en-US" u="sng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973" y="2132479"/>
            <a:ext cx="8132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>
                <a:solidFill>
                  <a:srgbClr val="FF397E"/>
                </a:solidFill>
              </a:rPr>
              <a:t>I love you in </a:t>
            </a:r>
            <a:r>
              <a:rPr lang="en-US" sz="2400" dirty="0" smtClean="0">
                <a:solidFill>
                  <a:srgbClr val="FF397E"/>
                </a:solidFill>
              </a:rPr>
              <a:t>the  ______________ . 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and </a:t>
            </a:r>
            <a:r>
              <a:rPr lang="en-US" sz="2400" dirty="0">
                <a:solidFill>
                  <a:srgbClr val="FF397E"/>
                </a:solidFill>
              </a:rPr>
              <a:t>in the </a:t>
            </a:r>
            <a:r>
              <a:rPr lang="en-US" sz="2400" dirty="0" smtClean="0">
                <a:solidFill>
                  <a:srgbClr val="FF397E"/>
                </a:solidFill>
              </a:rPr>
              <a:t>afternoon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>
                <a:solidFill>
                  <a:srgbClr val="FF397E"/>
                </a:solidFill>
              </a:rPr>
              <a:t>I love you in the </a:t>
            </a:r>
            <a:r>
              <a:rPr lang="en-US" sz="2400" dirty="0" smtClean="0">
                <a:solidFill>
                  <a:srgbClr val="FF397E"/>
                </a:solidFill>
              </a:rPr>
              <a:t>evening 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and </a:t>
            </a:r>
            <a:r>
              <a:rPr lang="en-US" sz="2400" dirty="0">
                <a:solidFill>
                  <a:srgbClr val="FF397E"/>
                </a:solidFill>
              </a:rPr>
              <a:t>underneath the </a:t>
            </a:r>
            <a:r>
              <a:rPr lang="en-US" sz="2400" dirty="0" smtClean="0">
                <a:solidFill>
                  <a:srgbClr val="FF397E"/>
                </a:solidFill>
              </a:rPr>
              <a:t>moon </a:t>
            </a:r>
            <a:r>
              <a:rPr lang="en-US" sz="2400" dirty="0" err="1" smtClean="0">
                <a:solidFill>
                  <a:srgbClr val="FF397E"/>
                </a:solidFill>
              </a:rPr>
              <a:t>ow</a:t>
            </a:r>
            <a:r>
              <a:rPr lang="en-US" sz="2400" dirty="0" smtClean="0">
                <a:solidFill>
                  <a:srgbClr val="FF397E"/>
                </a:solidFill>
              </a:rPr>
              <a:t> </a:t>
            </a:r>
            <a:endParaRPr lang="en-US" sz="2400" dirty="0">
              <a:solidFill>
                <a:srgbClr val="FF397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16188">
            <a:off x="5418704" y="149227"/>
            <a:ext cx="1318751" cy="16141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7650" y="3955263"/>
            <a:ext cx="3991264" cy="2902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607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09600" y="159927"/>
            <a:ext cx="8229600" cy="1143000"/>
          </a:xfrm>
        </p:spPr>
        <p:txBody>
          <a:bodyPr/>
          <a:lstStyle/>
          <a:p>
            <a:r>
              <a:rPr lang="en-US" u="sng" dirty="0" err="1">
                <a:solidFill>
                  <a:srgbClr val="FF0000"/>
                </a:solidFill>
              </a:rPr>
              <a:t>Skidamarink</a:t>
            </a:r>
            <a:endParaRPr lang="en-US" u="sng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973" y="2132479"/>
            <a:ext cx="8132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>
                <a:solidFill>
                  <a:srgbClr val="FF397E"/>
                </a:solidFill>
              </a:rPr>
              <a:t>I love you in </a:t>
            </a:r>
            <a:r>
              <a:rPr lang="en-US" sz="2400" dirty="0" smtClean="0">
                <a:solidFill>
                  <a:srgbClr val="FF397E"/>
                </a:solidFill>
              </a:rPr>
              <a:t>the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morning 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and </a:t>
            </a:r>
            <a:r>
              <a:rPr lang="en-US" sz="2400" dirty="0">
                <a:solidFill>
                  <a:srgbClr val="FF397E"/>
                </a:solidFill>
              </a:rPr>
              <a:t>in the </a:t>
            </a:r>
            <a:r>
              <a:rPr lang="en-US" sz="2400" dirty="0" smtClean="0">
                <a:solidFill>
                  <a:srgbClr val="FF397E"/>
                </a:solidFill>
              </a:rPr>
              <a:t>afternoon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>
                <a:solidFill>
                  <a:srgbClr val="FF397E"/>
                </a:solidFill>
              </a:rPr>
              <a:t>I love you in the </a:t>
            </a:r>
            <a:r>
              <a:rPr lang="en-US" sz="2400" dirty="0" smtClean="0">
                <a:solidFill>
                  <a:srgbClr val="FF397E"/>
                </a:solidFill>
              </a:rPr>
              <a:t>evening 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and </a:t>
            </a:r>
            <a:r>
              <a:rPr lang="en-US" sz="2400" dirty="0">
                <a:solidFill>
                  <a:srgbClr val="FF397E"/>
                </a:solidFill>
              </a:rPr>
              <a:t>underneath the </a:t>
            </a:r>
            <a:r>
              <a:rPr lang="en-US" sz="2400" dirty="0" smtClean="0">
                <a:solidFill>
                  <a:srgbClr val="FF397E"/>
                </a:solidFill>
              </a:rPr>
              <a:t>moon </a:t>
            </a:r>
            <a:r>
              <a:rPr lang="en-US" sz="2400" dirty="0" err="1" smtClean="0">
                <a:solidFill>
                  <a:srgbClr val="FF397E"/>
                </a:solidFill>
              </a:rPr>
              <a:t>ow</a:t>
            </a:r>
            <a:r>
              <a:rPr lang="en-US" sz="2400" dirty="0" smtClean="0">
                <a:solidFill>
                  <a:srgbClr val="FF397E"/>
                </a:solidFill>
              </a:rPr>
              <a:t> </a:t>
            </a:r>
            <a:endParaRPr lang="en-US" sz="2400" dirty="0">
              <a:solidFill>
                <a:srgbClr val="FF397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16188">
            <a:off x="5418704" y="149227"/>
            <a:ext cx="1318751" cy="16141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7650" y="3955263"/>
            <a:ext cx="3991264" cy="2902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071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1193799" y="1353078"/>
            <a:ext cx="733726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15900" indent="0">
              <a:spcBef>
                <a:spcPts val="2000"/>
              </a:spcBef>
              <a:buSzPct val="77000"/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consonant sound CL</a:t>
            </a:r>
          </a:p>
          <a:p>
            <a:pPr marL="215900" indent="0">
              <a:spcBef>
                <a:spcPts val="2000"/>
              </a:spcBef>
              <a:buSzPct val="77000"/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More simple past irregular verbs</a:t>
            </a:r>
          </a:p>
          <a:p>
            <a:pPr marL="215900" indent="0">
              <a:spcBef>
                <a:spcPts val="2000"/>
              </a:spcBef>
              <a:buSzPct val="77000"/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Reading focus: oral summary</a:t>
            </a:r>
          </a:p>
          <a:p>
            <a:pPr marL="215900" indent="0">
              <a:spcBef>
                <a:spcPts val="2000"/>
              </a:spcBef>
            </a:pPr>
            <a:endParaRPr lang="en-US" altLang="en-US" sz="2800" dirty="0">
              <a:latin typeface="+mj-lt"/>
              <a:ea typeface="Century Gothic" charset="0"/>
              <a:cs typeface="Century Gothic" charset="0"/>
              <a:sym typeface="Century Gothic" charset="0"/>
            </a:endParaRPr>
          </a:p>
          <a:p>
            <a:pPr marL="215900" indent="0">
              <a:spcBef>
                <a:spcPts val="2000"/>
              </a:spcBef>
            </a:pPr>
            <a:endParaRPr lang="en-US" altLang="en-US" sz="2800" dirty="0">
              <a:latin typeface="+mj-lt"/>
              <a:ea typeface="Century Gothic" charset="0"/>
              <a:cs typeface="Century Gothic" charset="0"/>
              <a:sym typeface="Century Gothic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4851" y="3985682"/>
            <a:ext cx="2015067" cy="2015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3119" y="3961561"/>
            <a:ext cx="2944282" cy="203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91829" y="4303181"/>
            <a:ext cx="2339230" cy="1697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Admin\Desktop\checkmark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1489602"/>
            <a:ext cx="479425" cy="48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4" y="2171788"/>
            <a:ext cx="479425" cy="48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Admin\Desktop\checkmark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2845505"/>
            <a:ext cx="479425" cy="48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learn last class?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758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09600" y="159927"/>
            <a:ext cx="8229600" cy="1143000"/>
          </a:xfrm>
        </p:spPr>
        <p:txBody>
          <a:bodyPr/>
          <a:lstStyle/>
          <a:p>
            <a:r>
              <a:rPr lang="en-US" u="sng" dirty="0" err="1">
                <a:solidFill>
                  <a:srgbClr val="FF0000"/>
                </a:solidFill>
              </a:rPr>
              <a:t>Skidamarink</a:t>
            </a:r>
            <a:endParaRPr lang="en-US" u="sng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973" y="1801074"/>
            <a:ext cx="8132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>
                <a:solidFill>
                  <a:srgbClr val="FF397E"/>
                </a:solidFill>
              </a:rPr>
              <a:t>I love you in </a:t>
            </a:r>
            <a:r>
              <a:rPr lang="en-US" sz="2400" dirty="0" smtClean="0">
                <a:solidFill>
                  <a:srgbClr val="FF397E"/>
                </a:solidFill>
              </a:rPr>
              <a:t>the  morning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and </a:t>
            </a:r>
            <a:r>
              <a:rPr lang="en-US" sz="2400" dirty="0">
                <a:solidFill>
                  <a:srgbClr val="FF397E"/>
                </a:solidFill>
              </a:rPr>
              <a:t>in the </a:t>
            </a:r>
            <a:r>
              <a:rPr lang="en-US" sz="2400" dirty="0" smtClean="0">
                <a:solidFill>
                  <a:srgbClr val="FF397E"/>
                </a:solidFill>
              </a:rPr>
              <a:t>___________.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>
                <a:solidFill>
                  <a:srgbClr val="FF397E"/>
                </a:solidFill>
              </a:rPr>
              <a:t>I love you in the </a:t>
            </a:r>
            <a:r>
              <a:rPr lang="en-US" sz="2400" dirty="0" smtClean="0">
                <a:solidFill>
                  <a:srgbClr val="FF397E"/>
                </a:solidFill>
              </a:rPr>
              <a:t>evening 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and </a:t>
            </a:r>
            <a:r>
              <a:rPr lang="en-US" sz="2400" dirty="0">
                <a:solidFill>
                  <a:srgbClr val="FF397E"/>
                </a:solidFill>
              </a:rPr>
              <a:t>underneath the </a:t>
            </a:r>
            <a:r>
              <a:rPr lang="en-US" sz="2400" dirty="0" smtClean="0">
                <a:solidFill>
                  <a:srgbClr val="FF397E"/>
                </a:solidFill>
              </a:rPr>
              <a:t>moon </a:t>
            </a:r>
            <a:r>
              <a:rPr lang="en-US" sz="2400" dirty="0" err="1" smtClean="0">
                <a:solidFill>
                  <a:srgbClr val="FF397E"/>
                </a:solidFill>
              </a:rPr>
              <a:t>ow</a:t>
            </a:r>
            <a:r>
              <a:rPr lang="en-US" sz="2400" dirty="0" smtClean="0">
                <a:solidFill>
                  <a:srgbClr val="FF397E"/>
                </a:solidFill>
              </a:rPr>
              <a:t> </a:t>
            </a:r>
            <a:endParaRPr lang="en-US" sz="2400" dirty="0">
              <a:solidFill>
                <a:srgbClr val="FF397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16188">
            <a:off x="5418704" y="149227"/>
            <a:ext cx="1318751" cy="16141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9855" y="3449782"/>
            <a:ext cx="4544291" cy="340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5118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09600" y="159927"/>
            <a:ext cx="8229600" cy="1143000"/>
          </a:xfrm>
        </p:spPr>
        <p:txBody>
          <a:bodyPr/>
          <a:lstStyle/>
          <a:p>
            <a:r>
              <a:rPr lang="en-US" u="sng" dirty="0" err="1">
                <a:solidFill>
                  <a:srgbClr val="FF0000"/>
                </a:solidFill>
              </a:rPr>
              <a:t>Skidamarink</a:t>
            </a:r>
            <a:endParaRPr lang="en-US" u="sng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973" y="1801074"/>
            <a:ext cx="8132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>
                <a:solidFill>
                  <a:srgbClr val="FF397E"/>
                </a:solidFill>
              </a:rPr>
              <a:t>I love you in </a:t>
            </a:r>
            <a:r>
              <a:rPr lang="en-US" sz="2400" dirty="0" smtClean="0">
                <a:solidFill>
                  <a:srgbClr val="FF397E"/>
                </a:solidFill>
              </a:rPr>
              <a:t>the  morning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and </a:t>
            </a:r>
            <a:r>
              <a:rPr lang="en-US" sz="2400" dirty="0">
                <a:solidFill>
                  <a:srgbClr val="FF397E"/>
                </a:solidFill>
              </a:rPr>
              <a:t>in the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afternoon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>
                <a:solidFill>
                  <a:srgbClr val="FF397E"/>
                </a:solidFill>
              </a:rPr>
              <a:t>I love you in the </a:t>
            </a:r>
            <a:r>
              <a:rPr lang="en-US" sz="2400" dirty="0" smtClean="0">
                <a:solidFill>
                  <a:srgbClr val="FF397E"/>
                </a:solidFill>
              </a:rPr>
              <a:t>evening 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and </a:t>
            </a:r>
            <a:r>
              <a:rPr lang="en-US" sz="2400" dirty="0">
                <a:solidFill>
                  <a:srgbClr val="FF397E"/>
                </a:solidFill>
              </a:rPr>
              <a:t>underneath the </a:t>
            </a:r>
            <a:r>
              <a:rPr lang="en-US" sz="2400" dirty="0" smtClean="0">
                <a:solidFill>
                  <a:srgbClr val="FF397E"/>
                </a:solidFill>
              </a:rPr>
              <a:t>moon </a:t>
            </a:r>
            <a:r>
              <a:rPr lang="en-US" sz="2400" dirty="0" err="1" smtClean="0">
                <a:solidFill>
                  <a:srgbClr val="FF397E"/>
                </a:solidFill>
              </a:rPr>
              <a:t>ow</a:t>
            </a:r>
            <a:r>
              <a:rPr lang="en-US" sz="2400" dirty="0" smtClean="0">
                <a:solidFill>
                  <a:srgbClr val="FF397E"/>
                </a:solidFill>
              </a:rPr>
              <a:t> </a:t>
            </a:r>
            <a:endParaRPr lang="en-US" sz="2400" dirty="0">
              <a:solidFill>
                <a:srgbClr val="FF397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16188">
            <a:off x="5418704" y="149227"/>
            <a:ext cx="1318751" cy="16141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9855" y="3449782"/>
            <a:ext cx="4544291" cy="340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8800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09600" y="159927"/>
            <a:ext cx="8229600" cy="1143000"/>
          </a:xfrm>
        </p:spPr>
        <p:txBody>
          <a:bodyPr/>
          <a:lstStyle/>
          <a:p>
            <a:r>
              <a:rPr lang="en-US" u="sng" dirty="0" err="1">
                <a:solidFill>
                  <a:srgbClr val="FF0000"/>
                </a:solidFill>
              </a:rPr>
              <a:t>Skidamarink</a:t>
            </a:r>
            <a:endParaRPr lang="en-US" u="sng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973" y="2132479"/>
            <a:ext cx="8132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>
                <a:solidFill>
                  <a:srgbClr val="FF397E"/>
                </a:solidFill>
              </a:rPr>
              <a:t>I love you in </a:t>
            </a:r>
            <a:r>
              <a:rPr lang="en-US" sz="2400" dirty="0" smtClean="0">
                <a:solidFill>
                  <a:srgbClr val="FF397E"/>
                </a:solidFill>
              </a:rPr>
              <a:t>the  morning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and </a:t>
            </a:r>
            <a:r>
              <a:rPr lang="en-US" sz="2400" dirty="0">
                <a:solidFill>
                  <a:srgbClr val="FF397E"/>
                </a:solidFill>
              </a:rPr>
              <a:t>in the </a:t>
            </a:r>
            <a:r>
              <a:rPr lang="en-US" sz="2400" dirty="0" smtClean="0">
                <a:solidFill>
                  <a:srgbClr val="FF397E"/>
                </a:solidFill>
              </a:rPr>
              <a:t>afternoon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>
                <a:solidFill>
                  <a:srgbClr val="FF397E"/>
                </a:solidFill>
              </a:rPr>
              <a:t>I love you in the </a:t>
            </a:r>
            <a:r>
              <a:rPr lang="en-US" sz="2400" dirty="0" smtClean="0">
                <a:solidFill>
                  <a:srgbClr val="FF397E"/>
                </a:solidFill>
              </a:rPr>
              <a:t>_____________ 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and </a:t>
            </a:r>
            <a:r>
              <a:rPr lang="en-US" sz="2400" dirty="0">
                <a:solidFill>
                  <a:srgbClr val="FF397E"/>
                </a:solidFill>
              </a:rPr>
              <a:t>underneath the </a:t>
            </a:r>
            <a:r>
              <a:rPr lang="en-US" sz="2400" dirty="0" smtClean="0">
                <a:solidFill>
                  <a:srgbClr val="FF397E"/>
                </a:solidFill>
              </a:rPr>
              <a:t>moon </a:t>
            </a:r>
            <a:r>
              <a:rPr lang="en-US" sz="2400" dirty="0" err="1" smtClean="0">
                <a:solidFill>
                  <a:srgbClr val="FF397E"/>
                </a:solidFill>
              </a:rPr>
              <a:t>ow</a:t>
            </a:r>
            <a:r>
              <a:rPr lang="en-US" sz="2400" dirty="0" smtClean="0">
                <a:solidFill>
                  <a:srgbClr val="FF397E"/>
                </a:solidFill>
              </a:rPr>
              <a:t> </a:t>
            </a:r>
            <a:endParaRPr lang="en-US" sz="2400" dirty="0">
              <a:solidFill>
                <a:srgbClr val="FF397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16188">
            <a:off x="5418704" y="149227"/>
            <a:ext cx="1318751" cy="16141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5652" y="3702139"/>
            <a:ext cx="4058494" cy="300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530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09600" y="159927"/>
            <a:ext cx="8229600" cy="1143000"/>
          </a:xfrm>
        </p:spPr>
        <p:txBody>
          <a:bodyPr/>
          <a:lstStyle/>
          <a:p>
            <a:r>
              <a:rPr lang="en-US" u="sng" dirty="0" err="1">
                <a:solidFill>
                  <a:srgbClr val="FF0000"/>
                </a:solidFill>
              </a:rPr>
              <a:t>Skidamarink</a:t>
            </a:r>
            <a:endParaRPr lang="en-US" u="sng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973" y="2132479"/>
            <a:ext cx="8132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>
                <a:solidFill>
                  <a:srgbClr val="FF397E"/>
                </a:solidFill>
              </a:rPr>
              <a:t>I love you in </a:t>
            </a:r>
            <a:r>
              <a:rPr lang="en-US" sz="2400" dirty="0" smtClean="0">
                <a:solidFill>
                  <a:srgbClr val="FF397E"/>
                </a:solidFill>
              </a:rPr>
              <a:t>the  morning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and </a:t>
            </a:r>
            <a:r>
              <a:rPr lang="en-US" sz="2400" dirty="0">
                <a:solidFill>
                  <a:srgbClr val="FF397E"/>
                </a:solidFill>
              </a:rPr>
              <a:t>in the </a:t>
            </a:r>
            <a:r>
              <a:rPr lang="en-US" sz="2400" dirty="0" smtClean="0">
                <a:solidFill>
                  <a:srgbClr val="FF397E"/>
                </a:solidFill>
              </a:rPr>
              <a:t>afternoon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>
                <a:solidFill>
                  <a:srgbClr val="FF397E"/>
                </a:solidFill>
              </a:rPr>
              <a:t>I love you in the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evening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and </a:t>
            </a:r>
            <a:r>
              <a:rPr lang="en-US" sz="2400" dirty="0">
                <a:solidFill>
                  <a:srgbClr val="FF397E"/>
                </a:solidFill>
              </a:rPr>
              <a:t>underneath the </a:t>
            </a:r>
            <a:r>
              <a:rPr lang="en-US" sz="2400" dirty="0" smtClean="0">
                <a:solidFill>
                  <a:srgbClr val="FF397E"/>
                </a:solidFill>
              </a:rPr>
              <a:t>moon </a:t>
            </a:r>
            <a:r>
              <a:rPr lang="en-US" sz="2400" dirty="0" err="1" smtClean="0">
                <a:solidFill>
                  <a:srgbClr val="FF397E"/>
                </a:solidFill>
              </a:rPr>
              <a:t>ow</a:t>
            </a:r>
            <a:r>
              <a:rPr lang="en-US" sz="2400" dirty="0" smtClean="0">
                <a:solidFill>
                  <a:srgbClr val="FF397E"/>
                </a:solidFill>
              </a:rPr>
              <a:t> </a:t>
            </a:r>
            <a:endParaRPr lang="en-US" sz="2400" dirty="0">
              <a:solidFill>
                <a:srgbClr val="FF397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16188">
            <a:off x="5418704" y="149227"/>
            <a:ext cx="1318751" cy="16141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5652" y="3702139"/>
            <a:ext cx="4058494" cy="300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7822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09600" y="159927"/>
            <a:ext cx="8229600" cy="1143000"/>
          </a:xfrm>
        </p:spPr>
        <p:txBody>
          <a:bodyPr/>
          <a:lstStyle/>
          <a:p>
            <a:r>
              <a:rPr lang="en-US" u="sng" dirty="0" err="1">
                <a:solidFill>
                  <a:srgbClr val="FF0000"/>
                </a:solidFill>
              </a:rPr>
              <a:t>Skidamarink</a:t>
            </a:r>
            <a:endParaRPr lang="en-US" u="sng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973" y="2132479"/>
            <a:ext cx="8132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>
                <a:solidFill>
                  <a:srgbClr val="FF397E"/>
                </a:solidFill>
              </a:rPr>
              <a:t>I love you in </a:t>
            </a:r>
            <a:r>
              <a:rPr lang="en-US" sz="2400" dirty="0" smtClean="0">
                <a:solidFill>
                  <a:srgbClr val="FF397E"/>
                </a:solidFill>
              </a:rPr>
              <a:t>the  morning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and </a:t>
            </a:r>
            <a:r>
              <a:rPr lang="en-US" sz="2400" dirty="0">
                <a:solidFill>
                  <a:srgbClr val="FF397E"/>
                </a:solidFill>
              </a:rPr>
              <a:t>in the </a:t>
            </a:r>
            <a:r>
              <a:rPr lang="en-US" sz="2400" dirty="0" smtClean="0">
                <a:solidFill>
                  <a:srgbClr val="FF397E"/>
                </a:solidFill>
              </a:rPr>
              <a:t>afternoon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>
                <a:solidFill>
                  <a:srgbClr val="FF397E"/>
                </a:solidFill>
              </a:rPr>
              <a:t>I love you in the </a:t>
            </a:r>
            <a:r>
              <a:rPr lang="en-US" sz="2400" dirty="0" smtClean="0">
                <a:solidFill>
                  <a:srgbClr val="FF397E"/>
                </a:solidFill>
              </a:rPr>
              <a:t>evening 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and </a:t>
            </a:r>
            <a:r>
              <a:rPr lang="en-US" sz="2400" dirty="0">
                <a:solidFill>
                  <a:srgbClr val="FF397E"/>
                </a:solidFill>
              </a:rPr>
              <a:t>underneath the </a:t>
            </a:r>
            <a:r>
              <a:rPr lang="en-US" sz="2400" dirty="0" smtClean="0">
                <a:solidFill>
                  <a:srgbClr val="FF397E"/>
                </a:solidFill>
              </a:rPr>
              <a:t>___________ </a:t>
            </a:r>
            <a:r>
              <a:rPr lang="en-US" sz="2400" dirty="0" err="1" smtClean="0">
                <a:solidFill>
                  <a:srgbClr val="FF397E"/>
                </a:solidFill>
              </a:rPr>
              <a:t>ow</a:t>
            </a:r>
            <a:r>
              <a:rPr lang="en-US" sz="2400" dirty="0" smtClean="0">
                <a:solidFill>
                  <a:srgbClr val="FF397E"/>
                </a:solidFill>
              </a:rPr>
              <a:t> </a:t>
            </a:r>
            <a:endParaRPr lang="en-US" sz="2400" dirty="0">
              <a:solidFill>
                <a:srgbClr val="FF397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16188">
            <a:off x="5418704" y="149227"/>
            <a:ext cx="1318751" cy="16141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239" y="3852818"/>
            <a:ext cx="4476085" cy="290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4431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09600" y="159927"/>
            <a:ext cx="8229600" cy="1143000"/>
          </a:xfrm>
        </p:spPr>
        <p:txBody>
          <a:bodyPr/>
          <a:lstStyle/>
          <a:p>
            <a:r>
              <a:rPr lang="en-US" u="sng" dirty="0" err="1">
                <a:solidFill>
                  <a:srgbClr val="FF0000"/>
                </a:solidFill>
              </a:rPr>
              <a:t>Skidamarink</a:t>
            </a:r>
            <a:endParaRPr lang="en-US" u="sng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973" y="2132479"/>
            <a:ext cx="8132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>
                <a:solidFill>
                  <a:srgbClr val="FF397E"/>
                </a:solidFill>
              </a:rPr>
              <a:t>I love you in </a:t>
            </a:r>
            <a:r>
              <a:rPr lang="en-US" sz="2400" dirty="0" smtClean="0">
                <a:solidFill>
                  <a:srgbClr val="FF397E"/>
                </a:solidFill>
              </a:rPr>
              <a:t>the  morning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and </a:t>
            </a:r>
            <a:r>
              <a:rPr lang="en-US" sz="2400" dirty="0">
                <a:solidFill>
                  <a:srgbClr val="FF397E"/>
                </a:solidFill>
              </a:rPr>
              <a:t>in the </a:t>
            </a:r>
            <a:r>
              <a:rPr lang="en-US" sz="2400" dirty="0" smtClean="0">
                <a:solidFill>
                  <a:srgbClr val="FF397E"/>
                </a:solidFill>
              </a:rPr>
              <a:t>afternoon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>
                <a:solidFill>
                  <a:srgbClr val="FF397E"/>
                </a:solidFill>
              </a:rPr>
              <a:t>I love you in the </a:t>
            </a:r>
            <a:r>
              <a:rPr lang="en-US" sz="2400" dirty="0" smtClean="0">
                <a:solidFill>
                  <a:srgbClr val="FF397E"/>
                </a:solidFill>
              </a:rPr>
              <a:t>evening </a:t>
            </a:r>
          </a:p>
          <a:p>
            <a:pPr algn="ctr"/>
            <a:r>
              <a:rPr lang="en-US" sz="2400" dirty="0" smtClean="0">
                <a:solidFill>
                  <a:srgbClr val="FF397E"/>
                </a:solidFill>
              </a:rPr>
              <a:t>and </a:t>
            </a:r>
            <a:r>
              <a:rPr lang="en-US" sz="2400" dirty="0">
                <a:solidFill>
                  <a:srgbClr val="FF397E"/>
                </a:solidFill>
              </a:rPr>
              <a:t>underneath the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moon</a:t>
            </a:r>
            <a:r>
              <a:rPr lang="en-US" sz="2400" dirty="0" smtClean="0">
                <a:solidFill>
                  <a:srgbClr val="FF397E"/>
                </a:solidFill>
              </a:rPr>
              <a:t> </a:t>
            </a:r>
            <a:r>
              <a:rPr lang="en-US" sz="2400" dirty="0" err="1" smtClean="0">
                <a:solidFill>
                  <a:srgbClr val="FF397E"/>
                </a:solidFill>
              </a:rPr>
              <a:t>ow</a:t>
            </a:r>
            <a:r>
              <a:rPr lang="en-US" sz="2400" dirty="0" smtClean="0">
                <a:solidFill>
                  <a:srgbClr val="FF397E"/>
                </a:solidFill>
              </a:rPr>
              <a:t> </a:t>
            </a:r>
            <a:endParaRPr lang="en-US" sz="2400" dirty="0">
              <a:solidFill>
                <a:srgbClr val="FF397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16188">
            <a:off x="5418704" y="149227"/>
            <a:ext cx="1318751" cy="16141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239" y="3852818"/>
            <a:ext cx="4476085" cy="290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80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 dirty="0">
              <a:latin typeface="Century Gothic"/>
              <a:cs typeface="Century Gothic"/>
            </a:endParaRPr>
          </a:p>
        </p:txBody>
      </p:sp>
      <p:pic>
        <p:nvPicPr>
          <p:cNvPr id="9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4" y="1594200"/>
            <a:ext cx="479425" cy="48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4"/>
          <p:cNvSpPr>
            <a:spLocks/>
          </p:cNvSpPr>
          <p:nvPr/>
        </p:nvSpPr>
        <p:spPr bwMode="auto">
          <a:xfrm>
            <a:off x="1193799" y="1594200"/>
            <a:ext cx="733726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15900" indent="0">
              <a:spcBef>
                <a:spcPts val="2000"/>
              </a:spcBef>
            </a:pPr>
            <a:r>
              <a:rPr lang="en-CA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Valentine’s Day Vocabulary</a:t>
            </a:r>
            <a:endParaRPr lang="en-US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215900" indent="0">
              <a:spcBef>
                <a:spcPts val="2000"/>
              </a:spcBef>
            </a:pPr>
            <a:endParaRPr lang="en-US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0073" y="3717066"/>
            <a:ext cx="2501803" cy="30415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344764" y="3039838"/>
            <a:ext cx="2143379" cy="200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6724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Today’s letters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3324" y="2487270"/>
            <a:ext cx="3282918" cy="23202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24872" y="2341797"/>
            <a:ext cx="2825689" cy="2611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981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2960" y="0"/>
            <a:ext cx="3282918" cy="232025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02047" y="2334113"/>
            <a:ext cx="6736608" cy="31522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9297" y="2672583"/>
            <a:ext cx="1600754" cy="24476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68436" y="2563091"/>
            <a:ext cx="306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This is a _______ 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79273" y="3954694"/>
            <a:ext cx="306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charset="0"/>
                <a:ea typeface="Arial" charset="0"/>
                <a:cs typeface="Arial" charset="0"/>
              </a:rPr>
              <a:t>k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ing           soldier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5127" y="5805811"/>
            <a:ext cx="7523019" cy="789709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983673" y="6359236"/>
            <a:ext cx="720436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36082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2960" y="0"/>
            <a:ext cx="3282918" cy="232025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02047" y="2334113"/>
            <a:ext cx="6736608" cy="31522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68436" y="2563091"/>
            <a:ext cx="306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This is a _______ 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79273" y="3954694"/>
            <a:ext cx="306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necklace        ring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4064" y="2824701"/>
            <a:ext cx="2382355" cy="181494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45127" y="5805811"/>
            <a:ext cx="7523019" cy="789709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997527" y="6359236"/>
            <a:ext cx="7190511" cy="41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9451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1193797" y="1532262"/>
            <a:ext cx="733726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82563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Review </a:t>
            </a:r>
            <a:r>
              <a:rPr lang="en-CA" sz="2800" dirty="0" err="1">
                <a:latin typeface="Arial" charset="0"/>
                <a:ea typeface="Arial" charset="0"/>
                <a:cs typeface="Arial" charset="0"/>
              </a:rPr>
              <a:t>ing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/ng sounds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182563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182563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Transition words:  like/ unlike, similar to/different from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182563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182563" indent="0"/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Making connections between ourselves and the world</a:t>
            </a:r>
          </a:p>
          <a:p>
            <a:pPr marL="182563" indent="0"/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82563" indent="0"/>
            <a:r>
              <a:rPr lang="en-CA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Valentine’s Day Vocabulary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026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1" y="1362219"/>
            <a:ext cx="479425" cy="48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2" y="2186314"/>
            <a:ext cx="479425" cy="48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2" y="3492654"/>
            <a:ext cx="479425" cy="48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will I learn today?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1088" y="4336003"/>
            <a:ext cx="3129395" cy="2368422"/>
          </a:xfrm>
          <a:prstGeom prst="rect">
            <a:avLst/>
          </a:prstGeom>
        </p:spPr>
      </p:pic>
      <p:pic>
        <p:nvPicPr>
          <p:cNvPr id="13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1" y="4688042"/>
            <a:ext cx="479425" cy="48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7266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2960" y="0"/>
            <a:ext cx="3282918" cy="232025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02047" y="2334113"/>
            <a:ext cx="6736608" cy="31522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68436" y="2563091"/>
            <a:ext cx="306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This is a _______ 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79273" y="3954694"/>
            <a:ext cx="306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charset="0"/>
                <a:ea typeface="Arial" charset="0"/>
                <a:cs typeface="Arial" charset="0"/>
              </a:rPr>
              <a:t>w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ing            sing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5127" y="5805811"/>
            <a:ext cx="7523019" cy="789709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997527" y="6359236"/>
            <a:ext cx="7190511" cy="41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5915"/>
          <a:stretch/>
        </p:blipFill>
        <p:spPr>
          <a:xfrm>
            <a:off x="125917" y="3235296"/>
            <a:ext cx="3642519" cy="143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811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2960" y="0"/>
            <a:ext cx="3282918" cy="232025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02047" y="2334113"/>
            <a:ext cx="6736608" cy="3152287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68436" y="2563091"/>
            <a:ext cx="3588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They like to _______ 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79273" y="3954694"/>
            <a:ext cx="306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charset="0"/>
                <a:ea typeface="Arial" charset="0"/>
                <a:cs typeface="Arial" charset="0"/>
              </a:rPr>
              <a:t>w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ing            sing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5127" y="5805811"/>
            <a:ext cx="7523019" cy="789709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997527" y="6359236"/>
            <a:ext cx="7190511" cy="41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711" y="2988920"/>
            <a:ext cx="2244187" cy="1842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288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2047" y="2334113"/>
            <a:ext cx="6736608" cy="3152287"/>
          </a:xfrm>
          <a:prstGeom prst="rect">
            <a:avLst/>
          </a:prstGeom>
          <a:noFill/>
          <a:ln>
            <a:solidFill>
              <a:srgbClr val="7F7F7F"/>
            </a:solidFill>
            <a:prstDash val="sysDash"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68436" y="2563091"/>
            <a:ext cx="3588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He is _______ 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79273" y="3954694"/>
            <a:ext cx="40593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charset="0"/>
                <a:ea typeface="Arial" charset="0"/>
                <a:cs typeface="Arial" charset="0"/>
              </a:rPr>
              <a:t>s</a:t>
            </a:r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trong         </a:t>
            </a:r>
            <a:r>
              <a:rPr lang="en-US" sz="2800" dirty="0" err="1" smtClean="0">
                <a:latin typeface="Arial" charset="0"/>
                <a:ea typeface="Arial" charset="0"/>
                <a:cs typeface="Arial" charset="0"/>
              </a:rPr>
              <a:t>ping-pong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5127" y="5805811"/>
            <a:ext cx="7523019" cy="789709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997527" y="6359236"/>
            <a:ext cx="7190511" cy="41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7506" y="0"/>
            <a:ext cx="2412021" cy="22289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6374" y="2880833"/>
            <a:ext cx="1731708" cy="23977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328" y="3256724"/>
            <a:ext cx="580874" cy="58087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0678" y="3258025"/>
            <a:ext cx="652231" cy="652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943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2047" y="2334113"/>
            <a:ext cx="6736608" cy="3152287"/>
          </a:xfrm>
          <a:prstGeom prst="rect">
            <a:avLst/>
          </a:prstGeom>
          <a:noFill/>
          <a:ln>
            <a:solidFill>
              <a:srgbClr val="7F7F7F"/>
            </a:solidFill>
            <a:prstDash val="sysDash"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68436" y="2563091"/>
            <a:ext cx="35883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This game is called _____________ 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79273" y="3954694"/>
            <a:ext cx="40593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charset="0"/>
                <a:ea typeface="Arial" charset="0"/>
                <a:cs typeface="Arial" charset="0"/>
              </a:rPr>
              <a:t>s</a:t>
            </a:r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trong         </a:t>
            </a:r>
            <a:r>
              <a:rPr lang="en-US" sz="2800" dirty="0" err="1" smtClean="0">
                <a:latin typeface="Arial" charset="0"/>
                <a:ea typeface="Arial" charset="0"/>
                <a:cs typeface="Arial" charset="0"/>
              </a:rPr>
              <a:t>ping-pong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5127" y="5805811"/>
            <a:ext cx="7523019" cy="789709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997527" y="6359236"/>
            <a:ext cx="7190511" cy="41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7506" y="0"/>
            <a:ext cx="2412021" cy="222893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0557" y="2958640"/>
            <a:ext cx="2280207" cy="2082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8853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2047" y="2334113"/>
            <a:ext cx="6736608" cy="3152287"/>
          </a:xfrm>
          <a:prstGeom prst="rect">
            <a:avLst/>
          </a:prstGeom>
          <a:noFill/>
          <a:ln>
            <a:solidFill>
              <a:srgbClr val="7F7F7F"/>
            </a:solidFill>
            <a:prstDash val="sysDash"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68436" y="2563091"/>
            <a:ext cx="3588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Her hair is ________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79273" y="3954694"/>
            <a:ext cx="40593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charset="0"/>
                <a:ea typeface="Arial" charset="0"/>
                <a:cs typeface="Arial" charset="0"/>
              </a:rPr>
              <a:t>l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ong         lung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5127" y="5805811"/>
            <a:ext cx="7523019" cy="789709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997527" y="6359236"/>
            <a:ext cx="7190511" cy="41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7506" y="0"/>
            <a:ext cx="2412021" cy="22289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5674" y="2755949"/>
            <a:ext cx="1440872" cy="238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974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354447" y="2486513"/>
            <a:ext cx="6736608" cy="3152287"/>
          </a:xfrm>
          <a:prstGeom prst="rect">
            <a:avLst/>
          </a:prstGeom>
          <a:noFill/>
          <a:ln>
            <a:solidFill>
              <a:srgbClr val="7F7F7F"/>
            </a:solidFill>
            <a:prstDash val="sysDash"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02047" y="2334113"/>
            <a:ext cx="6736608" cy="31522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68436" y="2563091"/>
            <a:ext cx="35883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We breathe with two ________ !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79273" y="3954694"/>
            <a:ext cx="40593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charset="0"/>
                <a:ea typeface="Arial" charset="0"/>
                <a:cs typeface="Arial" charset="0"/>
              </a:rPr>
              <a:t>l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ong         lungs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5127" y="5805811"/>
            <a:ext cx="7523019" cy="78970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997527" y="6359236"/>
            <a:ext cx="7190511" cy="41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7506" y="0"/>
            <a:ext cx="2412021" cy="222893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8346" y="2766326"/>
            <a:ext cx="2177344" cy="237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0067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 dirty="0">
              <a:latin typeface="Century Gothic"/>
              <a:cs typeface="Century Gothic"/>
            </a:endParaRPr>
          </a:p>
        </p:txBody>
      </p:sp>
      <p:pic>
        <p:nvPicPr>
          <p:cNvPr id="1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4" y="1594200"/>
            <a:ext cx="479425" cy="48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"/>
          <p:cNvSpPr>
            <a:spLocks/>
          </p:cNvSpPr>
          <p:nvPr/>
        </p:nvSpPr>
        <p:spPr bwMode="auto">
          <a:xfrm>
            <a:off x="1193799" y="1594200"/>
            <a:ext cx="733726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15900" indent="0">
              <a:spcBef>
                <a:spcPts val="2000"/>
              </a:spcBef>
            </a:pPr>
            <a:r>
              <a:rPr lang="en-CA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Sounds of the letters </a:t>
            </a:r>
            <a:r>
              <a:rPr lang="en-CA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ing</a:t>
            </a:r>
            <a:r>
              <a:rPr lang="en-CA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 and </a:t>
            </a:r>
            <a:r>
              <a:rPr lang="en-CA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ng</a:t>
            </a:r>
            <a:endParaRPr lang="en-US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0073" y="3717066"/>
            <a:ext cx="2501803" cy="30415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344764" y="3039838"/>
            <a:ext cx="2143379" cy="200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782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Transition Words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Rectangle 4"/>
          <p:cNvSpPr>
            <a:spLocks/>
          </p:cNvSpPr>
          <p:nvPr/>
        </p:nvSpPr>
        <p:spPr bwMode="auto">
          <a:xfrm>
            <a:off x="912218" y="1718462"/>
            <a:ext cx="7337260" cy="982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15900" indent="0">
              <a:spcBef>
                <a:spcPts val="20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Review: Transition words help bring two ideas together 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1905935" y="3090033"/>
            <a:ext cx="2592584" cy="84734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cmpd="sng">
            <a:solidFill>
              <a:schemeClr val="accent6">
                <a:lumMod val="75000"/>
              </a:schemeClr>
            </a:solidFill>
            <a:prstDash val="sysDash"/>
          </a:ln>
          <a:effectLst/>
          <a:extLst/>
        </p:spPr>
        <p:txBody>
          <a:bodyPr anchor="ctr"/>
          <a:lstStyle/>
          <a:p>
            <a:pPr algn="ctr">
              <a:defRPr/>
            </a:pPr>
            <a:r>
              <a:rPr lang="en-US" sz="4000" dirty="0" smtClean="0">
                <a:solidFill>
                  <a:srgbClr val="000090"/>
                </a:solidFill>
                <a:latin typeface="Century Gothic"/>
                <a:ea typeface="ＭＳ Ｐゴシック" charset="0"/>
                <a:cs typeface="Century Gothic"/>
                <a:sym typeface="Stone Sans ITC TT-Semi" charset="0"/>
              </a:rPr>
              <a:t>Like</a:t>
            </a:r>
            <a:endParaRPr lang="en-US" sz="4000" dirty="0">
              <a:solidFill>
                <a:srgbClr val="000090"/>
              </a:solidFill>
              <a:latin typeface="Century Gothic"/>
              <a:ea typeface="ＭＳ Ｐゴシック" charset="0"/>
              <a:cs typeface="Century Gothic"/>
              <a:sym typeface="Stone Sans ITC TT-Semi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4687686" y="3067309"/>
            <a:ext cx="2592584" cy="84734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cmpd="sng">
            <a:solidFill>
              <a:srgbClr val="008000"/>
            </a:solidFill>
            <a:prstDash val="sysDash"/>
          </a:ln>
          <a:effectLst/>
          <a:extLst/>
        </p:spPr>
        <p:txBody>
          <a:bodyPr anchor="ctr"/>
          <a:lstStyle/>
          <a:p>
            <a:pPr algn="ctr">
              <a:defRPr/>
            </a:pPr>
            <a:r>
              <a:rPr lang="en-US" sz="4000" dirty="0" smtClean="0">
                <a:solidFill>
                  <a:srgbClr val="000090"/>
                </a:solidFill>
                <a:latin typeface="Century Gothic"/>
                <a:ea typeface="ＭＳ Ｐゴシック" charset="0"/>
                <a:cs typeface="Century Gothic"/>
                <a:sym typeface="Stone Sans ITC TT-Semi" charset="0"/>
              </a:rPr>
              <a:t>Unlike</a:t>
            </a:r>
            <a:endParaRPr lang="en-US" sz="4000" dirty="0">
              <a:solidFill>
                <a:srgbClr val="000090"/>
              </a:solidFill>
              <a:latin typeface="Century Gothic"/>
              <a:ea typeface="ＭＳ Ｐゴシック" charset="0"/>
              <a:cs typeface="Century Gothic"/>
              <a:sym typeface="Stone Sans ITC TT-Semi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912218" y="5085053"/>
            <a:ext cx="3589130" cy="84734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  <a:effectLst/>
          <a:extLst/>
        </p:spPr>
        <p:txBody>
          <a:bodyPr anchor="ctr"/>
          <a:lstStyle/>
          <a:p>
            <a:pPr algn="ctr">
              <a:defRPr/>
            </a:pPr>
            <a:r>
              <a:rPr lang="en-US" sz="3600" dirty="0" smtClean="0">
                <a:solidFill>
                  <a:srgbClr val="000090"/>
                </a:solidFill>
                <a:latin typeface="Century Gothic"/>
                <a:ea typeface="ＭＳ Ｐゴシック" charset="0"/>
                <a:cs typeface="Century Gothic"/>
                <a:sym typeface="Stone Sans ITC TT-Semi" charset="0"/>
              </a:rPr>
              <a:t>Similar to</a:t>
            </a:r>
            <a:endParaRPr lang="en-US" sz="3600" dirty="0">
              <a:solidFill>
                <a:srgbClr val="000090"/>
              </a:solidFill>
              <a:latin typeface="Century Gothic"/>
              <a:ea typeface="ＭＳ Ｐゴシック" charset="0"/>
              <a:cs typeface="Century Gothic"/>
              <a:sym typeface="Stone Sans ITC TT-Semi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4687686" y="5085053"/>
            <a:ext cx="3589130" cy="84734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cmpd="sng">
            <a:solidFill>
              <a:srgbClr val="FC1A6B"/>
            </a:solidFill>
            <a:prstDash val="sysDash"/>
          </a:ln>
          <a:effectLst/>
          <a:extLst/>
        </p:spPr>
        <p:txBody>
          <a:bodyPr anchor="ctr"/>
          <a:lstStyle/>
          <a:p>
            <a:pPr algn="ctr">
              <a:defRPr/>
            </a:pPr>
            <a:r>
              <a:rPr lang="en-US" sz="3600" dirty="0" smtClean="0">
                <a:solidFill>
                  <a:srgbClr val="000090"/>
                </a:solidFill>
                <a:latin typeface="Century Gothic"/>
                <a:ea typeface="ＭＳ Ｐゴシック" charset="0"/>
                <a:cs typeface="Century Gothic"/>
                <a:sym typeface="Stone Sans ITC TT-Semi" charset="0"/>
              </a:rPr>
              <a:t>Different from</a:t>
            </a:r>
            <a:endParaRPr lang="en-US" sz="3600" dirty="0">
              <a:solidFill>
                <a:srgbClr val="000090"/>
              </a:solidFill>
              <a:latin typeface="Century Gothic"/>
              <a:ea typeface="ＭＳ Ｐゴシック" charset="0"/>
              <a:cs typeface="Century Gothic"/>
              <a:sym typeface="Stone Sans ITC TT-Sem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2578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Transition Words: Like / Unlike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801429" y="1861676"/>
            <a:ext cx="7003259" cy="2742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673100" indent="-457200">
              <a:spcBef>
                <a:spcPts val="2000"/>
              </a:spcBef>
              <a:buFont typeface="Arial"/>
              <a:buChar char="•"/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If something is the same as another it is </a:t>
            </a:r>
            <a:r>
              <a:rPr lang="en-US" altLang="en-US" sz="2800" b="1" dirty="0" smtClean="0">
                <a:solidFill>
                  <a:srgbClr val="FF397E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like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them</a:t>
            </a:r>
            <a:r>
              <a:rPr lang="en-US" altLang="en-US" sz="28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</a:p>
          <a:p>
            <a:pPr marL="673100" indent="-457200">
              <a:spcBef>
                <a:spcPts val="2000"/>
              </a:spcBef>
              <a:buFont typeface="Arial"/>
              <a:buChar char="•"/>
            </a:pPr>
            <a:endParaRPr lang="en-US" altLang="en-US" sz="2800" b="1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673100" indent="-457200">
              <a:spcBef>
                <a:spcPts val="2000"/>
              </a:spcBef>
              <a:buFont typeface="Arial"/>
              <a:buChar char="•"/>
            </a:pPr>
            <a:endParaRPr lang="en-US" altLang="en-US" sz="2800" b="1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673100" indent="-457200">
              <a:spcBef>
                <a:spcPts val="2000"/>
              </a:spcBef>
              <a:buFont typeface="Arial"/>
              <a:buChar char="•"/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If something is different than another it is </a:t>
            </a:r>
            <a:r>
              <a:rPr lang="en-US" altLang="en-US" sz="2800" b="1" dirty="0" smtClean="0">
                <a:solidFill>
                  <a:srgbClr val="FF397E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unlike</a:t>
            </a:r>
            <a:r>
              <a:rPr lang="en-US" altLang="en-US" sz="28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them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2922135" y="2823338"/>
            <a:ext cx="813714" cy="81371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23921" y="2823338"/>
            <a:ext cx="813714" cy="81371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071944" y="2823338"/>
            <a:ext cx="813714" cy="81371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922135" y="5503181"/>
            <a:ext cx="813714" cy="81371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023921" y="5503181"/>
            <a:ext cx="813714" cy="81371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Hexagon 14"/>
          <p:cNvSpPr/>
          <p:nvPr/>
        </p:nvSpPr>
        <p:spPr>
          <a:xfrm>
            <a:off x="5071944" y="5509088"/>
            <a:ext cx="937056" cy="807807"/>
          </a:xfrm>
          <a:prstGeom prst="hexagon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9165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Transition Words: Like / Unlike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7820" y="1930880"/>
            <a:ext cx="3371273" cy="25284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9726" y="4124289"/>
            <a:ext cx="2939474" cy="2733711"/>
          </a:xfrm>
          <a:prstGeom prst="rect">
            <a:avLst/>
          </a:prstGeom>
        </p:spPr>
      </p:pic>
      <p:sp>
        <p:nvSpPr>
          <p:cNvPr id="8" name="Rectangle 4"/>
          <p:cNvSpPr>
            <a:spLocks/>
          </p:cNvSpPr>
          <p:nvPr/>
        </p:nvSpPr>
        <p:spPr bwMode="auto">
          <a:xfrm>
            <a:off x="2246744" y="2024044"/>
            <a:ext cx="733726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15900" indent="0">
              <a:spcBef>
                <a:spcPts val="20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&lt;- This heart is red </a:t>
            </a:r>
            <a:r>
              <a:rPr lang="en-US" altLang="en-US" sz="2800" b="1" dirty="0" smtClean="0">
                <a:solidFill>
                  <a:srgbClr val="FF397E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unlike</a:t>
            </a:r>
            <a:r>
              <a:rPr lang="en-US" altLang="en-US" sz="2800" dirty="0" smtClean="0">
                <a:solidFill>
                  <a:srgbClr val="FF397E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other heart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058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1869-NNTIA9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1703" y="0"/>
            <a:ext cx="9165703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624445" y="218101"/>
            <a:ext cx="6286500" cy="17059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</a:t>
            </a:r>
            <a:r>
              <a:rPr lang="en-US" sz="40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day are </a:t>
            </a:r>
            <a:r>
              <a:rPr lang="en-US" sz="40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we </a:t>
            </a:r>
          </a:p>
          <a:p>
            <a:r>
              <a:rPr lang="en-US" sz="40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celebrating today?</a:t>
            </a:r>
          </a:p>
        </p:txBody>
      </p:sp>
    </p:spTree>
    <p:extLst>
      <p:ext uri="{BB962C8B-B14F-4D97-AF65-F5344CB8AC3E}">
        <p14:creationId xmlns:p14="http://schemas.microsoft.com/office/powerpoint/2010/main" val="6613619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Transition Words: Like / Unlike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7820" y="1930880"/>
            <a:ext cx="3371273" cy="2528455"/>
          </a:xfrm>
          <a:prstGeom prst="rect">
            <a:avLst/>
          </a:prstGeom>
        </p:spPr>
      </p:pic>
      <p:sp>
        <p:nvSpPr>
          <p:cNvPr id="8" name="Rectangle 4"/>
          <p:cNvSpPr>
            <a:spLocks/>
          </p:cNvSpPr>
          <p:nvPr/>
        </p:nvSpPr>
        <p:spPr bwMode="auto">
          <a:xfrm>
            <a:off x="2246744" y="2024044"/>
            <a:ext cx="733726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15900" indent="0">
              <a:spcBef>
                <a:spcPts val="20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&lt;- This heart is red </a:t>
            </a:r>
            <a:r>
              <a:rPr lang="en-US" altLang="en-US" sz="2800" b="1" dirty="0" smtClean="0">
                <a:solidFill>
                  <a:srgbClr val="FF397E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like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other heart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8017" y="4226916"/>
            <a:ext cx="3371273" cy="2528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546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Transition Words: Like / Unlike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2662381" y="139826"/>
            <a:ext cx="733726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15900" indent="0">
              <a:spcBef>
                <a:spcPts val="20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Are they </a:t>
            </a:r>
            <a:r>
              <a:rPr lang="en-US" altLang="en-US" sz="28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like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or </a:t>
            </a:r>
            <a:r>
              <a:rPr lang="en-US" altLang="en-US" sz="28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unlike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?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607" y="2677167"/>
            <a:ext cx="2708564" cy="36041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88964" y="2677167"/>
            <a:ext cx="2708564" cy="360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042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Transition Words: Like / Unlike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2662381" y="139826"/>
            <a:ext cx="733726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15900" indent="0">
              <a:spcBef>
                <a:spcPts val="20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Are they </a:t>
            </a:r>
            <a:r>
              <a:rPr lang="en-US" altLang="en-US" sz="28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like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or </a:t>
            </a:r>
            <a:r>
              <a:rPr lang="en-US" altLang="en-US" sz="28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unlike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?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1442" y="3129809"/>
            <a:ext cx="2416247" cy="234375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7937" y="3386943"/>
            <a:ext cx="3605723" cy="174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9623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Transition Words: Like / Unlike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2662381" y="139826"/>
            <a:ext cx="733726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15900" indent="0">
              <a:spcBef>
                <a:spcPts val="20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Are they </a:t>
            </a:r>
            <a:r>
              <a:rPr lang="en-US" altLang="en-US" sz="28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like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or </a:t>
            </a:r>
            <a:r>
              <a:rPr lang="en-US" altLang="en-US" sz="28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unlike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?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669" y="3180064"/>
            <a:ext cx="2992581" cy="26135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7668" y="2877229"/>
            <a:ext cx="2282868" cy="3106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662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Transition Words: Like / Unlike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2662381" y="139826"/>
            <a:ext cx="733726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15900" indent="0">
              <a:spcBef>
                <a:spcPts val="20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Are they </a:t>
            </a:r>
            <a:r>
              <a:rPr lang="en-US" altLang="en-US" sz="28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like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or </a:t>
            </a:r>
            <a:r>
              <a:rPr lang="en-US" altLang="en-US" sz="28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unlike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?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310246"/>
            <a:ext cx="81280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913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Transition Words: Like / Unlike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2662381" y="139826"/>
            <a:ext cx="733726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15900" indent="0">
              <a:spcBef>
                <a:spcPts val="20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Are they </a:t>
            </a:r>
            <a:r>
              <a:rPr lang="en-US" altLang="en-US" sz="28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like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or </a:t>
            </a:r>
            <a:r>
              <a:rPr lang="en-US" altLang="en-US" sz="28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unlike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?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2378" y="3393791"/>
            <a:ext cx="3009176" cy="174215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8231" y="2630333"/>
            <a:ext cx="1973832" cy="311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86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3236" y="440893"/>
            <a:ext cx="87283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Transition Words: Similar to / Different from</a:t>
            </a:r>
            <a:endParaRPr lang="en-US" sz="3200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962" y="4124289"/>
            <a:ext cx="3371273" cy="25284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9726" y="4124289"/>
            <a:ext cx="2939474" cy="2733711"/>
          </a:xfrm>
          <a:prstGeom prst="rect">
            <a:avLst/>
          </a:prstGeom>
        </p:spPr>
      </p:pic>
      <p:sp>
        <p:nvSpPr>
          <p:cNvPr id="8" name="Rectangle 4"/>
          <p:cNvSpPr>
            <a:spLocks/>
          </p:cNvSpPr>
          <p:nvPr/>
        </p:nvSpPr>
        <p:spPr bwMode="auto">
          <a:xfrm>
            <a:off x="701962" y="1800031"/>
            <a:ext cx="7287671" cy="294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673100" indent="-457200">
              <a:spcBef>
                <a:spcPts val="2000"/>
              </a:spcBef>
              <a:buFont typeface="Arial"/>
              <a:buChar char="•"/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If something is almost the same as another it is </a:t>
            </a:r>
            <a:r>
              <a:rPr lang="en-US" altLang="en-US" sz="2800" b="1" dirty="0" smtClean="0">
                <a:solidFill>
                  <a:srgbClr val="FF397E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similar to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them</a:t>
            </a:r>
            <a:r>
              <a:rPr lang="en-US" altLang="en-US" sz="28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  <a:endParaRPr lang="en-US" altLang="en-US" sz="2800" b="1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673100" indent="-457200">
              <a:spcBef>
                <a:spcPts val="2000"/>
              </a:spcBef>
              <a:buFont typeface="Arial"/>
              <a:buChar char="•"/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If something is </a:t>
            </a:r>
            <a:r>
              <a:rPr lang="en-US" altLang="en-US" sz="2800" b="1" u="sng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not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the same as another it is </a:t>
            </a:r>
            <a:r>
              <a:rPr lang="en-US" altLang="en-US" sz="2800" b="1" dirty="0" smtClean="0">
                <a:solidFill>
                  <a:srgbClr val="FF397E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different from</a:t>
            </a:r>
            <a:r>
              <a:rPr lang="en-US" altLang="en-US" sz="28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them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884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Similar to / Different from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418977" y="0"/>
            <a:ext cx="8420223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15900" indent="0">
              <a:spcBef>
                <a:spcPts val="20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Are they </a:t>
            </a:r>
            <a:r>
              <a:rPr lang="en-US" altLang="en-US" sz="28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similar to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or </a:t>
            </a:r>
            <a:r>
              <a:rPr lang="en-US" altLang="en-US" sz="2800" b="1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different from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each other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?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088" y="2383631"/>
            <a:ext cx="7366000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822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Similar to / Different from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418977" y="0"/>
            <a:ext cx="8420223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15900" indent="0">
              <a:spcBef>
                <a:spcPts val="20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Are they </a:t>
            </a:r>
            <a:r>
              <a:rPr lang="en-US" altLang="en-US" sz="28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similar to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or </a:t>
            </a:r>
            <a:r>
              <a:rPr lang="en-US" altLang="en-US" sz="2800" b="1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different from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each other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?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734" y="2535381"/>
            <a:ext cx="3257724" cy="32281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8215" y="2563090"/>
            <a:ext cx="38100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9374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Similar to / Different from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418977" y="0"/>
            <a:ext cx="8420223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15900" indent="0">
              <a:spcBef>
                <a:spcPts val="20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Are they </a:t>
            </a:r>
            <a:r>
              <a:rPr lang="en-US" altLang="en-US" sz="28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similar to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or </a:t>
            </a:r>
            <a:r>
              <a:rPr lang="en-US" altLang="en-US" sz="2800" b="1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different from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each other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?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0504" y="2159642"/>
            <a:ext cx="5587792" cy="4372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792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550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79" b="1022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Similar to / Different from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418977" y="0"/>
            <a:ext cx="8420223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15900" indent="0">
              <a:spcBef>
                <a:spcPts val="20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Are they </a:t>
            </a:r>
            <a:r>
              <a:rPr lang="en-US" altLang="en-US" sz="28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similar to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or </a:t>
            </a:r>
            <a:r>
              <a:rPr lang="en-US" altLang="en-US" sz="2800" b="1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different from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each other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?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538" y="2422814"/>
            <a:ext cx="75311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032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 dirty="0">
              <a:latin typeface="Century Gothic"/>
              <a:cs typeface="Century Gothic"/>
            </a:endParaRP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4" y="1594200"/>
            <a:ext cx="479425" cy="48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4"/>
          <p:cNvSpPr>
            <a:spLocks/>
          </p:cNvSpPr>
          <p:nvPr/>
        </p:nvSpPr>
        <p:spPr bwMode="auto">
          <a:xfrm>
            <a:off x="1193799" y="1594200"/>
            <a:ext cx="733726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15900" indent="0">
              <a:spcBef>
                <a:spcPts val="2000"/>
              </a:spcBef>
            </a:pPr>
            <a:r>
              <a:rPr lang="en-CA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Transition Words</a:t>
            </a:r>
            <a:endParaRPr lang="en-US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0073" y="3717066"/>
            <a:ext cx="2501803" cy="30415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344764" y="3039838"/>
            <a:ext cx="2143379" cy="200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8923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3436" y="0"/>
            <a:ext cx="4740564" cy="4740564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1330035" y="179878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Happy </a:t>
            </a:r>
            <a:br>
              <a:rPr lang="en-US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</a:br>
            <a:r>
              <a:rPr lang="en-US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Valentine’s </a:t>
            </a:r>
            <a:r>
              <a:rPr lang="en-US" dirty="0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Day!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171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 dirty="0">
              <a:latin typeface="Century Gothic"/>
              <a:cs typeface="Century Gothic"/>
            </a:endParaRPr>
          </a:p>
        </p:txBody>
      </p:sp>
      <p:pic>
        <p:nvPicPr>
          <p:cNvPr id="1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4" y="1594200"/>
            <a:ext cx="479425" cy="48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"/>
          <p:cNvSpPr>
            <a:spLocks/>
          </p:cNvSpPr>
          <p:nvPr/>
        </p:nvSpPr>
        <p:spPr bwMode="auto">
          <a:xfrm>
            <a:off x="1193799" y="1594200"/>
            <a:ext cx="733726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80975" indent="0"/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Transition words 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1193799" y="2601625"/>
            <a:ext cx="813714" cy="81371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2295585" y="2601625"/>
            <a:ext cx="813714" cy="81371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3343608" y="2601625"/>
            <a:ext cx="813714" cy="81371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5170738" y="2595718"/>
            <a:ext cx="813714" cy="81371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6272524" y="2595718"/>
            <a:ext cx="813714" cy="81371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xagon 22"/>
          <p:cNvSpPr/>
          <p:nvPr/>
        </p:nvSpPr>
        <p:spPr>
          <a:xfrm>
            <a:off x="7320547" y="2601625"/>
            <a:ext cx="937056" cy="807807"/>
          </a:xfrm>
          <a:prstGeom prst="hexagon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5291" y="4343617"/>
            <a:ext cx="2986567" cy="143536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6800" y="3769128"/>
            <a:ext cx="2780522" cy="2175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997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 dirty="0">
              <a:latin typeface="Century Gothic"/>
              <a:cs typeface="Century Gothic"/>
            </a:endParaRPr>
          </a:p>
        </p:txBody>
      </p:sp>
      <p:pic>
        <p:nvPicPr>
          <p:cNvPr id="1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4" y="1594200"/>
            <a:ext cx="479425" cy="48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"/>
          <p:cNvSpPr>
            <a:spLocks/>
          </p:cNvSpPr>
          <p:nvPr/>
        </p:nvSpPr>
        <p:spPr bwMode="auto">
          <a:xfrm>
            <a:off x="1193799" y="1594200"/>
            <a:ext cx="733726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Making connections between ourselves and the world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3042" y="3153746"/>
            <a:ext cx="3048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767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 dirty="0">
              <a:latin typeface="Century Gothic"/>
              <a:cs typeface="Century Gothic"/>
            </a:endParaRPr>
          </a:p>
        </p:txBody>
      </p:sp>
      <p:pic>
        <p:nvPicPr>
          <p:cNvPr id="1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4" y="1594200"/>
            <a:ext cx="479425" cy="48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"/>
          <p:cNvSpPr>
            <a:spLocks/>
          </p:cNvSpPr>
          <p:nvPr/>
        </p:nvSpPr>
        <p:spPr bwMode="auto">
          <a:xfrm>
            <a:off x="1193799" y="1594200"/>
            <a:ext cx="733726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Valentine’s Day Vocabulary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47425">
            <a:off x="2953532" y="2708606"/>
            <a:ext cx="3274687" cy="3244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769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 dirty="0">
              <a:latin typeface="Century Gothic"/>
              <a:cs typeface="Century Gothic"/>
            </a:endParaRPr>
          </a:p>
        </p:txBody>
      </p:sp>
      <p:pic>
        <p:nvPicPr>
          <p:cNvPr id="1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4" y="1594200"/>
            <a:ext cx="479425" cy="48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"/>
          <p:cNvSpPr>
            <a:spLocks/>
          </p:cNvSpPr>
          <p:nvPr/>
        </p:nvSpPr>
        <p:spPr bwMode="auto">
          <a:xfrm>
            <a:off x="1193799" y="1594200"/>
            <a:ext cx="733726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Review </a:t>
            </a:r>
            <a:r>
              <a:rPr lang="en-CA" sz="2800" dirty="0" err="1">
                <a:latin typeface="Arial" charset="0"/>
                <a:ea typeface="Arial" charset="0"/>
                <a:cs typeface="Arial" charset="0"/>
              </a:rPr>
              <a:t>ing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/</a:t>
            </a:r>
            <a:r>
              <a:rPr lang="en-CA" sz="2800" dirty="0" err="1">
                <a:latin typeface="Arial" charset="0"/>
                <a:ea typeface="Arial" charset="0"/>
                <a:cs typeface="Arial" charset="0"/>
              </a:rPr>
              <a:t>ng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 sounds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7540" y="4286377"/>
            <a:ext cx="2280207" cy="208258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3800" y="4286377"/>
            <a:ext cx="2244187" cy="184267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7540" y="2653152"/>
            <a:ext cx="2310840" cy="16332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6088" y="2547325"/>
            <a:ext cx="1881899" cy="173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565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Great Job Today!!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1154538" y="835320"/>
            <a:ext cx="733726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Do you have any questions?</a:t>
            </a:r>
          </a:p>
          <a:p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Do you understand the handout?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8587"/>
          <a:stretch/>
        </p:blipFill>
        <p:spPr>
          <a:xfrm>
            <a:off x="1154538" y="3505651"/>
            <a:ext cx="3110258" cy="2843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85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34605-NZPAI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4746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1567" b="1525"/>
          <a:stretch/>
        </p:blipFill>
        <p:spPr>
          <a:xfrm>
            <a:off x="-6716" y="0"/>
            <a:ext cx="91614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188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Valentine’s Day!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0518" y="1668151"/>
            <a:ext cx="6162964" cy="4760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299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is Valentine’s Day?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520923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Valentine’s Day is celebrated on February 14</a:t>
            </a:r>
            <a:r>
              <a:rPr lang="en-US" sz="2800" baseline="300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th</a:t>
            </a:r>
            <a:r>
              <a:rPr lang="en-US" sz="28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.  </a:t>
            </a:r>
          </a:p>
          <a:p>
            <a:pPr algn="ctr"/>
            <a:endParaRPr lang="en-US" sz="2800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8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It is to celebrate the people we love!</a:t>
            </a:r>
            <a:endParaRPr lang="en-US" sz="2800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" y="4394200"/>
            <a:ext cx="8890000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23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is Valentine’s Day?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417637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dirty="0">
              <a:solidFill>
                <a:srgbClr val="FF397E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400" dirty="0" smtClean="0">
                <a:solidFill>
                  <a:srgbClr val="FF397E"/>
                </a:solidFill>
                <a:latin typeface="Arial" charset="0"/>
                <a:ea typeface="Arial" charset="0"/>
                <a:cs typeface="Arial" charset="0"/>
              </a:rPr>
              <a:t>On Valentine’s Day we do nice things for the people we love!</a:t>
            </a:r>
            <a:endParaRPr lang="en-US" sz="2400" dirty="0">
              <a:solidFill>
                <a:srgbClr val="FF397E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0" y="2731655"/>
            <a:ext cx="6985000" cy="38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3818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0"/>
                <a:solidFill>
                  <a:srgbClr val="FF397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The Story of Cupid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417638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397E"/>
                </a:solidFill>
                <a:latin typeface="Arial" charset="0"/>
                <a:ea typeface="Arial" charset="0"/>
                <a:cs typeface="Arial" charset="0"/>
              </a:rPr>
              <a:t>Who is Cupid?</a:t>
            </a:r>
          </a:p>
          <a:p>
            <a:pPr algn="ctr"/>
            <a:endParaRPr lang="en-US" sz="2400" dirty="0" smtClean="0">
              <a:solidFill>
                <a:srgbClr val="FF397E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400" dirty="0" smtClean="0">
                <a:solidFill>
                  <a:srgbClr val="FF397E"/>
                </a:solidFill>
                <a:latin typeface="Arial" charset="0"/>
                <a:ea typeface="Arial" charset="0"/>
                <a:cs typeface="Arial" charset="0"/>
              </a:rPr>
              <a:t>Cupid comes on Valentine’s Day and makes people fall in love.</a:t>
            </a:r>
          </a:p>
          <a:p>
            <a:pPr algn="ctr"/>
            <a:endParaRPr lang="en-US" sz="2400" dirty="0" smtClean="0">
              <a:solidFill>
                <a:srgbClr val="FF397E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400" dirty="0" smtClean="0">
                <a:solidFill>
                  <a:srgbClr val="FF397E"/>
                </a:solidFill>
                <a:latin typeface="Arial" charset="0"/>
                <a:ea typeface="Arial" charset="0"/>
                <a:cs typeface="Arial" charset="0"/>
              </a:rPr>
              <a:t>He uses his arrows to make people fall in love.</a:t>
            </a:r>
            <a:endParaRPr lang="en-US" sz="2400" dirty="0">
              <a:solidFill>
                <a:srgbClr val="FF397E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47425">
            <a:off x="6757423" y="3814270"/>
            <a:ext cx="1378532" cy="136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636836" y="3918314"/>
            <a:ext cx="954197" cy="11579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1073" y="4245680"/>
            <a:ext cx="1660257" cy="23583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16246" y="4233287"/>
            <a:ext cx="1294827" cy="2292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417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1205</Words>
  <Application>Microsoft Macintosh PowerPoint</Application>
  <PresentationFormat>On-screen Show (4:3)</PresentationFormat>
  <Paragraphs>193</Paragraphs>
  <Slides>59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0" baseType="lpstr">
      <vt:lpstr>Office Theme</vt:lpstr>
      <vt:lpstr>Holiday</vt:lpstr>
      <vt:lpstr>PowerPoint Presentation</vt:lpstr>
      <vt:lpstr>PowerPoint Presentation</vt:lpstr>
      <vt:lpstr>PowerPoint Presentation</vt:lpstr>
      <vt:lpstr>PowerPoint Presentation</vt:lpstr>
      <vt:lpstr>Valentine’s Day!</vt:lpstr>
      <vt:lpstr>What is Valentine’s Day?</vt:lpstr>
      <vt:lpstr>What is Valentine’s Day?</vt:lpstr>
      <vt:lpstr>The Story of Cupid</vt:lpstr>
      <vt:lpstr>PowerPoint Presentation</vt:lpstr>
      <vt:lpstr>Valentine’s Day Chocolates</vt:lpstr>
      <vt:lpstr>Do you like Valentine’s Day?</vt:lpstr>
      <vt:lpstr>Let’s Talk!</vt:lpstr>
      <vt:lpstr>Let’s Talk!</vt:lpstr>
      <vt:lpstr>What did I just learn?</vt:lpstr>
      <vt:lpstr>PowerPoint Presentation</vt:lpstr>
      <vt:lpstr>Skidamarink</vt:lpstr>
      <vt:lpstr>Skidamarink</vt:lpstr>
      <vt:lpstr>Skidamarink</vt:lpstr>
      <vt:lpstr>Skidamarink</vt:lpstr>
      <vt:lpstr>Skidamarink</vt:lpstr>
      <vt:lpstr>Skidamarink</vt:lpstr>
      <vt:lpstr>Skidamarink</vt:lpstr>
      <vt:lpstr>Skidamarink</vt:lpstr>
      <vt:lpstr>Skidamarink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Happy  Valentine’s Day!</vt:lpstr>
      <vt:lpstr>What did I just learn?</vt:lpstr>
      <vt:lpstr>What did I just learn?</vt:lpstr>
      <vt:lpstr>What did I just learn?</vt:lpstr>
      <vt:lpstr>What did I just learn?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Holiday</dc:title>
  <cp:lastModifiedBy>Joseph Park</cp:lastModifiedBy>
  <cp:revision>49</cp:revision>
  <dcterms:modified xsi:type="dcterms:W3CDTF">2016-04-14T18:08:35Z</dcterms:modified>
</cp:coreProperties>
</file>