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6"/>
  </p:notesMasterIdLst>
  <p:sldIdLst>
    <p:sldId id="257" r:id="rId2"/>
    <p:sldId id="258" r:id="rId3"/>
    <p:sldId id="259" r:id="rId4"/>
    <p:sldId id="260" r:id="rId5"/>
    <p:sldId id="261" r:id="rId6"/>
    <p:sldId id="262" r:id="rId7"/>
    <p:sldId id="304" r:id="rId8"/>
    <p:sldId id="305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303" r:id="rId19"/>
    <p:sldId id="299" r:id="rId20"/>
    <p:sldId id="313" r:id="rId21"/>
    <p:sldId id="315" r:id="rId22"/>
    <p:sldId id="316" r:id="rId23"/>
    <p:sldId id="310" r:id="rId24"/>
    <p:sldId id="314" r:id="rId25"/>
    <p:sldId id="317" r:id="rId26"/>
    <p:sldId id="318" r:id="rId27"/>
    <p:sldId id="312" r:id="rId28"/>
    <p:sldId id="264" r:id="rId29"/>
    <p:sldId id="281" r:id="rId30"/>
    <p:sldId id="282" r:id="rId31"/>
    <p:sldId id="283" r:id="rId32"/>
    <p:sldId id="284" r:id="rId33"/>
    <p:sldId id="285" r:id="rId34"/>
    <p:sldId id="286" r:id="rId35"/>
    <p:sldId id="266" r:id="rId36"/>
    <p:sldId id="311" r:id="rId37"/>
    <p:sldId id="267" r:id="rId38"/>
    <p:sldId id="271" r:id="rId39"/>
    <p:sldId id="272" r:id="rId40"/>
    <p:sldId id="306" r:id="rId41"/>
    <p:sldId id="307" r:id="rId42"/>
    <p:sldId id="308" r:id="rId43"/>
    <p:sldId id="309" r:id="rId44"/>
    <p:sldId id="274" r:id="rId45"/>
    <p:sldId id="275" r:id="rId46"/>
    <p:sldId id="276" r:id="rId47"/>
    <p:sldId id="277" r:id="rId48"/>
    <p:sldId id="319" r:id="rId49"/>
    <p:sldId id="278" r:id="rId50"/>
    <p:sldId id="279" r:id="rId51"/>
    <p:sldId id="289" r:id="rId52"/>
    <p:sldId id="287" r:id="rId53"/>
    <p:sldId id="288" r:id="rId54"/>
    <p:sldId id="280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6"/>
    <p:restoredTop sz="94590"/>
  </p:normalViewPr>
  <p:slideViewPr>
    <p:cSldViewPr snapToGrid="0" snapToObjects="1">
      <p:cViewPr varScale="1">
        <p:scale>
          <a:sx n="100" d="100"/>
          <a:sy n="100" d="100"/>
        </p:scale>
        <p:origin x="-120" y="-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notesMaster" Target="notesMasters/notesMaster1.xml"/><Relationship Id="rId57" Type="http://schemas.openxmlformats.org/officeDocument/2006/relationships/printerSettings" Target="printerSettings/printerSettings1.bin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3FCFF-26A2-D946-87F4-0848449E46B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15613-41C6-7A47-B3B8-46681422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37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4703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2238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50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006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846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32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359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419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384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44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885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411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9EDD7-1745-FF48-975B-4E52A82BD1C0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AEF28-0979-9540-8854-E27B8CB3E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6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7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tiff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tiff"/><Relationship Id="rId3" Type="http://schemas.openxmlformats.org/officeDocument/2006/relationships/image" Target="../media/image29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tiff"/><Relationship Id="rId3" Type="http://schemas.openxmlformats.org/officeDocument/2006/relationships/image" Target="../media/image29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tiff"/><Relationship Id="rId3" Type="http://schemas.openxmlformats.org/officeDocument/2006/relationships/image" Target="../media/image29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Relationship Id="rId3" Type="http://schemas.openxmlformats.org/officeDocument/2006/relationships/image" Target="../media/image31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Relationship Id="rId3" Type="http://schemas.openxmlformats.org/officeDocument/2006/relationships/image" Target="../media/image33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Relationship Id="rId3" Type="http://schemas.openxmlformats.org/officeDocument/2006/relationships/image" Target="../media/image33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Relationship Id="rId3" Type="http://schemas.openxmlformats.org/officeDocument/2006/relationships/image" Target="../media/image33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4" Type="http://schemas.openxmlformats.org/officeDocument/2006/relationships/image" Target="../media/image3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f"/><Relationship Id="rId3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tiff"/><Relationship Id="rId3" Type="http://schemas.openxmlformats.org/officeDocument/2006/relationships/image" Target="../media/image37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2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tiff"/><Relationship Id="rId3" Type="http://schemas.openxmlformats.org/officeDocument/2006/relationships/image" Target="../media/image42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4" Type="http://schemas.openxmlformats.org/officeDocument/2006/relationships/image" Target="../media/image4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4" Type="http://schemas.openxmlformats.org/officeDocument/2006/relationships/image" Target="../media/image4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4" Type="http://schemas.openxmlformats.org/officeDocument/2006/relationships/image" Target="../media/image48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4" Type="http://schemas.openxmlformats.org/officeDocument/2006/relationships/image" Target="../media/image48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tif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4" Type="http://schemas.openxmlformats.org/officeDocument/2006/relationships/image" Target="../media/image2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tif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3" Type="http://schemas.openxmlformats.org/officeDocument/2006/relationships/image" Target="../media/image49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4" Type="http://schemas.openxmlformats.org/officeDocument/2006/relationships/image" Target="../media/image29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f"/><Relationship Id="rId4" Type="http://schemas.openxmlformats.org/officeDocument/2006/relationships/image" Target="../media/image9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tif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tif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tif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tif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Relationship Id="rId3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Relationship Id="rId3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page2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408" t="-125693"/>
          <a:stretch/>
        </p:blipFill>
        <p:spPr>
          <a:xfrm>
            <a:off x="-299070" y="-8899704"/>
            <a:ext cx="9443070" cy="157577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3056" y="2749832"/>
            <a:ext cx="2848859" cy="79801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Holiday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3057" y="3402694"/>
            <a:ext cx="3227944" cy="487703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Lesson 9, Unit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773057" y="965535"/>
            <a:ext cx="3227944" cy="243851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350" dirty="0">
                <a:solidFill>
                  <a:srgbClr val="FFFFFF"/>
                </a:solidFill>
              </a:rPr>
              <a:t>ESL B (Level 2)</a:t>
            </a:r>
          </a:p>
        </p:txBody>
      </p:sp>
    </p:spTree>
    <p:extLst>
      <p:ext uri="{BB962C8B-B14F-4D97-AF65-F5344CB8AC3E}">
        <p14:creationId xmlns:p14="http://schemas.microsoft.com/office/powerpoint/2010/main" val="832273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2268"/>
            <a:ext cx="9144000" cy="41134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95582" y="4585648"/>
            <a:ext cx="3548418" cy="75062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91116" y="4628389"/>
            <a:ext cx="3452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It is celebrated on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October 10th</a:t>
            </a:r>
            <a:endParaRPr 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4735105"/>
            <a:ext cx="3548418" cy="75062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1068" y="4734437"/>
            <a:ext cx="3452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Let’s </a:t>
            </a:r>
            <a:r>
              <a:rPr 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elebrate Thanksgiving</a:t>
            </a:r>
            <a:endParaRPr 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527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611"/>
            <a:ext cx="9144000" cy="417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6"/>
            <a:ext cx="9144000" cy="416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026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6120"/>
            <a:ext cx="9144000" cy="414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610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0818"/>
            <a:ext cx="9144000" cy="415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63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3053"/>
            <a:ext cx="9144000" cy="417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1163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6120"/>
            <a:ext cx="9144000" cy="414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963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1880"/>
            <a:ext cx="9144000" cy="417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27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1" y="269002"/>
            <a:ext cx="5582557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2615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New Thanksgiving Words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073" y="3645051"/>
            <a:ext cx="2529335" cy="3075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8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2380891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660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1360" y="350889"/>
            <a:ext cx="6400694" cy="604455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Comparatives/Superlatives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421836" y="1575470"/>
            <a:ext cx="6559741" cy="485341"/>
          </a:xfrm>
          <a:prstGeom prst="rect">
            <a:avLst/>
          </a:prstGeom>
          <a:noFill/>
          <a:ln w="12700" cap="flat">
            <a:solidFill>
              <a:schemeClr val="accent2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When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we compare one thing to another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69243" y="5611506"/>
            <a:ext cx="1937982" cy="805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964072" y="5611506"/>
            <a:ext cx="1937982" cy="805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1385301" y="5739821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Better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6081264" y="5753416"/>
            <a:ext cx="1485234" cy="587552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Best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582" y="2740295"/>
            <a:ext cx="2680730" cy="17871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8482" y="2740295"/>
            <a:ext cx="2683351" cy="178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271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00414" y="15222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last class?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125" y="1578417"/>
            <a:ext cx="2260978" cy="113048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2342" y="3279479"/>
            <a:ext cx="1310769" cy="131076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1270" y="5053652"/>
            <a:ext cx="1542687" cy="1261604"/>
          </a:xfrm>
          <a:prstGeom prst="rect">
            <a:avLst/>
          </a:prstGeom>
        </p:spPr>
      </p:pic>
      <p:pic>
        <p:nvPicPr>
          <p:cNvPr id="11" name="Picture 2" descr="C:\Users\Admin\Desktop\checkmar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checkmar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57318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min\Desktop\checkmar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484591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dmin\Desktop\checkmar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29833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4"/>
          <p:cNvSpPr>
            <a:spLocks/>
          </p:cNvSpPr>
          <p:nvPr/>
        </p:nvSpPr>
        <p:spPr bwMode="auto">
          <a:xfrm>
            <a:off x="1429397" y="2220437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of ‘SN’ sounds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Comparative-  adding 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er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 – adding 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est</a:t>
            </a:r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Comparative -  more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 - most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Write short sentences using more, most</a:t>
            </a:r>
          </a:p>
        </p:txBody>
      </p:sp>
    </p:spTree>
    <p:extLst>
      <p:ext uri="{BB962C8B-B14F-4D97-AF65-F5344CB8AC3E}">
        <p14:creationId xmlns:p14="http://schemas.microsoft.com/office/powerpoint/2010/main" val="1467620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1360" y="350889"/>
            <a:ext cx="6400694" cy="604455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Comparatives/Superlatives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421836" y="1575470"/>
            <a:ext cx="6559741" cy="485341"/>
          </a:xfrm>
          <a:prstGeom prst="rect">
            <a:avLst/>
          </a:prstGeom>
          <a:noFill/>
          <a:ln w="12700" cap="flat">
            <a:solidFill>
              <a:schemeClr val="accent2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When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we compare one thing to another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69243" y="5611506"/>
            <a:ext cx="1937982" cy="805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964072" y="5611506"/>
            <a:ext cx="1937982" cy="805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1385301" y="5739821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Better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6081264" y="5753416"/>
            <a:ext cx="1485234" cy="587552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Best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865" y="2711355"/>
            <a:ext cx="1094808" cy="22496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0084" y="2629468"/>
            <a:ext cx="2331493" cy="233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4436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0273" y="456807"/>
            <a:ext cx="3193470" cy="659045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Better / Best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2145168" y="1516329"/>
            <a:ext cx="5183680" cy="498990"/>
          </a:xfrm>
          <a:prstGeom prst="rect">
            <a:avLst/>
          </a:prstGeom>
          <a:noFill/>
          <a:ln w="12700" cap="flat">
            <a:solidFill>
              <a:schemeClr val="accent2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Let’s write a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sentence together!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4275" y="5090615"/>
            <a:ext cx="7137779" cy="132610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924042" y="5166116"/>
            <a:ext cx="6978011" cy="1250607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</a:t>
            </a:r>
          </a:p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865" y="2711355"/>
            <a:ext cx="1094808" cy="22496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0084" y="2629468"/>
            <a:ext cx="2331493" cy="233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5825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0273" y="456807"/>
            <a:ext cx="3193470" cy="659045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Better / Best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2145168" y="1516329"/>
            <a:ext cx="5183680" cy="498990"/>
          </a:xfrm>
          <a:prstGeom prst="rect">
            <a:avLst/>
          </a:prstGeom>
          <a:noFill/>
          <a:ln w="12700" cap="flat">
            <a:solidFill>
              <a:schemeClr val="accent2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Let’s write a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sentence together!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4274" y="5090614"/>
            <a:ext cx="7137779" cy="132610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924042" y="5166116"/>
            <a:ext cx="6978011" cy="1250607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Three scoops of ice cream is better</a:t>
            </a:r>
          </a:p>
          <a:p>
            <a:pPr marL="161925" indent="0" algn="ctr">
              <a:spcBef>
                <a:spcPts val="1500"/>
              </a:spcBef>
            </a:pPr>
            <a:r>
              <a:rPr lang="en-US" altLang="en-US" sz="28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</a:t>
            </a: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han one scoop of ice cream.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865" y="2711355"/>
            <a:ext cx="1094808" cy="22496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0084" y="2629468"/>
            <a:ext cx="2331493" cy="233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07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1360" y="350889"/>
            <a:ext cx="6400694" cy="604455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Comparatives/Superlatives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421836" y="1575470"/>
            <a:ext cx="6559741" cy="485341"/>
          </a:xfrm>
          <a:prstGeom prst="rect">
            <a:avLst/>
          </a:prstGeom>
          <a:noFill/>
          <a:ln w="12700" cap="flat">
            <a:solidFill>
              <a:schemeClr val="accent2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When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we compare one thing to another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69243" y="5611506"/>
            <a:ext cx="1937982" cy="805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964072" y="5611506"/>
            <a:ext cx="1937982" cy="805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1385301" y="5739821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Worse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6081264" y="5753416"/>
            <a:ext cx="1485234" cy="587552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Worst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247" y="2669377"/>
            <a:ext cx="2877972" cy="19186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6440" y="2669377"/>
            <a:ext cx="2877972" cy="191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1939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1360" y="350889"/>
            <a:ext cx="6400694" cy="604455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Comparatives/Superlatives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421836" y="1575470"/>
            <a:ext cx="6559741" cy="485341"/>
          </a:xfrm>
          <a:prstGeom prst="rect">
            <a:avLst/>
          </a:prstGeom>
          <a:noFill/>
          <a:ln w="12700" cap="flat">
            <a:solidFill>
              <a:schemeClr val="accent2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When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we compare one thing to another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69243" y="5611506"/>
            <a:ext cx="1937982" cy="805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964072" y="5611506"/>
            <a:ext cx="1937982" cy="805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1385301" y="5739821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Worse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6081264" y="5753416"/>
            <a:ext cx="1485234" cy="587552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Worst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783" y="2312158"/>
            <a:ext cx="1866900" cy="304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778" y="2349500"/>
            <a:ext cx="3010658" cy="301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062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602" y="379767"/>
            <a:ext cx="3561959" cy="699989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Worse / Worst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2213407" y="1575470"/>
            <a:ext cx="5210976" cy="599957"/>
          </a:xfrm>
          <a:prstGeom prst="rect">
            <a:avLst/>
          </a:prstGeom>
          <a:noFill/>
          <a:ln w="12700" cap="flat">
            <a:solidFill>
              <a:schemeClr val="accent2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Let’s write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 sentence together!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6220490" y="3542382"/>
            <a:ext cx="1485234" cy="587552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Worst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783" y="2312158"/>
            <a:ext cx="1866900" cy="304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778" y="2349500"/>
            <a:ext cx="3010658" cy="301065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64275" y="5225605"/>
            <a:ext cx="7137779" cy="132610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1035026" y="5360158"/>
            <a:ext cx="6596276" cy="81189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910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1360" y="350889"/>
            <a:ext cx="6400694" cy="604455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Comparatives/Superlatives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2131519" y="1552101"/>
            <a:ext cx="5170033" cy="498914"/>
          </a:xfrm>
          <a:prstGeom prst="rect">
            <a:avLst/>
          </a:prstGeom>
          <a:noFill/>
          <a:ln w="12700" cap="flat">
            <a:solidFill>
              <a:schemeClr val="accent2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Let’s write a sentence together!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6220490" y="3542382"/>
            <a:ext cx="1485234" cy="587552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Worst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783" y="2312158"/>
            <a:ext cx="1866900" cy="304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778" y="2349500"/>
            <a:ext cx="3010658" cy="301065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64275" y="5225605"/>
            <a:ext cx="7137779" cy="132610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1035026" y="5502047"/>
            <a:ext cx="6596276" cy="81189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A dripping ice cream cone is bad but an ice cream cone on </a:t>
            </a:r>
            <a:r>
              <a:rPr lang="en-US" altLang="en-US" sz="28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the floor is worse!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1438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1724718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2" y="332056"/>
            <a:ext cx="5468462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0" y="1405774"/>
            <a:ext cx="665570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Irregular comparative/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Superlatives:  better/best, worse/worst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Write short sentences using comparatives (better/best, </a:t>
            </a: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worse/worst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)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7349" y="4568167"/>
            <a:ext cx="1657059" cy="20145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252444" y="4350308"/>
            <a:ext cx="958270" cy="895982"/>
          </a:xfrm>
          <a:prstGeom prst="rect">
            <a:avLst/>
          </a:prstGeom>
        </p:spPr>
      </p:pic>
      <p:pic>
        <p:nvPicPr>
          <p:cNvPr id="8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2983499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895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8516" y="446179"/>
            <a:ext cx="494237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7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Let’s Draw a turkey together!</a:t>
            </a:r>
            <a:endParaRPr lang="en-US" sz="2700" b="1" dirty="0">
              <a:solidFill>
                <a:schemeClr val="accent6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5528" y="2009632"/>
            <a:ext cx="4602707" cy="46027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88516" y="1227905"/>
            <a:ext cx="7763664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altLang="en-US" sz="2700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Follow the instructions and draw your own turkey!</a:t>
            </a:r>
            <a:endParaRPr lang="en-US" sz="2700" dirty="0">
              <a:solidFill>
                <a:schemeClr val="accent6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3530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68" y="282406"/>
            <a:ext cx="181972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7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Step One:</a:t>
            </a:r>
            <a:endParaRPr lang="en-US" sz="27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868" y="1048956"/>
            <a:ext cx="2185214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altLang="en-US" sz="2700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Draw a circle</a:t>
            </a:r>
            <a:endParaRPr lang="en-US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3780430" y="2579427"/>
            <a:ext cx="1392071" cy="1446663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60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2325" y="4681182"/>
            <a:ext cx="2613464" cy="1977951"/>
          </a:xfrm>
          <a:prstGeom prst="rect">
            <a:avLst/>
          </a:prstGeom>
        </p:spPr>
      </p:pic>
      <p:pic>
        <p:nvPicPr>
          <p:cNvPr id="11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57318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524569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29833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>
            <a:spLocks/>
          </p:cNvSpPr>
          <p:nvPr/>
        </p:nvSpPr>
        <p:spPr bwMode="auto">
          <a:xfrm>
            <a:off x="1429397" y="2220437"/>
            <a:ext cx="7155803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of ‘UR’ sounds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Irregular comparative/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Superlatives:  better/best, worse/worst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Write short sentences using comparatives (better/best, worse/worst, bigger/smaller, more/less, etc.)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New Thanksgiving Words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500414" y="15222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will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today?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43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68" y="363941"/>
            <a:ext cx="181331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700" b="1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Step Two:</a:t>
            </a:r>
            <a:endParaRPr lang="en-US" sz="27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868" y="1116491"/>
            <a:ext cx="6513322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  <a:prstDash val="sysDash"/>
          </a:ln>
        </p:spPr>
        <p:txBody>
          <a:bodyPr wrap="none">
            <a:spAutoFit/>
          </a:bodyPr>
          <a:lstStyle/>
          <a:p>
            <a:r>
              <a:rPr lang="en-US" altLang="en-US" sz="2700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Draw a bigger circle under the little circle.</a:t>
            </a:r>
            <a:endParaRPr lang="en-US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807726" y="2961565"/>
            <a:ext cx="1392071" cy="1446663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59707" y="4652947"/>
            <a:ext cx="2088107" cy="195163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556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68" y="432532"/>
            <a:ext cx="208903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700" b="1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Step Three:</a:t>
            </a:r>
            <a:endParaRPr lang="en-US" sz="27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868" y="1185082"/>
            <a:ext cx="8744702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altLang="en-US" sz="2700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Connect the little circle to the bigger circle with two lines</a:t>
            </a:r>
            <a:endParaRPr lang="en-US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807726" y="2961565"/>
            <a:ext cx="1392071" cy="1446663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459707" y="4652947"/>
            <a:ext cx="2088107" cy="195163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503760" y="4408228"/>
            <a:ext cx="45719" cy="244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299045" y="4408228"/>
            <a:ext cx="448174" cy="24471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02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68" y="391589"/>
            <a:ext cx="191590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7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Step Four:</a:t>
            </a:r>
            <a:endParaRPr lang="en-US" sz="27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868" y="1094944"/>
            <a:ext cx="6224781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altLang="en-US" sz="2700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Draw a face and beak on the little circle</a:t>
            </a:r>
            <a:endParaRPr lang="en-US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807724" y="2977486"/>
            <a:ext cx="1392071" cy="1446663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59707" y="4652947"/>
            <a:ext cx="2088107" cy="195163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299045" y="4408228"/>
            <a:ext cx="448174" cy="24471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176215" y="3357349"/>
            <a:ext cx="122830" cy="1910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544706" y="3378959"/>
            <a:ext cx="122830" cy="1910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1172" y="2664005"/>
            <a:ext cx="1727068" cy="216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67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4544" y="1516096"/>
            <a:ext cx="3649002" cy="46926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74868" y="364293"/>
            <a:ext cx="183896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7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Step Five:</a:t>
            </a:r>
            <a:endParaRPr lang="en-US" sz="27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868" y="907788"/>
            <a:ext cx="5981125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altLang="en-US" sz="2700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Trace your hand around </a:t>
            </a:r>
            <a:r>
              <a:rPr lang="en-US" altLang="en-US" sz="27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both</a:t>
            </a:r>
            <a:r>
              <a:rPr lang="en-US" altLang="en-US" sz="2700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circles</a:t>
            </a:r>
            <a:endParaRPr lang="en-US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807724" y="2977486"/>
            <a:ext cx="1392071" cy="1446663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59707" y="4652947"/>
            <a:ext cx="2088107" cy="195163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299045" y="4408228"/>
            <a:ext cx="448174" cy="24471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176215" y="3357349"/>
            <a:ext cx="122830" cy="1910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544706" y="3378959"/>
            <a:ext cx="122830" cy="1910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1172" y="2664005"/>
            <a:ext cx="1727068" cy="216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3416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68" y="364293"/>
            <a:ext cx="166584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7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Step Six:</a:t>
            </a:r>
            <a:endParaRPr lang="en-US" sz="27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868" y="907788"/>
            <a:ext cx="3474028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altLang="en-US" sz="2700" dirty="0" err="1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Colour</a:t>
            </a:r>
            <a:r>
              <a:rPr lang="en-US" altLang="en-US" sz="2700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in your turkey!</a:t>
            </a:r>
            <a:endParaRPr lang="en-US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4176215" y="3357349"/>
            <a:ext cx="122830" cy="1910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5528" y="2009632"/>
            <a:ext cx="4602707" cy="4602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636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3175" y="218389"/>
            <a:ext cx="6156647" cy="99417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Thanksgiving Every Day!</a:t>
            </a:r>
            <a:endParaRPr lang="en-US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89765" y="5907503"/>
            <a:ext cx="42434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700" dirty="0" smtClean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What are you thankful for?</a:t>
            </a:r>
            <a:endParaRPr lang="en-US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4113387" y="3000273"/>
            <a:ext cx="1329469" cy="1463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4176130" y="3463192"/>
            <a:ext cx="12039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smtClean="0"/>
              <a:t>Thankful</a:t>
            </a:r>
            <a:endParaRPr lang="en-US" sz="2100" dirty="0"/>
          </a:p>
        </p:txBody>
      </p:sp>
      <p:sp>
        <p:nvSpPr>
          <p:cNvPr id="7" name="Rounded Rectangle 6"/>
          <p:cNvSpPr/>
          <p:nvPr/>
        </p:nvSpPr>
        <p:spPr>
          <a:xfrm>
            <a:off x="6099464" y="2040677"/>
            <a:ext cx="2213963" cy="12425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ounded Rectangle 8"/>
          <p:cNvSpPr/>
          <p:nvPr/>
        </p:nvSpPr>
        <p:spPr>
          <a:xfrm>
            <a:off x="6099465" y="3631649"/>
            <a:ext cx="2213962" cy="1303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Rounded Rectangle 9"/>
          <p:cNvSpPr/>
          <p:nvPr/>
        </p:nvSpPr>
        <p:spPr>
          <a:xfrm>
            <a:off x="827314" y="3587357"/>
            <a:ext cx="2141663" cy="134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ounded Rectangle 10"/>
          <p:cNvSpPr/>
          <p:nvPr/>
        </p:nvSpPr>
        <p:spPr>
          <a:xfrm>
            <a:off x="827314" y="2040677"/>
            <a:ext cx="2141662" cy="11888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3" name="Straight Arrow Connector 12"/>
          <p:cNvCxnSpPr>
            <a:stCxn id="5" idx="7"/>
            <a:endCxn id="7" idx="1"/>
          </p:cNvCxnSpPr>
          <p:nvPr/>
        </p:nvCxnSpPr>
        <p:spPr>
          <a:xfrm flipV="1">
            <a:off x="5248160" y="2661942"/>
            <a:ext cx="851304" cy="5526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5" idx="5"/>
            <a:endCxn id="9" idx="1"/>
          </p:cNvCxnSpPr>
          <p:nvPr/>
        </p:nvCxnSpPr>
        <p:spPr>
          <a:xfrm>
            <a:off x="5248160" y="4249418"/>
            <a:ext cx="851305" cy="338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5" idx="3"/>
            <a:endCxn id="10" idx="3"/>
          </p:cNvCxnSpPr>
          <p:nvPr/>
        </p:nvCxnSpPr>
        <p:spPr>
          <a:xfrm flipH="1">
            <a:off x="2968977" y="4249418"/>
            <a:ext cx="1339106" cy="116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11" idx="3"/>
          </p:cNvCxnSpPr>
          <p:nvPr/>
        </p:nvCxnSpPr>
        <p:spPr>
          <a:xfrm flipH="1" flipV="1">
            <a:off x="2968976" y="2635123"/>
            <a:ext cx="1258008" cy="6282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4253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63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7951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2" y="2204969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2" y="332056"/>
            <a:ext cx="5468462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1" y="1622676"/>
            <a:ext cx="665570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Making connections between ourselves and the world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057" y="3645051"/>
            <a:ext cx="2416351" cy="29377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567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14220" y="1526374"/>
            <a:ext cx="574388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en-US" sz="2700" dirty="0">
                <a:solidFill>
                  <a:schemeClr val="accent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Reviewing sounds of the letters </a:t>
            </a:r>
            <a:r>
              <a:rPr lang="en-CA" altLang="en-US" sz="27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‘UR’</a:t>
            </a:r>
            <a:endParaRPr lang="en-US" sz="27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633923"/>
            <a:ext cx="3009900" cy="3746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031" y="2633923"/>
            <a:ext cx="29337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517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with ‘UR’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88891" y="1371191"/>
            <a:ext cx="3866751" cy="4766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smtClean="0">
                <a:latin typeface="Arial" charset="0"/>
                <a:ea typeface="Arial" charset="0"/>
                <a:cs typeface="Arial" charset="0"/>
              </a:rPr>
              <a:t>Fill in the correct ‘UR’ word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80568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932" y="2743200"/>
            <a:ext cx="3035403" cy="205639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7934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49251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217933" y="5301962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6280568" y="5308660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2" name="Rectangle 4"/>
          <p:cNvSpPr>
            <a:spLocks/>
          </p:cNvSpPr>
          <p:nvPr/>
        </p:nvSpPr>
        <p:spPr bwMode="auto">
          <a:xfrm>
            <a:off x="3194468" y="5301961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3031" y="2796524"/>
            <a:ext cx="1982949" cy="20563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0568" y="2934269"/>
            <a:ext cx="2558196" cy="191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948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869-NNTIA9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703" y="0"/>
            <a:ext cx="9165703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85900" y="148828"/>
            <a:ext cx="6286500" cy="17059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holiday are we </a:t>
            </a:r>
          </a:p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celebrating today?</a:t>
            </a:r>
          </a:p>
        </p:txBody>
      </p:sp>
    </p:spTree>
    <p:extLst>
      <p:ext uri="{BB962C8B-B14F-4D97-AF65-F5344CB8AC3E}">
        <p14:creationId xmlns:p14="http://schemas.microsoft.com/office/powerpoint/2010/main" val="550592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with ‘UR’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88891" y="1371191"/>
            <a:ext cx="3866751" cy="4766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smtClean="0">
                <a:latin typeface="Arial" charset="0"/>
                <a:ea typeface="Arial" charset="0"/>
                <a:cs typeface="Arial" charset="0"/>
              </a:rPr>
              <a:t>Fill in the correct ‘UR’ word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80568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932" y="2743200"/>
            <a:ext cx="3035403" cy="205639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7934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49251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217933" y="5301962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Surf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6280568" y="5308660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Turtle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2" name="Rectangle 4"/>
          <p:cNvSpPr>
            <a:spLocks/>
          </p:cNvSpPr>
          <p:nvPr/>
        </p:nvSpPr>
        <p:spPr bwMode="auto">
          <a:xfrm>
            <a:off x="3194468" y="5301961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Turkey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3031" y="2796524"/>
            <a:ext cx="1982949" cy="20563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0568" y="2934269"/>
            <a:ext cx="2558196" cy="191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7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with ‘UR’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88891" y="1371191"/>
            <a:ext cx="3866751" cy="4766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smtClean="0">
                <a:latin typeface="Arial" charset="0"/>
                <a:ea typeface="Arial" charset="0"/>
                <a:cs typeface="Arial" charset="0"/>
              </a:rPr>
              <a:t>Fill in the correct ‘UR’ word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80568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7934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49251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217933" y="5301962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6280568" y="5308660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2" name="Rectangle 4"/>
          <p:cNvSpPr>
            <a:spLocks/>
          </p:cNvSpPr>
          <p:nvPr/>
        </p:nvSpPr>
        <p:spPr bwMode="auto">
          <a:xfrm>
            <a:off x="3194468" y="5301961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38" y="2562740"/>
            <a:ext cx="2407851" cy="21018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799" y="2361193"/>
            <a:ext cx="2438400" cy="24384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9859" y="2290839"/>
            <a:ext cx="2156480" cy="257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4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with ‘UR’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88891" y="1371191"/>
            <a:ext cx="3866751" cy="4766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smtClean="0">
                <a:latin typeface="Arial" charset="0"/>
                <a:ea typeface="Arial" charset="0"/>
                <a:cs typeface="Arial" charset="0"/>
              </a:rPr>
              <a:t>Fill in the correct ‘UR’ word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80568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7934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49251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217933" y="5301962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Purse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6280568" y="5308660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Curtains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2" name="Rectangle 4"/>
          <p:cNvSpPr>
            <a:spLocks/>
          </p:cNvSpPr>
          <p:nvPr/>
        </p:nvSpPr>
        <p:spPr bwMode="auto">
          <a:xfrm>
            <a:off x="3194468" y="5301961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Hurt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38" y="2562740"/>
            <a:ext cx="2407851" cy="21018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799" y="2361193"/>
            <a:ext cx="2438400" cy="24384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9859" y="2290839"/>
            <a:ext cx="2156480" cy="257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920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60"/>
          <a:stretch/>
        </p:blipFill>
        <p:spPr>
          <a:xfrm>
            <a:off x="988894" y="1564012"/>
            <a:ext cx="7268002" cy="4824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Circle the correct ‘UR’ word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660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247992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822002" y="404319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622675"/>
            <a:ext cx="6292851" cy="271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Sound </a:t>
            </a:r>
            <a:r>
              <a:rPr lang="en-US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of the letters </a:t>
            </a:r>
            <a:r>
              <a:rPr lang="en-CA" altLang="en-US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‘UR’</a:t>
            </a:r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4857" y="3645051"/>
            <a:ext cx="2619551" cy="31847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035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81" y="511790"/>
            <a:ext cx="8366078" cy="595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873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1485900" y="1443946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of ‘UR’ sounds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331" y="144394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43746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60"/>
          <a:stretch/>
        </p:blipFill>
        <p:spPr>
          <a:xfrm>
            <a:off x="2320117" y="2871531"/>
            <a:ext cx="4681183" cy="3107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443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704558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Irregular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comparative/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Superlatives:  better/best, worse/worst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Write short sentences using comparatives (better/best, </a:t>
            </a: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worse/worst)</a:t>
            </a: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704558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0776" y="4304883"/>
            <a:ext cx="1094808" cy="22496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941" y="4222996"/>
            <a:ext cx="2331493" cy="233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627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704558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New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Thanksgiving Words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704558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648" y="3004720"/>
            <a:ext cx="3118512" cy="31185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922" y="3513873"/>
            <a:ext cx="2851055" cy="210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393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30741" y="43911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Great Job Today!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30" y="4280860"/>
            <a:ext cx="3244113" cy="21298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30741" y="1760874"/>
            <a:ext cx="6477292" cy="20554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530741" y="1584618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questions?</a:t>
            </a:r>
          </a:p>
          <a:p>
            <a:pPr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 about the handout?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263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675" y="160565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are celebrating Thanksgiving!</a:t>
            </a:r>
            <a:endParaRPr lang="en-US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72" y="2248848"/>
            <a:ext cx="4598096" cy="29008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0025" y="2248848"/>
            <a:ext cx="4117114" cy="303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4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390403" y="430754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For Next Class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256" y="4184943"/>
            <a:ext cx="2765714" cy="18158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5467" y="1733379"/>
            <a:ext cx="6477292" cy="20554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725030" y="1460954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Read the story from the lesson to yourself and to your friends and family</a:t>
            </a:r>
          </a:p>
          <a:p>
            <a:pPr marL="809700"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Finish the class </a:t>
            </a:r>
            <a:r>
              <a:rPr lang="en-CA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worksheet</a:t>
            </a:r>
          </a:p>
          <a:p>
            <a:pPr marL="809700">
              <a:buFontTx/>
              <a:buChar char="-"/>
            </a:pPr>
            <a:endParaRPr lang="en-CA" altLang="en-US" sz="2100" dirty="0" smtClean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Review </a:t>
            </a: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the sounds of the day!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550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63" y="1554992"/>
            <a:ext cx="8187140" cy="460526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390403" y="430754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Thanksgiving Meal</a:t>
            </a:r>
            <a:endParaRPr lang="en-US" sz="33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9002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390" y="0"/>
            <a:ext cx="4843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25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254000"/>
            <a:ext cx="63500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1993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2861"/>
            <a:ext cx="9052914" cy="534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28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313" y="1542124"/>
            <a:ext cx="84654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Thanksgiving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 is </a:t>
            </a:r>
            <a:r>
              <a:rPr lang="en-US" sz="28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celebrated on 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October 10.  </a:t>
            </a:r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It is to celebrate the planet we live on</a:t>
            </a:r>
            <a:r>
              <a:rPr lang="is-IS" sz="28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….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t</a:t>
            </a:r>
            <a:r>
              <a:rPr lang="is-IS" sz="28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he earth</a:t>
            </a:r>
            <a:r>
              <a:rPr lang="is-IS" sz="28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!</a:t>
            </a:r>
            <a:r>
              <a:rPr lang="en-US" sz="28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!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is </a:t>
            </a:r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Thanksgiving?</a:t>
            </a:r>
            <a:endParaRPr lang="en-US" sz="3300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9312" y="3265713"/>
            <a:ext cx="4091457" cy="330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98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Thanksgiving Words</a:t>
            </a:r>
            <a:endParaRPr lang="en-US" sz="3300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3570" y="1639281"/>
            <a:ext cx="2851055" cy="210020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Feast</a:t>
            </a:r>
            <a:endParaRPr lang="en-US" sz="330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Float</a:t>
            </a:r>
            <a:endParaRPr lang="en-US" sz="330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3570" y="4327647"/>
            <a:ext cx="3446437" cy="191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600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Thanksgiving Words</a:t>
            </a:r>
            <a:endParaRPr lang="en-US" sz="3300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Turkey</a:t>
            </a:r>
            <a:endParaRPr lang="en-US" sz="330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Pumpkin Pie</a:t>
            </a:r>
            <a:endParaRPr lang="en-US" sz="330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207" y="4042960"/>
            <a:ext cx="3069480" cy="18855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8238" y="1203530"/>
            <a:ext cx="2405417" cy="240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69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807" y="804554"/>
            <a:ext cx="5257801" cy="552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247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7288</TotalTime>
  <Words>637</Words>
  <Application>Microsoft Macintosh PowerPoint</Application>
  <PresentationFormat>On-screen Show (4:3)</PresentationFormat>
  <Paragraphs>149</Paragraphs>
  <Slides>54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Office Theme</vt:lpstr>
      <vt:lpstr>Holiday</vt:lpstr>
      <vt:lpstr>PowerPoint Presentation</vt:lpstr>
      <vt:lpstr>PowerPoint Presentation</vt:lpstr>
      <vt:lpstr>PowerPoint Presentation</vt:lpstr>
      <vt:lpstr>We are celebrating Thanksgiving!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Comparatives/Superlatives</vt:lpstr>
      <vt:lpstr>Comparatives/Superlatives</vt:lpstr>
      <vt:lpstr>Better / Best</vt:lpstr>
      <vt:lpstr>Better / Best</vt:lpstr>
      <vt:lpstr>Comparatives/Superlatives</vt:lpstr>
      <vt:lpstr>Comparatives/Superlatives</vt:lpstr>
      <vt:lpstr>Worse / Worst</vt:lpstr>
      <vt:lpstr>Comparatives/Superlatives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Thanksgiving Every Day!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Joseph Park</cp:lastModifiedBy>
  <cp:revision>27</cp:revision>
  <dcterms:created xsi:type="dcterms:W3CDTF">2016-04-17T14:19:35Z</dcterms:created>
  <dcterms:modified xsi:type="dcterms:W3CDTF">2016-05-01T00:15:00Z</dcterms:modified>
</cp:coreProperties>
</file>