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4"/>
  </p:notesMasterIdLst>
  <p:sldIdLst>
    <p:sldId id="257" r:id="rId2"/>
    <p:sldId id="258" r:id="rId3"/>
    <p:sldId id="259" r:id="rId4"/>
    <p:sldId id="260" r:id="rId5"/>
    <p:sldId id="261" r:id="rId6"/>
    <p:sldId id="278" r:id="rId7"/>
    <p:sldId id="279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63" r:id="rId18"/>
    <p:sldId id="290" r:id="rId19"/>
    <p:sldId id="291" r:id="rId20"/>
    <p:sldId id="292" r:id="rId21"/>
    <p:sldId id="267" r:id="rId22"/>
    <p:sldId id="266" r:id="rId23"/>
    <p:sldId id="269" r:id="rId24"/>
    <p:sldId id="270" r:id="rId25"/>
    <p:sldId id="295" r:id="rId26"/>
    <p:sldId id="294" r:id="rId27"/>
    <p:sldId id="296" r:id="rId28"/>
    <p:sldId id="297" r:id="rId29"/>
    <p:sldId id="298" r:id="rId30"/>
    <p:sldId id="271" r:id="rId31"/>
    <p:sldId id="293" r:id="rId32"/>
    <p:sldId id="305" r:id="rId33"/>
    <p:sldId id="304" r:id="rId34"/>
    <p:sldId id="306" r:id="rId35"/>
    <p:sldId id="307" r:id="rId36"/>
    <p:sldId id="268" r:id="rId37"/>
    <p:sldId id="272" r:id="rId38"/>
    <p:sldId id="308" r:id="rId39"/>
    <p:sldId id="309" r:id="rId40"/>
    <p:sldId id="310" r:id="rId41"/>
    <p:sldId id="311" r:id="rId42"/>
    <p:sldId id="312" r:id="rId43"/>
    <p:sldId id="313" r:id="rId44"/>
    <p:sldId id="274" r:id="rId45"/>
    <p:sldId id="302" r:id="rId46"/>
    <p:sldId id="303" r:id="rId47"/>
    <p:sldId id="275" r:id="rId48"/>
    <p:sldId id="276" r:id="rId49"/>
    <p:sldId id="277" r:id="rId50"/>
    <p:sldId id="299" r:id="rId51"/>
    <p:sldId id="301" r:id="rId52"/>
    <p:sldId id="300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541"/>
  </p:normalViewPr>
  <p:slideViewPr>
    <p:cSldViewPr snapToGrid="0" snapToObjects="1">
      <p:cViewPr varScale="1">
        <p:scale>
          <a:sx n="65" d="100"/>
          <a:sy n="65" d="100"/>
        </p:scale>
        <p:origin x="-1128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74" d="100"/>
          <a:sy n="74" d="100"/>
        </p:scale>
        <p:origin x="232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notesMaster" Target="notesMasters/notesMaster1.xml"/><Relationship Id="rId55" Type="http://schemas.openxmlformats.org/officeDocument/2006/relationships/printerSettings" Target="printerSettings/printerSettings1.bin"/><Relationship Id="rId56" Type="http://schemas.openxmlformats.org/officeDocument/2006/relationships/presProps" Target="presProps.xml"/><Relationship Id="rId57" Type="http://schemas.openxmlformats.org/officeDocument/2006/relationships/viewProps" Target="viewProps.xml"/><Relationship Id="rId58" Type="http://schemas.openxmlformats.org/officeDocument/2006/relationships/theme" Target="theme/theme1.xml"/><Relationship Id="rId59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F5E07F-96A9-9E4A-AEB2-B62EDE3DE459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26207C-B63D-1643-AB36-AFC0D7BFC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62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36862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the students</a:t>
            </a:r>
            <a:r>
              <a:rPr lang="en-US" baseline="0" dirty="0" smtClean="0"/>
              <a:t> to describe what is happening in the picture?  What do they see?  Describe what the women are wearing?  What </a:t>
            </a:r>
            <a:r>
              <a:rPr lang="en-US" baseline="0" dirty="0" err="1" smtClean="0"/>
              <a:t>colour</a:t>
            </a:r>
            <a:r>
              <a:rPr lang="en-US" baseline="0" dirty="0" smtClean="0"/>
              <a:t> are the flowers?  What season do they think it takes place?  What is the name of Chinese festival where a photo like this would be taken?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12CDE-44F5-4C03-9140-26913D904C2E}" type="slidenum">
              <a:rPr lang="en-CA" smtClean="0"/>
              <a:pPr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066752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www.anglomaniacy.pl</a:t>
            </a:r>
            <a:r>
              <a:rPr lang="en-US" dirty="0" smtClean="0"/>
              <a:t>/</a:t>
            </a:r>
            <a:r>
              <a:rPr lang="en-US" dirty="0" err="1" smtClean="0"/>
              <a:t>halloweenPictureTest.htm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6207C-B63D-1643-AB36-AFC0D7BFCDC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205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It is Halloween Night!  We are</a:t>
            </a:r>
            <a:r>
              <a:rPr lang="en-US" baseline="0" dirty="0" smtClean="0"/>
              <a:t> all very excited to put on our costumes!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6207C-B63D-1643-AB36-AFC0D7BFCDC0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185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Tim</a:t>
            </a:r>
            <a:r>
              <a:rPr lang="en-US" baseline="0" dirty="0" smtClean="0"/>
              <a:t> is a pirate!</a:t>
            </a:r>
          </a:p>
          <a:p>
            <a:r>
              <a:rPr lang="en-US" baseline="0" dirty="0" smtClean="0"/>
              <a:t>Sally is a princess!</a:t>
            </a:r>
          </a:p>
          <a:p>
            <a:r>
              <a:rPr lang="en-US" baseline="0" dirty="0" smtClean="0"/>
              <a:t>Emily is a butterfly!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6207C-B63D-1643-AB36-AFC0D7BFCDC0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54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love Halloween!</a:t>
            </a:r>
          </a:p>
          <a:p>
            <a:r>
              <a:rPr lang="en-US" dirty="0" smtClean="0"/>
              <a:t>We</a:t>
            </a:r>
            <a:r>
              <a:rPr lang="en-US" baseline="0" dirty="0" smtClean="0"/>
              <a:t> play with our friends outside and play </a:t>
            </a:r>
            <a:r>
              <a:rPr lang="en-US" baseline="0" dirty="0" err="1" smtClean="0"/>
              <a:t>halloween</a:t>
            </a:r>
            <a:r>
              <a:rPr lang="en-US" baseline="0" dirty="0" smtClean="0"/>
              <a:t> games until we are tired.</a:t>
            </a:r>
          </a:p>
          <a:p>
            <a:r>
              <a:rPr lang="en-US" baseline="0" smtClean="0"/>
              <a:t>Goodnight!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6207C-B63D-1643-AB36-AFC0D7BFCDC0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751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9E9F6-8707-564D-9A9D-867B3EA63A2B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0DA39-0A45-F243-BAB8-C02EB5614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68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9E9F6-8707-564D-9A9D-867B3EA63A2B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0DA39-0A45-F243-BAB8-C02EB5614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263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9E9F6-8707-564D-9A9D-867B3EA63A2B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0DA39-0A45-F243-BAB8-C02EB5614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672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9E9F6-8707-564D-9A9D-867B3EA63A2B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0DA39-0A45-F243-BAB8-C02EB5614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205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9E9F6-8707-564D-9A9D-867B3EA63A2B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0DA39-0A45-F243-BAB8-C02EB5614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903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9E9F6-8707-564D-9A9D-867B3EA63A2B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0DA39-0A45-F243-BAB8-C02EB5614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095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9E9F6-8707-564D-9A9D-867B3EA63A2B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0DA39-0A45-F243-BAB8-C02EB5614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591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9E9F6-8707-564D-9A9D-867B3EA63A2B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0DA39-0A45-F243-BAB8-C02EB5614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806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9E9F6-8707-564D-9A9D-867B3EA63A2B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0DA39-0A45-F243-BAB8-C02EB5614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095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9E9F6-8707-564D-9A9D-867B3EA63A2B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0DA39-0A45-F243-BAB8-C02EB5614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800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9E9F6-8707-564D-9A9D-867B3EA63A2B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0DA39-0A45-F243-BAB8-C02EB5614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222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9E9F6-8707-564D-9A9D-867B3EA63A2B}" type="datetimeFigureOut">
              <a:rPr lang="en-US" smtClean="0"/>
              <a:t>16-04-30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0DA39-0A45-F243-BAB8-C02EB5614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49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tiff"/><Relationship Id="rId3" Type="http://schemas.openxmlformats.org/officeDocument/2006/relationships/image" Target="../media/image20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tiff"/><Relationship Id="rId3" Type="http://schemas.openxmlformats.org/officeDocument/2006/relationships/image" Target="../media/image2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3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tiff"/><Relationship Id="rId3" Type="http://schemas.openxmlformats.org/officeDocument/2006/relationships/image" Target="../media/image29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4" Type="http://schemas.openxmlformats.org/officeDocument/2006/relationships/image" Target="../media/image32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4" Type="http://schemas.openxmlformats.org/officeDocument/2006/relationships/image" Target="../media/image32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4" Type="http://schemas.openxmlformats.org/officeDocument/2006/relationships/image" Target="../media/image35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4" Type="http://schemas.openxmlformats.org/officeDocument/2006/relationships/image" Target="../media/image35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4" Type="http://schemas.openxmlformats.org/officeDocument/2006/relationships/image" Target="../media/image32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4" Type="http://schemas.openxmlformats.org/officeDocument/2006/relationships/image" Target="../media/image35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tiff"/><Relationship Id="rId3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4" Type="http://schemas.openxmlformats.org/officeDocument/2006/relationships/image" Target="../media/image26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tiff"/><Relationship Id="rId3" Type="http://schemas.openxmlformats.org/officeDocument/2006/relationships/image" Target="../media/image38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tiff"/><Relationship Id="rId3" Type="http://schemas.openxmlformats.org/officeDocument/2006/relationships/image" Target="../media/image38.tif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tiff"/><Relationship Id="rId3" Type="http://schemas.openxmlformats.org/officeDocument/2006/relationships/image" Target="../media/image40.tif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tiff"/><Relationship Id="rId3" Type="http://schemas.openxmlformats.org/officeDocument/2006/relationships/image" Target="../media/image40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tif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tif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tif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4.tif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4.tif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4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4" Type="http://schemas.openxmlformats.org/officeDocument/2006/relationships/image" Target="../media/image26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3" Type="http://schemas.openxmlformats.org/officeDocument/2006/relationships/image" Target="../media/image22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4" Type="http://schemas.openxmlformats.org/officeDocument/2006/relationships/image" Target="../media/image33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5.tif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5.tif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tif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tif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tif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overpage2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73056" y="2749832"/>
            <a:ext cx="2848859" cy="79801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Holiday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73057" y="3402694"/>
            <a:ext cx="3227944" cy="487703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Lesson 10 , Unit 2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773057" y="965535"/>
            <a:ext cx="3227944" cy="243851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 lnSpcReduction="1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350" dirty="0">
                <a:solidFill>
                  <a:srgbClr val="FFFFFF"/>
                </a:solidFill>
              </a:rPr>
              <a:t>ESL B (Level 2)</a:t>
            </a:r>
          </a:p>
        </p:txBody>
      </p:sp>
    </p:spTree>
    <p:extLst>
      <p:ext uri="{BB962C8B-B14F-4D97-AF65-F5344CB8AC3E}">
        <p14:creationId xmlns:p14="http://schemas.microsoft.com/office/powerpoint/2010/main" val="639387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0818"/>
            <a:ext cx="9144000" cy="415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4267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8660"/>
            <a:ext cx="9144000" cy="414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6433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5617"/>
            <a:ext cx="9144000" cy="416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2676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0818"/>
            <a:ext cx="9144000" cy="415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8120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27316"/>
            <a:ext cx="9144000" cy="4203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1032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6488"/>
            <a:ext cx="9144000" cy="41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1901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5152"/>
            <a:ext cx="9144000" cy="414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4328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  <a:ln>
            <a:noFill/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Halloween</a:t>
            </a:r>
            <a:r>
              <a:rPr lang="en-US" sz="330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</a:t>
            </a:r>
            <a:endParaRPr 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81692" y="2159441"/>
            <a:ext cx="3620115" cy="1059884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Black Cat</a:t>
            </a:r>
            <a:endParaRPr 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1692" y="4768438"/>
            <a:ext cx="3620115" cy="1059884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Pumpkin</a:t>
            </a:r>
            <a:endParaRPr 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042" y="1460311"/>
            <a:ext cx="4065471" cy="4399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59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  <a:ln>
            <a:noFill/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Halloween</a:t>
            </a:r>
            <a:r>
              <a:rPr lang="en-US" sz="330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</a:t>
            </a:r>
            <a:endParaRPr 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81692" y="2159441"/>
            <a:ext cx="3620115" cy="1059884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Candy</a:t>
            </a:r>
            <a:endParaRPr 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1692" y="4768438"/>
            <a:ext cx="3620115" cy="1059884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Carve</a:t>
            </a:r>
            <a:endParaRPr 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9778" y="1203530"/>
            <a:ext cx="3118614" cy="231111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1371" y="4175236"/>
            <a:ext cx="2667021" cy="187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668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  <a:ln>
            <a:noFill/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Halloween</a:t>
            </a:r>
            <a:r>
              <a:rPr lang="en-US" sz="330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</a:t>
            </a:r>
            <a:endParaRPr 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81692" y="2159441"/>
            <a:ext cx="3620115" cy="1059884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Costumes</a:t>
            </a:r>
            <a:endParaRPr 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1692" y="4768438"/>
            <a:ext cx="3620115" cy="1059884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Candy Apple</a:t>
            </a:r>
            <a:endParaRPr 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1055" y="1869743"/>
            <a:ext cx="4283646" cy="15445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4358" y="3796391"/>
            <a:ext cx="2681746" cy="268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672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500414" y="152225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learn last class?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4834" y="4913898"/>
            <a:ext cx="2395559" cy="13336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8885" y="912771"/>
            <a:ext cx="1793343" cy="1345007"/>
          </a:xfrm>
          <a:prstGeom prst="rect">
            <a:avLst/>
          </a:prstGeom>
        </p:spPr>
      </p:pic>
      <p:pic>
        <p:nvPicPr>
          <p:cNvPr id="13" name="Picture 2" descr="C:\Users\Admin\Desktop\checkmark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1445582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checkmark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3573180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5245696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Admin\Desktop\checkmark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2298335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4"/>
          <p:cNvSpPr>
            <a:spLocks/>
          </p:cNvSpPr>
          <p:nvPr/>
        </p:nvSpPr>
        <p:spPr bwMode="auto">
          <a:xfrm>
            <a:off x="1429397" y="2220437"/>
            <a:ext cx="7155803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Review of ‘UR’ sounds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Irregular comparative/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Superlatives:  better/best, worse/worst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Write short sentences using comparatives (better/best, worse/worst, bigger/smaller, more/less, etc.)</a:t>
            </a:r>
          </a:p>
          <a:p>
            <a:pPr marL="180975" indent="0"/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New Thanksgiving Words</a:t>
            </a:r>
          </a:p>
        </p:txBody>
      </p:sp>
    </p:spTree>
    <p:extLst>
      <p:ext uri="{BB962C8B-B14F-4D97-AF65-F5344CB8AC3E}">
        <p14:creationId xmlns:p14="http://schemas.microsoft.com/office/powerpoint/2010/main" val="177526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89797"/>
            <a:ext cx="9144000" cy="38521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81692" y="209358"/>
            <a:ext cx="7886700" cy="994172"/>
          </a:xfrm>
          <a:prstGeom prst="rect">
            <a:avLst/>
          </a:prstGeom>
          <a:ln>
            <a:noFill/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Halloween</a:t>
            </a:r>
            <a:r>
              <a:rPr lang="en-US" sz="330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 </a:t>
            </a:r>
            <a:r>
              <a:rPr lang="en-US" sz="33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GAME TIME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!</a:t>
            </a:r>
            <a:endParaRPr 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0054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0025"/>
            <a:ext cx="9144000" cy="645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8549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678781" y="269002"/>
            <a:ext cx="5582557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49" y="1261571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New Halloween Words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5073" y="3645051"/>
            <a:ext cx="2529335" cy="30750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1" y="2361922"/>
            <a:ext cx="1115274" cy="112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01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6494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Today’s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letters!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14220" y="1526374"/>
            <a:ext cx="5674951" cy="507831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CA" altLang="en-US" sz="27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Reviewing sounds of the letters </a:t>
            </a:r>
            <a:r>
              <a:rPr lang="en-CA" altLang="en-US" sz="27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‘ST’</a:t>
            </a:r>
            <a:endParaRPr lang="en-US" sz="27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4220" y="2729552"/>
            <a:ext cx="2547150" cy="33368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3646" y="2664349"/>
            <a:ext cx="1864952" cy="340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639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41067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with ‘ST’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93406" y="1386148"/>
            <a:ext cx="3866751" cy="476632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400" smtClean="0">
                <a:latin typeface="Arial" charset="0"/>
                <a:ea typeface="Arial" charset="0"/>
                <a:cs typeface="Arial" charset="0"/>
              </a:rPr>
              <a:t>Fill in the correct ‘ST’ word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80568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7934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49251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Rectangle 4"/>
          <p:cNvSpPr>
            <a:spLocks/>
          </p:cNvSpPr>
          <p:nvPr/>
        </p:nvSpPr>
        <p:spPr bwMode="auto">
          <a:xfrm>
            <a:off x="217933" y="5301962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6280568" y="5308660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2" name="Rectangle 4"/>
          <p:cNvSpPr>
            <a:spLocks/>
          </p:cNvSpPr>
          <p:nvPr/>
        </p:nvSpPr>
        <p:spPr bwMode="auto">
          <a:xfrm>
            <a:off x="3194468" y="5301961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749" y="2651699"/>
            <a:ext cx="2321429" cy="21329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324829">
            <a:off x="3032788" y="3362486"/>
            <a:ext cx="2807683" cy="71136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3302" y="2711935"/>
            <a:ext cx="2509594" cy="2072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1253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41067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with ‘ST’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93406" y="1386148"/>
            <a:ext cx="3866751" cy="476632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400" smtClean="0">
                <a:latin typeface="Arial" charset="0"/>
                <a:ea typeface="Arial" charset="0"/>
                <a:cs typeface="Arial" charset="0"/>
              </a:rPr>
              <a:t>Fill in the correct ‘ST’ word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80568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7934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49251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Rectangle 4"/>
          <p:cNvSpPr>
            <a:spLocks/>
          </p:cNvSpPr>
          <p:nvPr/>
        </p:nvSpPr>
        <p:spPr bwMode="auto">
          <a:xfrm>
            <a:off x="217933" y="5301962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1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Stop</a:t>
            </a:r>
            <a:endParaRPr lang="en-US" altLang="en-US" sz="2100" b="1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6280568" y="5308660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1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Breakfast</a:t>
            </a:r>
            <a:endParaRPr lang="en-US" altLang="en-US" sz="2100" b="1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2" name="Rectangle 4"/>
          <p:cNvSpPr>
            <a:spLocks/>
          </p:cNvSpPr>
          <p:nvPr/>
        </p:nvSpPr>
        <p:spPr bwMode="auto">
          <a:xfrm>
            <a:off x="3194468" y="5301961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1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Stick</a:t>
            </a:r>
            <a:endParaRPr lang="en-US" altLang="en-US" sz="2100" b="1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749" y="2651699"/>
            <a:ext cx="2321429" cy="21329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324829">
            <a:off x="3032788" y="3362486"/>
            <a:ext cx="2807683" cy="71136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3302" y="2711935"/>
            <a:ext cx="2509594" cy="2072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853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41067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with ‘ST’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93406" y="1386148"/>
            <a:ext cx="3866751" cy="476632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400" smtClean="0">
                <a:latin typeface="Arial" charset="0"/>
                <a:ea typeface="Arial" charset="0"/>
                <a:cs typeface="Arial" charset="0"/>
              </a:rPr>
              <a:t>Fill in the correct ‘ST’ word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80568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7934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49251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537" y="2579829"/>
            <a:ext cx="2107854" cy="20050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7805" y="2724827"/>
            <a:ext cx="2396509" cy="205980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4914" y="2868253"/>
            <a:ext cx="2246370" cy="2082472"/>
          </a:xfrm>
          <a:prstGeom prst="rect">
            <a:avLst/>
          </a:prstGeom>
        </p:spPr>
      </p:pic>
      <p:sp>
        <p:nvSpPr>
          <p:cNvPr id="16" name="Rectangle 4"/>
          <p:cNvSpPr>
            <a:spLocks/>
          </p:cNvSpPr>
          <p:nvPr/>
        </p:nvSpPr>
        <p:spPr bwMode="auto">
          <a:xfrm>
            <a:off x="217933" y="5301962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7" name="Rectangle 4"/>
          <p:cNvSpPr>
            <a:spLocks/>
          </p:cNvSpPr>
          <p:nvPr/>
        </p:nvSpPr>
        <p:spPr bwMode="auto">
          <a:xfrm>
            <a:off x="6299013" y="5301962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8" name="Rectangle 4"/>
          <p:cNvSpPr>
            <a:spLocks/>
          </p:cNvSpPr>
          <p:nvPr/>
        </p:nvSpPr>
        <p:spPr bwMode="auto">
          <a:xfrm>
            <a:off x="3240028" y="5301962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</a:t>
            </a:r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2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41067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Words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with ‘ST’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93406" y="1386148"/>
            <a:ext cx="3866751" cy="476632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400" smtClean="0">
                <a:latin typeface="Arial" charset="0"/>
                <a:ea typeface="Arial" charset="0"/>
                <a:cs typeface="Arial" charset="0"/>
              </a:rPr>
              <a:t>Fill in the correct ‘ST’ word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80568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7934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49251" y="5379493"/>
            <a:ext cx="2755063" cy="8075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Rectangle 4"/>
          <p:cNvSpPr>
            <a:spLocks/>
          </p:cNvSpPr>
          <p:nvPr/>
        </p:nvSpPr>
        <p:spPr bwMode="auto">
          <a:xfrm>
            <a:off x="217933" y="5301962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1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Star</a:t>
            </a:r>
            <a:endParaRPr lang="en-US" altLang="en-US" sz="2100" b="1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6280568" y="5308660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1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Storm</a:t>
            </a:r>
            <a:endParaRPr lang="en-US" altLang="en-US" sz="2100" b="1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2" name="Rectangle 4"/>
          <p:cNvSpPr>
            <a:spLocks/>
          </p:cNvSpPr>
          <p:nvPr/>
        </p:nvSpPr>
        <p:spPr bwMode="auto">
          <a:xfrm>
            <a:off x="3194468" y="5301961"/>
            <a:ext cx="2755063" cy="8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1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Toaster</a:t>
            </a:r>
            <a:endParaRPr lang="en-US" altLang="en-US" sz="2100" b="1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537" y="2579829"/>
            <a:ext cx="2107854" cy="20050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7805" y="2724827"/>
            <a:ext cx="2396509" cy="205980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4914" y="2868253"/>
            <a:ext cx="2246370" cy="208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2847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28630" y="567283"/>
            <a:ext cx="6750845" cy="461665"/>
          </a:xfrm>
          <a:prstGeom prst="rect">
            <a:avLst/>
          </a:prstGeom>
          <a:ln>
            <a:solidFill>
              <a:srgbClr val="FFC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Write </a:t>
            </a:r>
            <a:r>
              <a:rPr lang="en-US" sz="2400" smtClean="0">
                <a:latin typeface="Arial" charset="0"/>
                <a:ea typeface="Arial" charset="0"/>
                <a:cs typeface="Arial" charset="0"/>
              </a:rPr>
              <a:t>a sentence with one of the new ‘ST’ words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862" y="4466851"/>
            <a:ext cx="2321429" cy="21329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324829">
            <a:off x="2991846" y="5177638"/>
            <a:ext cx="2807683" cy="7113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6950" y="4527087"/>
            <a:ext cx="2509594" cy="207270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50917" y="1390940"/>
            <a:ext cx="8074468" cy="23758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Rectangle 4"/>
          <p:cNvSpPr>
            <a:spLocks/>
          </p:cNvSpPr>
          <p:nvPr/>
        </p:nvSpPr>
        <p:spPr bwMode="auto">
          <a:xfrm>
            <a:off x="591190" y="1437839"/>
            <a:ext cx="7911365" cy="2328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1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______________________________________________</a:t>
            </a:r>
          </a:p>
          <a:p>
            <a:pPr marL="161925" indent="0" algn="ctr">
              <a:spcBef>
                <a:spcPts val="1500"/>
              </a:spcBef>
            </a:pPr>
            <a:r>
              <a:rPr lang="en-US" altLang="en-US" sz="21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______________________________________________</a:t>
            </a:r>
          </a:p>
          <a:p>
            <a:pPr marL="161925" indent="0" algn="ctr">
              <a:spcBef>
                <a:spcPts val="1500"/>
              </a:spcBef>
            </a:pPr>
            <a:r>
              <a:rPr lang="en-US" altLang="en-US" sz="21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______________________________________________</a:t>
            </a:r>
            <a:endParaRPr lang="en-US" altLang="en-US" sz="2100" b="1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2371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28630" y="567283"/>
            <a:ext cx="6750845" cy="461665"/>
          </a:xfrm>
          <a:prstGeom prst="rect">
            <a:avLst/>
          </a:prstGeom>
          <a:ln>
            <a:solidFill>
              <a:srgbClr val="FFC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Write </a:t>
            </a:r>
            <a:r>
              <a:rPr lang="en-US" sz="2400" smtClean="0">
                <a:latin typeface="Arial" charset="0"/>
                <a:ea typeface="Arial" charset="0"/>
                <a:cs typeface="Arial" charset="0"/>
              </a:rPr>
              <a:t>a sentence with one of the new ‘ST’ words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0917" y="1390940"/>
            <a:ext cx="8074468" cy="23758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Rectangle 4"/>
          <p:cNvSpPr>
            <a:spLocks/>
          </p:cNvSpPr>
          <p:nvPr/>
        </p:nvSpPr>
        <p:spPr bwMode="auto">
          <a:xfrm>
            <a:off x="591190" y="1437839"/>
            <a:ext cx="7911365" cy="2328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 algn="ctr">
              <a:spcBef>
                <a:spcPts val="1500"/>
              </a:spcBef>
            </a:pPr>
            <a:r>
              <a:rPr lang="en-US" altLang="en-US" sz="21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______________________________________________</a:t>
            </a:r>
          </a:p>
          <a:p>
            <a:pPr marL="161925" indent="0" algn="ctr">
              <a:spcBef>
                <a:spcPts val="1500"/>
              </a:spcBef>
            </a:pPr>
            <a:r>
              <a:rPr lang="en-US" altLang="en-US" sz="21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______________________________________________</a:t>
            </a:r>
          </a:p>
          <a:p>
            <a:pPr marL="161925" indent="0" algn="ctr">
              <a:spcBef>
                <a:spcPts val="1500"/>
              </a:spcBef>
            </a:pPr>
            <a:r>
              <a:rPr lang="en-US" altLang="en-US" sz="2100" b="1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______________________________________________</a:t>
            </a:r>
            <a:endParaRPr lang="en-US" altLang="en-US" sz="2100" b="1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917" y="4128774"/>
            <a:ext cx="2107854" cy="200508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2396" y="4239728"/>
            <a:ext cx="2396509" cy="205980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0448" y="4217065"/>
            <a:ext cx="2246370" cy="208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7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485900" y="6254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will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2325" y="4681182"/>
            <a:ext cx="2613464" cy="1977951"/>
          </a:xfrm>
          <a:prstGeom prst="rect">
            <a:avLst/>
          </a:prstGeom>
        </p:spPr>
      </p:pic>
      <p:pic>
        <p:nvPicPr>
          <p:cNvPr id="14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1445582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3970640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4848236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Admin\Desktop\checkmar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827" y="2298335"/>
            <a:ext cx="359569" cy="3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"/>
          <p:cNvSpPr>
            <a:spLocks/>
          </p:cNvSpPr>
          <p:nvPr/>
        </p:nvSpPr>
        <p:spPr bwMode="auto">
          <a:xfrm>
            <a:off x="1429397" y="2220437"/>
            <a:ext cx="7155803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Review of ‘ST’ sounds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Pre-writing: Simple compare/contrast activity using comparatives/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Superlatives in a Venn diagram</a:t>
            </a:r>
          </a:p>
          <a:p>
            <a:pPr marL="180975" indent="0"/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New Halloween Words</a:t>
            </a:r>
          </a:p>
          <a:p>
            <a:pPr marL="180975" indent="0"/>
            <a:endParaRPr lang="en-CA" sz="2800" dirty="0">
              <a:latin typeface="Arial" charset="0"/>
              <a:ea typeface="Arial" charset="0"/>
              <a:cs typeface="Arial" charset="0"/>
            </a:endParaRP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Write the first and last </a:t>
            </a:r>
          </a:p>
          <a:p>
            <a:pPr marL="180975" indent="0"/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Sounds of a spoken word </a:t>
            </a:r>
          </a:p>
        </p:txBody>
      </p:sp>
    </p:spTree>
    <p:extLst>
      <p:ext uri="{BB962C8B-B14F-4D97-AF65-F5344CB8AC3E}">
        <p14:creationId xmlns:p14="http://schemas.microsoft.com/office/powerpoint/2010/main" val="826461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9438" y="1622675"/>
            <a:ext cx="1100404" cy="1106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822002" y="404319"/>
            <a:ext cx="6172200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49" y="1622675"/>
            <a:ext cx="6292851" cy="2717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Sound </a:t>
            </a:r>
            <a:r>
              <a:rPr lang="en-US" altLang="en-US" sz="28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of the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letters ‘ST’</a:t>
            </a:r>
            <a:endParaRPr lang="en-US" sz="2800" dirty="0">
              <a:solidFill>
                <a:schemeClr val="accent2">
                  <a:lumMod val="50000"/>
                </a:schemeClr>
              </a:solidFill>
            </a:endParaRPr>
          </a:p>
          <a:p>
            <a:pPr marL="161925" indent="0">
              <a:spcBef>
                <a:spcPts val="1500"/>
              </a:spcBef>
            </a:pP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4857" y="3645051"/>
            <a:ext cx="2619551" cy="31847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03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27546" y="1323833"/>
            <a:ext cx="5349923" cy="53499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441510" y="1212376"/>
            <a:ext cx="5470477" cy="5461380"/>
          </a:xfrm>
          <a:prstGeom prst="ellipse">
            <a:avLst/>
          </a:prstGeom>
          <a:solidFill>
            <a:srgbClr val="5B9BD5">
              <a:alpha val="8392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4"/>
          <p:cNvSpPr>
            <a:spLocks/>
          </p:cNvSpPr>
          <p:nvPr/>
        </p:nvSpPr>
        <p:spPr bwMode="auto">
          <a:xfrm>
            <a:off x="3441510" y="298842"/>
            <a:ext cx="2573220" cy="58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Venn Diagram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868290" y="3704662"/>
            <a:ext cx="2573220" cy="58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Different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6555474" y="3704662"/>
            <a:ext cx="2573220" cy="58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Different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9" name="Rectangle 4"/>
          <p:cNvSpPr>
            <a:spLocks/>
          </p:cNvSpPr>
          <p:nvPr/>
        </p:nvSpPr>
        <p:spPr bwMode="auto">
          <a:xfrm>
            <a:off x="3765547" y="3648934"/>
            <a:ext cx="2573220" cy="58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Same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6316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68964" y="1951630"/>
            <a:ext cx="4809179" cy="47221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872761" y="1951630"/>
            <a:ext cx="4747147" cy="4722126"/>
          </a:xfrm>
          <a:prstGeom prst="ellipse">
            <a:avLst/>
          </a:prstGeom>
          <a:solidFill>
            <a:srgbClr val="5B9BD5">
              <a:alpha val="8392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4"/>
          <p:cNvSpPr>
            <a:spLocks/>
          </p:cNvSpPr>
          <p:nvPr/>
        </p:nvSpPr>
        <p:spPr bwMode="auto">
          <a:xfrm>
            <a:off x="2531659" y="285194"/>
            <a:ext cx="4674359" cy="526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Venn Diagram Example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Black Cat   vs   Orange Cat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2106979" y="6085493"/>
            <a:ext cx="2573220" cy="58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Different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5432636" y="6085493"/>
            <a:ext cx="2573220" cy="58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Different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9" name="Rectangle 4"/>
          <p:cNvSpPr>
            <a:spLocks/>
          </p:cNvSpPr>
          <p:nvPr/>
        </p:nvSpPr>
        <p:spPr bwMode="auto">
          <a:xfrm>
            <a:off x="3982254" y="4945904"/>
            <a:ext cx="2573220" cy="58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Same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523" y="3440912"/>
            <a:ext cx="1453340" cy="17294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4570" y="4157279"/>
            <a:ext cx="922571" cy="1227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1468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68964" y="1951630"/>
            <a:ext cx="4809179" cy="47221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872761" y="1951630"/>
            <a:ext cx="4747147" cy="4722126"/>
          </a:xfrm>
          <a:prstGeom prst="ellipse">
            <a:avLst/>
          </a:prstGeom>
          <a:solidFill>
            <a:srgbClr val="5B9BD5">
              <a:alpha val="8392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4"/>
          <p:cNvSpPr>
            <a:spLocks/>
          </p:cNvSpPr>
          <p:nvPr/>
        </p:nvSpPr>
        <p:spPr bwMode="auto">
          <a:xfrm>
            <a:off x="2531659" y="285194"/>
            <a:ext cx="4674359" cy="526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Venn Diagram Example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Black Cat   vs   Orange Cat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2106979" y="6085493"/>
            <a:ext cx="2573220" cy="58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Different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5432636" y="6085493"/>
            <a:ext cx="2573220" cy="58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Different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9" name="Rectangle 4"/>
          <p:cNvSpPr>
            <a:spLocks/>
          </p:cNvSpPr>
          <p:nvPr/>
        </p:nvSpPr>
        <p:spPr bwMode="auto">
          <a:xfrm>
            <a:off x="3982254" y="4945904"/>
            <a:ext cx="2573220" cy="58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Same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523" y="3440912"/>
            <a:ext cx="1453340" cy="17294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4570" y="4157279"/>
            <a:ext cx="922571" cy="1227615"/>
          </a:xfrm>
          <a:prstGeom prst="rect">
            <a:avLst/>
          </a:prstGeom>
        </p:spPr>
      </p:pic>
      <p:sp>
        <p:nvSpPr>
          <p:cNvPr id="10" name="Rectangle 4"/>
          <p:cNvSpPr>
            <a:spLocks/>
          </p:cNvSpPr>
          <p:nvPr/>
        </p:nvSpPr>
        <p:spPr bwMode="auto">
          <a:xfrm>
            <a:off x="1429453" y="2525806"/>
            <a:ext cx="2909552" cy="62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This cat is black</a:t>
            </a: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.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2209771" y="3475471"/>
            <a:ext cx="2032997" cy="592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This cat is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bigger than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the orange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c</a:t>
            </a: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at.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052218" y="3659318"/>
            <a:ext cx="11208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They are</a:t>
            </a:r>
          </a:p>
          <a:p>
            <a:r>
              <a:rPr lang="en-US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b</a:t>
            </a:r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oth cats</a:t>
            </a:r>
            <a:endParaRPr lang="en-US" dirty="0"/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5173038" y="2627154"/>
            <a:ext cx="2909552" cy="62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This cat is orange</a:t>
            </a: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.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4" name="Rectangle 4"/>
          <p:cNvSpPr>
            <a:spLocks/>
          </p:cNvSpPr>
          <p:nvPr/>
        </p:nvSpPr>
        <p:spPr bwMode="auto">
          <a:xfrm>
            <a:off x="5649193" y="3196948"/>
            <a:ext cx="2909552" cy="62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This cat is smaller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</a:t>
            </a: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han the black cat</a:t>
            </a: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.</a:t>
            </a:r>
            <a:endParaRPr lang="en-US" altLang="en-US" sz="28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0901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68964" y="1951630"/>
            <a:ext cx="4809179" cy="47221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872761" y="1951630"/>
            <a:ext cx="4747147" cy="4722126"/>
          </a:xfrm>
          <a:prstGeom prst="ellipse">
            <a:avLst/>
          </a:prstGeom>
          <a:solidFill>
            <a:srgbClr val="5B9BD5">
              <a:alpha val="8392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4"/>
          <p:cNvSpPr>
            <a:spLocks/>
          </p:cNvSpPr>
          <p:nvPr/>
        </p:nvSpPr>
        <p:spPr bwMode="auto">
          <a:xfrm>
            <a:off x="2531659" y="285194"/>
            <a:ext cx="4674359" cy="526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Venn Diagram Example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Let’s Practice! 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8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       Two Pumpkins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2106979" y="6085493"/>
            <a:ext cx="2573220" cy="58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Different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5432636" y="6085493"/>
            <a:ext cx="2573220" cy="58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Different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9" name="Rectangle 4"/>
          <p:cNvSpPr>
            <a:spLocks/>
          </p:cNvSpPr>
          <p:nvPr/>
        </p:nvSpPr>
        <p:spPr bwMode="auto">
          <a:xfrm>
            <a:off x="3982254" y="4945904"/>
            <a:ext cx="2573220" cy="58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Same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0" name="Rectangle 4"/>
          <p:cNvSpPr>
            <a:spLocks/>
          </p:cNvSpPr>
          <p:nvPr/>
        </p:nvSpPr>
        <p:spPr bwMode="auto">
          <a:xfrm>
            <a:off x="911017" y="3078321"/>
            <a:ext cx="2909552" cy="62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</a:t>
            </a: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</a:t>
            </a:r>
            <a:endParaRPr lang="en-US" altLang="en-US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052218" y="3659318"/>
            <a:ext cx="108234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</a:t>
            </a: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</a:t>
            </a: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66" y="285194"/>
            <a:ext cx="2125295" cy="18186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1017" y="655093"/>
            <a:ext cx="1394126" cy="1296537"/>
          </a:xfrm>
          <a:prstGeom prst="rect">
            <a:avLst/>
          </a:prstGeom>
        </p:spPr>
      </p:pic>
      <p:sp>
        <p:nvSpPr>
          <p:cNvPr id="18" name="Rectangle 4"/>
          <p:cNvSpPr>
            <a:spLocks/>
          </p:cNvSpPr>
          <p:nvPr/>
        </p:nvSpPr>
        <p:spPr bwMode="auto">
          <a:xfrm>
            <a:off x="5430335" y="3118075"/>
            <a:ext cx="2909552" cy="62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___________________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</a:t>
            </a: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__________________</a:t>
            </a:r>
            <a:endParaRPr lang="en-US" altLang="en-US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6066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68964" y="1951630"/>
            <a:ext cx="4809179" cy="47221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872761" y="1951630"/>
            <a:ext cx="4747147" cy="4722126"/>
          </a:xfrm>
          <a:prstGeom prst="ellipse">
            <a:avLst/>
          </a:prstGeom>
          <a:solidFill>
            <a:srgbClr val="5B9BD5">
              <a:alpha val="8392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4"/>
          <p:cNvSpPr>
            <a:spLocks/>
          </p:cNvSpPr>
          <p:nvPr/>
        </p:nvSpPr>
        <p:spPr bwMode="auto">
          <a:xfrm>
            <a:off x="2531659" y="285194"/>
            <a:ext cx="4674359" cy="526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Venn Diagram Example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Let’s Practice! 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8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 </a:t>
            </a: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        Two Pumpkins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2106979" y="6085493"/>
            <a:ext cx="2573220" cy="58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Different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5432636" y="6085493"/>
            <a:ext cx="2573220" cy="58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Different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9" name="Rectangle 4"/>
          <p:cNvSpPr>
            <a:spLocks/>
          </p:cNvSpPr>
          <p:nvPr/>
        </p:nvSpPr>
        <p:spPr bwMode="auto">
          <a:xfrm>
            <a:off x="3982254" y="4945904"/>
            <a:ext cx="2573220" cy="58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8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Same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0" name="Rectangle 4"/>
          <p:cNvSpPr>
            <a:spLocks/>
          </p:cNvSpPr>
          <p:nvPr/>
        </p:nvSpPr>
        <p:spPr bwMode="auto">
          <a:xfrm>
            <a:off x="911017" y="3078321"/>
            <a:ext cx="2909552" cy="62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This pumpkin has 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n</a:t>
            </a: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o face.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This pumpkin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Is bigger than the other one</a:t>
            </a:r>
            <a:endParaRPr lang="en-US" altLang="en-US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052218" y="3659318"/>
            <a:ext cx="117211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They are</a:t>
            </a: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Both</a:t>
            </a: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pumpkins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66" y="285194"/>
            <a:ext cx="2125295" cy="18186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1017" y="655093"/>
            <a:ext cx="1394126" cy="1296537"/>
          </a:xfrm>
          <a:prstGeom prst="rect">
            <a:avLst/>
          </a:prstGeom>
        </p:spPr>
      </p:pic>
      <p:sp>
        <p:nvSpPr>
          <p:cNvPr id="17" name="Rectangle 4"/>
          <p:cNvSpPr>
            <a:spLocks/>
          </p:cNvSpPr>
          <p:nvPr/>
        </p:nvSpPr>
        <p:spPr bwMode="auto">
          <a:xfrm>
            <a:off x="5462369" y="3032491"/>
            <a:ext cx="2909552" cy="62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This pumpkin has 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a</a:t>
            </a: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 face.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This pumpkin</a:t>
            </a:r>
          </a:p>
          <a:p>
            <a:pPr marL="161925" indent="0">
              <a:spcBef>
                <a:spcPts val="1500"/>
              </a:spcBef>
            </a:pPr>
            <a:r>
              <a:rPr lang="en-US" alt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Is smaller than the other one</a:t>
            </a:r>
            <a:endParaRPr lang="en-US" altLang="en-US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0237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678782" y="332056"/>
            <a:ext cx="5468462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51" y="1622676"/>
            <a:ext cx="665570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161925" indent="0">
              <a:spcBef>
                <a:spcPts val="1500"/>
              </a:spcBef>
            </a:pP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Making connections between ourselves and the world</a:t>
            </a: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161925" indent="0">
              <a:spcBef>
                <a:spcPts val="1500"/>
              </a:spcBef>
            </a:pP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057" y="3645051"/>
            <a:ext cx="2416351" cy="293770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  <p:pic>
        <p:nvPicPr>
          <p:cNvPr id="8" name="Picture 2" descr="C:\Users\Admin\Desktop\checkmark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82" y="2162111"/>
            <a:ext cx="1115274" cy="112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688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457" y="805218"/>
            <a:ext cx="7206018" cy="5404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49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6494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Fill in the blanks!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6715" y="1122193"/>
            <a:ext cx="793056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en-US" sz="27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Writing in the first and last letters of a spoken word</a:t>
            </a:r>
            <a:endParaRPr lang="en-US" sz="27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657350"/>
            <a:ext cx="3810000" cy="35433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25641" y="5751059"/>
            <a:ext cx="1492716" cy="50783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CA" altLang="en-US" sz="2700" dirty="0" err="1">
                <a:solidFill>
                  <a:schemeClr val="accent2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</a:t>
            </a:r>
            <a:r>
              <a:rPr lang="en-CA" altLang="en-US" sz="2700" dirty="0" err="1" smtClean="0">
                <a:solidFill>
                  <a:schemeClr val="accent2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umpki</a:t>
            </a:r>
            <a:r>
              <a:rPr lang="en-CA" altLang="en-US" sz="27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_</a:t>
            </a:r>
            <a:endParaRPr lang="en-US" sz="27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711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64943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Fill in the blanks!</a:t>
            </a:r>
            <a:endParaRPr lang="en-US" sz="33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29051" y="1125270"/>
            <a:ext cx="4685898" cy="92333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CA" altLang="en-US" sz="27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Fill in the blanks while your </a:t>
            </a:r>
          </a:p>
          <a:p>
            <a:r>
              <a:rPr lang="en-CA" altLang="en-US" sz="27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Century Gothic" charset="0"/>
              </a:rPr>
              <a:t>teacher reads the short story!</a:t>
            </a:r>
            <a:endParaRPr lang="en-US" sz="27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402" y="4115552"/>
            <a:ext cx="4540547" cy="2462669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485900" y="2873940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Halloween Night</a:t>
            </a:r>
            <a:endParaRPr 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55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1869-NNTIA9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1703" y="0"/>
            <a:ext cx="9165703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485900" y="148828"/>
            <a:ext cx="6286500" cy="17059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holiday are we </a:t>
            </a:r>
          </a:p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celebrating today?</a:t>
            </a:r>
          </a:p>
        </p:txBody>
      </p:sp>
    </p:spTree>
    <p:extLst>
      <p:ext uri="{BB962C8B-B14F-4D97-AF65-F5344CB8AC3E}">
        <p14:creationId xmlns:p14="http://schemas.microsoft.com/office/powerpoint/2010/main" val="4066721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6222" y="4589921"/>
            <a:ext cx="3816906" cy="2070186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558575" y="0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Halloween Night</a:t>
            </a:r>
            <a:endParaRPr 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388831" y="1105319"/>
            <a:ext cx="6511688" cy="323653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It is </a:t>
            </a:r>
            <a:r>
              <a:rPr lang="en-US" sz="33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err="1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allowee</a:t>
            </a:r>
            <a:r>
              <a:rPr lang="en-US" sz="33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 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night!  </a:t>
            </a:r>
          </a:p>
          <a:p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We are all </a:t>
            </a:r>
            <a:r>
              <a:rPr lang="en-US" sz="330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err="1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er</a:t>
            </a:r>
            <a:r>
              <a:rPr lang="en-US" sz="33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 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excited to put on our costumes!</a:t>
            </a:r>
          </a:p>
        </p:txBody>
      </p:sp>
    </p:spTree>
    <p:extLst>
      <p:ext uri="{BB962C8B-B14F-4D97-AF65-F5344CB8AC3E}">
        <p14:creationId xmlns:p14="http://schemas.microsoft.com/office/powerpoint/2010/main" val="1341921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6222" y="4589921"/>
            <a:ext cx="3816906" cy="2070186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558575" y="0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Halloween Night</a:t>
            </a:r>
            <a:endParaRPr 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388831" y="1105319"/>
            <a:ext cx="6511688" cy="323653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Tim is a </a:t>
            </a:r>
            <a:r>
              <a:rPr lang="en-US" sz="330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err="1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irat</a:t>
            </a:r>
            <a:r>
              <a:rPr lang="en-US" sz="330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_!</a:t>
            </a:r>
          </a:p>
          <a:p>
            <a:r>
              <a:rPr lang="en-US" sz="33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Sally is 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 </a:t>
            </a:r>
            <a:r>
              <a:rPr lang="en-US" sz="330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err="1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rinces</a:t>
            </a:r>
            <a:r>
              <a:rPr lang="en-US" sz="33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_!</a:t>
            </a:r>
            <a:endParaRPr lang="en-US" sz="3300" dirty="0" smtClean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  <a:p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Emily is a </a:t>
            </a:r>
            <a:r>
              <a:rPr lang="en-US" sz="33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err="1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utterfl</a:t>
            </a:r>
            <a:r>
              <a:rPr lang="en-US" sz="33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_!</a:t>
            </a:r>
          </a:p>
        </p:txBody>
      </p:sp>
    </p:spTree>
    <p:extLst>
      <p:ext uri="{BB962C8B-B14F-4D97-AF65-F5344CB8AC3E}">
        <p14:creationId xmlns:p14="http://schemas.microsoft.com/office/powerpoint/2010/main" val="8049191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6222" y="4589921"/>
            <a:ext cx="3816906" cy="2070186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558575" y="0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Halloween Night</a:t>
            </a:r>
            <a:endParaRPr 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388831" y="1105319"/>
            <a:ext cx="6511688" cy="323653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We love </a:t>
            </a:r>
            <a:r>
              <a:rPr lang="en-US" sz="33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err="1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allowee</a:t>
            </a:r>
            <a:r>
              <a:rPr lang="en-US" sz="33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_!</a:t>
            </a:r>
            <a:endParaRPr lang="en-US" sz="3300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  <a:p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We </a:t>
            </a:r>
            <a:r>
              <a:rPr lang="en-US" sz="33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_la_ 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with our </a:t>
            </a:r>
            <a:r>
              <a:rPr lang="en-US" sz="33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err="1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riend</a:t>
            </a:r>
            <a:r>
              <a:rPr lang="en-US" sz="33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 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outside </a:t>
            </a:r>
          </a:p>
          <a:p>
            <a:r>
              <a:rPr lang="en-US" sz="33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nd play </a:t>
            </a:r>
            <a:r>
              <a:rPr lang="en-US" sz="33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err="1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allowee</a:t>
            </a:r>
            <a:r>
              <a:rPr lang="en-US" sz="33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 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games</a:t>
            </a:r>
          </a:p>
          <a:p>
            <a:r>
              <a:rPr lang="en-US" sz="33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u</a:t>
            </a:r>
            <a:r>
              <a:rPr lang="en-US" sz="33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ntil we are </a:t>
            </a:r>
            <a:r>
              <a:rPr lang="en-US" sz="33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_ire_.</a:t>
            </a:r>
          </a:p>
          <a:p>
            <a:r>
              <a:rPr lang="en-US" sz="33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</a:t>
            </a:r>
            <a:r>
              <a:rPr lang="en-US" sz="3300" dirty="0" err="1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oodnigh</a:t>
            </a:r>
            <a:r>
              <a:rPr lang="en-US" sz="33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_!</a:t>
            </a:r>
            <a:endParaRPr lang="en-US" sz="3300" dirty="0" smtClean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098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428" y="1910513"/>
            <a:ext cx="1064449" cy="1070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822002" y="404319"/>
            <a:ext cx="6172200" cy="857250"/>
          </a:xfrm>
        </p:spPr>
        <p:txBody>
          <a:bodyPr/>
          <a:lstStyle/>
          <a:p>
            <a:r>
              <a:rPr lang="en-US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just learn?</a:t>
            </a:r>
            <a:endParaRPr lang="en-US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2038349" y="1622675"/>
            <a:ext cx="6292851" cy="2717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28600" indent="-12700"/>
            <a:r>
              <a:rPr lang="en-US" sz="2800" dirty="0">
                <a:latin typeface="Arial" charset="0"/>
                <a:ea typeface="Arial" charset="0"/>
                <a:cs typeface="Arial" charset="0"/>
              </a:rPr>
              <a:t>Write the first and last 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sounds 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of a spoken word</a:t>
            </a:r>
          </a:p>
          <a:p>
            <a:pPr marL="161925" indent="0">
              <a:spcBef>
                <a:spcPts val="1500"/>
              </a:spcBef>
            </a:pPr>
            <a:endParaRPr lang="en-US" sz="2800" dirty="0">
              <a:solidFill>
                <a:schemeClr val="accent2">
                  <a:lumMod val="50000"/>
                </a:schemeClr>
              </a:solidFill>
            </a:endParaRPr>
          </a:p>
          <a:p>
            <a:pPr marL="161925" indent="0">
              <a:spcBef>
                <a:spcPts val="1500"/>
              </a:spcBef>
            </a:pPr>
            <a:endParaRPr lang="en-US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4857" y="3645051"/>
            <a:ext cx="2619551" cy="31847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7486">
            <a:off x="5151574" y="3137130"/>
            <a:ext cx="1607534" cy="15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65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2038348" y="1704558"/>
            <a:ext cx="688744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28600" indent="-12700"/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New Halloween Words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9" y="1704558"/>
            <a:ext cx="1005432" cy="1011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24037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1127" y="3209537"/>
            <a:ext cx="2681746" cy="268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09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2038348" y="1704558"/>
            <a:ext cx="688744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Review of ‘ST’ sounds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9" y="1704558"/>
            <a:ext cx="1005432" cy="1011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24037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8779" y="3557340"/>
            <a:ext cx="2396509" cy="20598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0201" y="3557340"/>
            <a:ext cx="2107854" cy="2005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058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/>
          </p:cNvSpPr>
          <p:nvPr/>
        </p:nvSpPr>
        <p:spPr bwMode="auto">
          <a:xfrm>
            <a:off x="2038348" y="1704558"/>
            <a:ext cx="688744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pPr marL="228600" indent="-12700"/>
            <a:r>
              <a:rPr lang="en-CA" sz="2800" dirty="0" smtClean="0">
                <a:latin typeface="Arial" charset="0"/>
                <a:ea typeface="Arial" charset="0"/>
                <a:cs typeface="Arial" charset="0"/>
              </a:rPr>
              <a:t>Pre-writing</a:t>
            </a:r>
            <a:r>
              <a:rPr lang="en-CA" sz="2800" dirty="0">
                <a:latin typeface="Arial" charset="0"/>
                <a:ea typeface="Arial" charset="0"/>
                <a:cs typeface="Arial" charset="0"/>
              </a:rPr>
              <a:t>: Simple compare/contrast activity using comparatives/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CA" sz="2800" dirty="0">
                <a:latin typeface="Arial" charset="0"/>
                <a:ea typeface="Arial" charset="0"/>
                <a:cs typeface="Arial" charset="0"/>
              </a:rPr>
              <a:t>Superlatives in a Venn diagram</a:t>
            </a:r>
          </a:p>
          <a:p>
            <a:endParaRPr lang="en-CA" altLang="en-US" sz="28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  <p:pic>
        <p:nvPicPr>
          <p:cNvPr id="15" name="Picture 2" descr="C:\Users\Admin\Desktop\checkmar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779" y="1704558"/>
            <a:ext cx="1005432" cy="1011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485900" y="24037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What did I </a:t>
            </a:r>
            <a:r>
              <a:rPr lang="en-US" sz="33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learn </a:t>
            </a:r>
            <a:r>
              <a:rPr lang="en-US" sz="33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en-US" sz="33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sp>
        <p:nvSpPr>
          <p:cNvPr id="5" name="Oval 4"/>
          <p:cNvSpPr/>
          <p:nvPr/>
        </p:nvSpPr>
        <p:spPr>
          <a:xfrm>
            <a:off x="2091487" y="3700477"/>
            <a:ext cx="3030728" cy="27977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219537" y="3726390"/>
            <a:ext cx="3030728" cy="2797792"/>
          </a:xfrm>
          <a:prstGeom prst="ellipse">
            <a:avLst/>
          </a:prstGeom>
          <a:solidFill>
            <a:srgbClr val="5B9BD5">
              <a:alpha val="8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842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530741" y="439115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Great Job Today!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330" y="4280860"/>
            <a:ext cx="3244113" cy="212989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30741" y="1760874"/>
            <a:ext cx="6477292" cy="20554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auto">
          <a:xfrm>
            <a:off x="1530741" y="1584618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Do you have any questions?</a:t>
            </a:r>
          </a:p>
          <a:p>
            <a:pPr>
              <a:buFontTx/>
              <a:buChar char="-"/>
            </a:pPr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Do you have any questions about the handout?</a:t>
            </a:r>
          </a:p>
          <a:p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416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390403" y="430754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For Next Class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256" y="4184943"/>
            <a:ext cx="2765714" cy="181580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25467" y="1733379"/>
            <a:ext cx="6477292" cy="20554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auto">
          <a:xfrm>
            <a:off x="1725030" y="1460954"/>
            <a:ext cx="550294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>
            <a:lvl1pPr marL="863600" indent="-647700" algn="l">
              <a:defRPr sz="1200">
                <a:solidFill>
                  <a:schemeClr val="tx1"/>
                </a:solidFill>
                <a:latin typeface="Georgia" charset="0"/>
              </a:defRPr>
            </a:lvl1pPr>
            <a:lvl2pPr algn="l">
              <a:defRPr sz="1200">
                <a:solidFill>
                  <a:schemeClr val="tx1"/>
                </a:solidFill>
                <a:latin typeface="Georgia" charset="0"/>
              </a:defRPr>
            </a:lvl2pPr>
            <a:lvl3pPr algn="l">
              <a:defRPr sz="1200">
                <a:solidFill>
                  <a:schemeClr val="tx1"/>
                </a:solidFill>
                <a:latin typeface="Georgia" charset="0"/>
              </a:defRPr>
            </a:lvl3pPr>
            <a:lvl4pPr algn="l">
              <a:defRPr sz="1200">
                <a:solidFill>
                  <a:schemeClr val="tx1"/>
                </a:solidFill>
                <a:latin typeface="Georgia" charset="0"/>
              </a:defRPr>
            </a:lvl4pPr>
            <a:lvl5pPr algn="l">
              <a:defRPr sz="1200">
                <a:solidFill>
                  <a:schemeClr val="tx1"/>
                </a:solidFill>
                <a:latin typeface="Georgia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eorgia" charset="0"/>
              </a:defRPr>
            </a:lvl9pPr>
          </a:lstStyle>
          <a:p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809700"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Read the story from the lesson to yourself and to your friends and family</a:t>
            </a:r>
          </a:p>
          <a:p>
            <a:pPr marL="809700">
              <a:buFontTx/>
              <a:buChar char="-"/>
            </a:pPr>
            <a:endParaRPr lang="en-CA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809700">
              <a:buFontTx/>
              <a:buChar char="-"/>
            </a:pP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Finish the class </a:t>
            </a:r>
            <a:r>
              <a:rPr lang="en-CA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worksheet</a:t>
            </a:r>
          </a:p>
          <a:p>
            <a:pPr marL="809700">
              <a:buFontTx/>
              <a:buChar char="-"/>
            </a:pPr>
            <a:endParaRPr lang="en-CA" altLang="en-US" sz="2100" dirty="0" smtClean="0">
              <a:latin typeface="Arial" charset="0"/>
              <a:ea typeface="Arial" charset="0"/>
              <a:cs typeface="Arial" charset="0"/>
              <a:sym typeface="Century Gothic" charset="0"/>
            </a:endParaRPr>
          </a:p>
          <a:p>
            <a:pPr marL="809700">
              <a:buFontTx/>
              <a:buChar char="-"/>
            </a:pPr>
            <a:r>
              <a:rPr lang="en-CA" altLang="en-US" sz="2100" dirty="0" smtClean="0">
                <a:latin typeface="Arial" charset="0"/>
                <a:ea typeface="Arial" charset="0"/>
                <a:cs typeface="Arial" charset="0"/>
                <a:sym typeface="Century Gothic" charset="0"/>
              </a:rPr>
              <a:t>Review </a:t>
            </a:r>
            <a:r>
              <a:rPr lang="en-CA" altLang="en-US" sz="2100" dirty="0">
                <a:latin typeface="Arial" charset="0"/>
                <a:ea typeface="Arial" charset="0"/>
                <a:cs typeface="Arial" charset="0"/>
                <a:sym typeface="Century Gothic" charset="0"/>
              </a:rPr>
              <a:t>the sounds of the day!</a:t>
            </a:r>
          </a:p>
          <a:p>
            <a:endParaRPr lang="en-US" altLang="en-US" sz="2100" dirty="0">
              <a:latin typeface="Arial" charset="0"/>
              <a:ea typeface="Arial" charset="0"/>
              <a:cs typeface="Arial" charset="0"/>
              <a:sym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532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647" y="0"/>
            <a:ext cx="5332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10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675" y="160565"/>
            <a:ext cx="7886700" cy="994172"/>
          </a:xfrm>
          <a:solidFill>
            <a:srgbClr val="FFFFFF">
              <a:alpha val="85882"/>
            </a:srgbClr>
          </a:solidFill>
        </p:spPr>
        <p:txBody>
          <a:bodyPr>
            <a:normAutofit/>
          </a:bodyPr>
          <a:lstStyle/>
          <a:p>
            <a:r>
              <a:rPr lang="en-US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We are celebrating </a:t>
            </a:r>
            <a:r>
              <a:rPr lang="en-US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Halloween</a:t>
            </a:r>
            <a:r>
              <a:rPr lang="en-US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!</a:t>
            </a:r>
            <a:endParaRPr lang="en-US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7250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242" y="1276501"/>
            <a:ext cx="6371176" cy="5451846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530741" y="439115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Draw a face on the pumpkin!</a:t>
            </a:r>
            <a:endParaRPr lang="en-US" sz="330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60285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242" y="1276501"/>
            <a:ext cx="6371176" cy="5451846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530741" y="439115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Draw a face on the pumpkin!</a:t>
            </a:r>
            <a:endParaRPr lang="en-US" sz="330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9503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808" y="1240619"/>
            <a:ext cx="7419349" cy="4614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659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364" y="365281"/>
            <a:ext cx="5150767" cy="767483"/>
          </a:xfrm>
          <a:solidFill>
            <a:srgbClr val="FFFFFF">
              <a:alpha val="85882"/>
            </a:srgbClr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When is </a:t>
            </a:r>
            <a:r>
              <a:rPr lang="en-US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Halloween</a:t>
            </a:r>
            <a:r>
              <a:rPr lang="en-US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973364" y="2523901"/>
            <a:ext cx="5462391" cy="1365711"/>
          </a:xfrm>
          <a:prstGeom prst="rect">
            <a:avLst/>
          </a:prstGeom>
          <a:solidFill>
            <a:srgbClr val="FFFFFF">
              <a:alpha val="85882"/>
            </a:srgb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Halloween</a:t>
            </a:r>
            <a:r>
              <a:rPr lang="en-US" sz="36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36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is celebrated on October 31</a:t>
            </a:r>
            <a:r>
              <a:rPr lang="en-US" sz="3600" baseline="300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st</a:t>
            </a:r>
            <a:r>
              <a:rPr lang="en-US" sz="36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.   </a:t>
            </a:r>
            <a:endParaRPr lang="en-US" sz="36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0654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839" y="713758"/>
            <a:ext cx="5351032" cy="5659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447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6833"/>
            <a:ext cx="9144000" cy="416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6009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8644"/>
            <a:ext cx="9144000" cy="416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849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4749</TotalTime>
  <Words>735</Words>
  <Application>Microsoft Macintosh PowerPoint</Application>
  <PresentationFormat>On-screen Show (4:3)</PresentationFormat>
  <Paragraphs>190</Paragraphs>
  <Slides>52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Office Theme</vt:lpstr>
      <vt:lpstr>Holiday</vt:lpstr>
      <vt:lpstr>PowerPoint Presentation</vt:lpstr>
      <vt:lpstr>PowerPoint Presentation</vt:lpstr>
      <vt:lpstr>PowerPoint Presentation</vt:lpstr>
      <vt:lpstr>We are celebrating Halloween!</vt:lpstr>
      <vt:lpstr>When is Halloween?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Holiday</dc:title>
  <dc:creator>Vanessa Bielecki</dc:creator>
  <cp:lastModifiedBy>Joseph Park</cp:lastModifiedBy>
  <cp:revision>19</cp:revision>
  <dcterms:created xsi:type="dcterms:W3CDTF">2016-04-25T15:49:25Z</dcterms:created>
  <dcterms:modified xsi:type="dcterms:W3CDTF">2016-05-01T00:34:02Z</dcterms:modified>
</cp:coreProperties>
</file>