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4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/>
    <p:restoredTop sz="94590"/>
  </p:normalViewPr>
  <p:slideViewPr>
    <p:cSldViewPr snapToGrid="0" snapToObjects="1">
      <p:cViewPr varScale="1">
        <p:scale>
          <a:sx n="88" d="100"/>
          <a:sy n="88" d="100"/>
        </p:scale>
        <p:origin x="1688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heme" Target="theme/theme1.xml"/><Relationship Id="rId2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62000"/>
            <a:ext cx="6856214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6952697" y="762000"/>
            <a:ext cx="2193989" cy="5334001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2386" y="1298448"/>
            <a:ext cx="5486400" cy="3255264"/>
          </a:xfrm>
        </p:spPr>
        <p:txBody>
          <a:bodyPr anchor="b">
            <a:normAutofit/>
          </a:bodyPr>
          <a:lstStyle>
            <a:lvl1pPr algn="l">
              <a:defRPr sz="4425" spc="-75" baseline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11" y="4670246"/>
            <a:ext cx="5486400" cy="914400"/>
          </a:xfrm>
        </p:spPr>
        <p:txBody>
          <a:bodyPr anchor="t">
            <a:normAutofit/>
          </a:bodyPr>
          <a:lstStyle>
            <a:lvl1pPr marL="0" indent="0" algn="l">
              <a:buNone/>
              <a:defRPr sz="1650" cap="none" spc="0" baseline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342900" indent="0" algn="ctr">
              <a:buNone/>
              <a:defRPr sz="1650"/>
            </a:lvl2pPr>
            <a:lvl3pPr marL="685800" indent="0" algn="ctr">
              <a:buNone/>
              <a:defRPr sz="165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7/19/16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7/19/16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85750" y="990600"/>
            <a:ext cx="2114550" cy="4953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00934" y="868680"/>
            <a:ext cx="5486400" cy="512064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7/19/16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7/19/16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0934" y="1298448"/>
            <a:ext cx="5486400" cy="3255264"/>
          </a:xfrm>
        </p:spPr>
        <p:txBody>
          <a:bodyPr anchor="b">
            <a:normAutofit/>
          </a:bodyPr>
          <a:lstStyle>
            <a:lvl1pPr>
              <a:defRPr sz="4425" b="0" spc="-75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14650" y="4672584"/>
            <a:ext cx="5486400" cy="914400"/>
          </a:xfrm>
        </p:spPr>
        <p:txBody>
          <a:bodyPr anchor="t">
            <a:normAutofit/>
          </a:bodyPr>
          <a:lstStyle>
            <a:lvl1pPr marL="0" indent="0">
              <a:buNone/>
              <a:defRPr sz="1650" cap="none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7/19/16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00934" y="868680"/>
            <a:ext cx="2606040" cy="5120640"/>
          </a:xfrm>
        </p:spPr>
        <p:txBody>
          <a:bodyPr/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63590" y="868680"/>
            <a:ext cx="2606040" cy="5120640"/>
          </a:xfrm>
        </p:spPr>
        <p:txBody>
          <a:bodyPr/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7/19/16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00934" y="1023586"/>
            <a:ext cx="2606040" cy="8077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5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00934" y="1930936"/>
            <a:ext cx="2606040" cy="4023360"/>
          </a:xfrm>
        </p:spPr>
        <p:txBody>
          <a:bodyPr/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63847" y="1023587"/>
            <a:ext cx="2606040" cy="813171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5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63847" y="1930936"/>
            <a:ext cx="2606040" cy="4023360"/>
          </a:xfrm>
        </p:spPr>
        <p:txBody>
          <a:bodyPr/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7/19/16</a:t>
            </a:fld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7/19/16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7/19/16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024" y="1143000"/>
            <a:ext cx="2125980" cy="2377440"/>
          </a:xfrm>
        </p:spPr>
        <p:txBody>
          <a:bodyPr anchor="b">
            <a:normAutofit/>
          </a:bodyPr>
          <a:lstStyle>
            <a:lvl1pPr>
              <a:defRPr sz="2400" b="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00934" y="868680"/>
            <a:ext cx="5486400" cy="5120640"/>
          </a:xfrm>
        </p:spPr>
        <p:txBody>
          <a:bodyPr/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2024" y="3494176"/>
            <a:ext cx="2125980" cy="2321990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050">
                <a:solidFill>
                  <a:srgbClr val="FFFFFF"/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7/19/16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024" y="1143000"/>
            <a:ext cx="2125980" cy="237744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677983" y="767419"/>
            <a:ext cx="6086423" cy="5330952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2024" y="3493008"/>
            <a:ext cx="2125980" cy="2322576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050">
                <a:solidFill>
                  <a:srgbClr val="FFFFFF"/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7/19/16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2624326" y="6356351"/>
            <a:ext cx="4433638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58952"/>
            <a:ext cx="2582693" cy="5330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9689" y="1123838"/>
            <a:ext cx="2210612" cy="46011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8861898" y="758952"/>
            <a:ext cx="288036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01951" y="864108"/>
            <a:ext cx="5486400" cy="51206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96849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586B75A-687E-405C-8A0B-8D00578BA2C3}" type="datetimeFigureOut">
              <a:rPr lang="en-US" dirty="0"/>
              <a:pPr/>
              <a:t>7/19/16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01951" y="6356351"/>
            <a:ext cx="4433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975602" y="6356351"/>
            <a:ext cx="11481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accent1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700" kern="1200" spc="-45" baseline="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137160" indent="-137160" algn="l" defTabSz="685800" rtl="0" eaLnBrk="1" latinLnBrk="0" hangingPunct="1">
        <a:lnSpc>
          <a:spcPct val="90000"/>
        </a:lnSpc>
        <a:spcBef>
          <a:spcPts val="900"/>
        </a:spcBef>
        <a:buClr>
          <a:schemeClr val="accent1"/>
        </a:buClr>
        <a:buFont typeface="Wingdings 2" pitchFamily="18" charset="2"/>
        <a:buChar char=""/>
        <a:defRPr sz="15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514350" indent="-137160" algn="l" defTabSz="685800" rtl="0" eaLnBrk="1" latinLnBrk="0" hangingPunct="1">
        <a:lnSpc>
          <a:spcPct val="90000"/>
        </a:lnSpc>
        <a:spcBef>
          <a:spcPts val="188"/>
        </a:spcBef>
        <a:spcAft>
          <a:spcPts val="188"/>
        </a:spcAft>
        <a:buClr>
          <a:schemeClr val="accent1"/>
        </a:buClr>
        <a:buFont typeface="Wingdings 2" pitchFamily="18" charset="2"/>
        <a:buChar char=""/>
        <a:defRPr sz="135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857250" indent="-137160" algn="l" defTabSz="685800" rtl="0" eaLnBrk="1" latinLnBrk="0" hangingPunct="1">
        <a:lnSpc>
          <a:spcPct val="90000"/>
        </a:lnSpc>
        <a:spcBef>
          <a:spcPts val="188"/>
        </a:spcBef>
        <a:spcAft>
          <a:spcPts val="188"/>
        </a:spcAft>
        <a:buClr>
          <a:schemeClr val="accent1"/>
        </a:buClr>
        <a:buFont typeface="Wingdings 2" pitchFamily="18" charset="2"/>
        <a:buChar char=""/>
        <a:defRPr sz="12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200150" indent="-137160" algn="l" defTabSz="685800" rtl="0" eaLnBrk="1" latinLnBrk="0" hangingPunct="1">
        <a:lnSpc>
          <a:spcPct val="90000"/>
        </a:lnSpc>
        <a:spcBef>
          <a:spcPts val="188"/>
        </a:spcBef>
        <a:spcAft>
          <a:spcPts val="188"/>
        </a:spcAft>
        <a:buClr>
          <a:schemeClr val="accent1"/>
        </a:buClr>
        <a:buFont typeface="Wingdings 2" pitchFamily="18" charset="2"/>
        <a:buChar char=""/>
        <a:defRPr sz="105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543050" indent="-137160" algn="l" defTabSz="685800" rtl="0" eaLnBrk="1" latinLnBrk="0" hangingPunct="1">
        <a:lnSpc>
          <a:spcPct val="90000"/>
        </a:lnSpc>
        <a:spcBef>
          <a:spcPts val="188"/>
        </a:spcBef>
        <a:spcAft>
          <a:spcPts val="188"/>
        </a:spcAft>
        <a:buClr>
          <a:schemeClr val="accent1"/>
        </a:buClr>
        <a:buFont typeface="Wingdings 2" pitchFamily="18" charset="2"/>
        <a:buChar char=""/>
        <a:defRPr sz="105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188"/>
        </a:spcBef>
        <a:spcAft>
          <a:spcPts val="188"/>
        </a:spcAft>
        <a:buClr>
          <a:schemeClr val="accent1"/>
        </a:buClr>
        <a:buFont typeface="Wingdings 2" pitchFamily="18" charset="2"/>
        <a:buChar char=""/>
        <a:defRPr sz="105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188"/>
        </a:spcBef>
        <a:spcAft>
          <a:spcPts val="188"/>
        </a:spcAft>
        <a:buClr>
          <a:schemeClr val="accent1"/>
        </a:buClr>
        <a:buFont typeface="Wingdings 2" pitchFamily="18" charset="2"/>
        <a:buChar char=""/>
        <a:defRPr sz="105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188"/>
        </a:spcBef>
        <a:spcAft>
          <a:spcPts val="188"/>
        </a:spcAft>
        <a:buClr>
          <a:schemeClr val="accent1"/>
        </a:buClr>
        <a:buFont typeface="Wingdings 2" pitchFamily="18" charset="2"/>
        <a:buChar char=""/>
        <a:defRPr sz="105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188"/>
        </a:spcBef>
        <a:spcAft>
          <a:spcPts val="188"/>
        </a:spcAft>
        <a:buClr>
          <a:schemeClr val="accent1"/>
        </a:buClr>
        <a:buFont typeface="Wingdings 2" pitchFamily="18" charset="2"/>
        <a:buChar char=""/>
        <a:defRPr sz="105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3" Type="http://schemas.openxmlformats.org/officeDocument/2006/relationships/image" Target="../media/image2.tif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tiff"/><Relationship Id="rId3" Type="http://schemas.openxmlformats.org/officeDocument/2006/relationships/image" Target="../media/image2.tif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12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6.png"/><Relationship Id="rId12" Type="http://schemas.openxmlformats.org/officeDocument/2006/relationships/hyperlink" Target="http://www.clipartpanda.com/categories/delivery-van-clipart" TargetMode="External"/><Relationship Id="rId13" Type="http://schemas.openxmlformats.org/officeDocument/2006/relationships/image" Target="../media/image17.png"/><Relationship Id="rId14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clipartbest.com/can" TargetMode="External"/><Relationship Id="rId3" Type="http://schemas.openxmlformats.org/officeDocument/2006/relationships/image" Target="../media/image12.jpeg"/><Relationship Id="rId4" Type="http://schemas.openxmlformats.org/officeDocument/2006/relationships/hyperlink" Target="http://cliparts.co/clipart-fan" TargetMode="External"/><Relationship Id="rId5" Type="http://schemas.openxmlformats.org/officeDocument/2006/relationships/image" Target="../media/image13.jpeg"/><Relationship Id="rId6" Type="http://schemas.openxmlformats.org/officeDocument/2006/relationships/hyperlink" Target="http://www.clipartpanda.com/categories/man-clip-art-black-and-white" TargetMode="External"/><Relationship Id="rId7" Type="http://schemas.openxmlformats.org/officeDocument/2006/relationships/image" Target="../media/image14.png"/><Relationship Id="rId8" Type="http://schemas.openxmlformats.org/officeDocument/2006/relationships/hyperlink" Target="http://www.clipartpanda.com/categories/pan-clipart" TargetMode="External"/><Relationship Id="rId9" Type="http://schemas.openxmlformats.org/officeDocument/2006/relationships/image" Target="../media/image15.png"/><Relationship Id="rId10" Type="http://schemas.openxmlformats.org/officeDocument/2006/relationships/hyperlink" Target="http://www.keyword-suggestions.com/cmFuIGNsaXAgYXJ0/" TargetMode="Externa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tiff"/><Relationship Id="rId3" Type="http://schemas.openxmlformats.org/officeDocument/2006/relationships/image" Target="../media/image2.tif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4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boe.jeff.k12.wv.us/domain/2102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lideshare.net/cyssaholyver/greetings-in-english-36799322" TargetMode="External"/><Relationship Id="rId4" Type="http://schemas.openxmlformats.org/officeDocument/2006/relationships/image" Target="../media/image20.jpeg"/><Relationship Id="rId5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tif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tiff"/><Relationship Id="rId3" Type="http://schemas.openxmlformats.org/officeDocument/2006/relationships/image" Target="../media/image2.tif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tiff"/><Relationship Id="rId3" Type="http://schemas.openxmlformats.org/officeDocument/2006/relationships/image" Target="../media/image2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4" Type="http://schemas.openxmlformats.org/officeDocument/2006/relationships/image" Target="../media/image2.tiff"/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4.tif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2.tif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tiff"/><Relationship Id="rId3" Type="http://schemas.openxmlformats.org/officeDocument/2006/relationships/image" Target="../media/image2.tif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tiff"/><Relationship Id="rId3" Type="http://schemas.openxmlformats.org/officeDocument/2006/relationships/image" Target="../media/image2.tif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pngimg.com/img/objects/shield" TargetMode="External"/><Relationship Id="rId4" Type="http://schemas.openxmlformats.org/officeDocument/2006/relationships/image" Target="../media/image8.png"/><Relationship Id="rId5" Type="http://schemas.openxmlformats.org/officeDocument/2006/relationships/hyperlink" Target="https://en.wikipedia.org/wiki/Cherry_pie" TargetMode="External"/><Relationship Id="rId6" Type="http://schemas.openxmlformats.org/officeDocument/2006/relationships/image" Target="../media/image9.jpeg"/><Relationship Id="rId7" Type="http://schemas.openxmlformats.org/officeDocument/2006/relationships/hyperlink" Target="https://openclipart.org/detail/189685/single-die" TargetMode="External"/><Relationship Id="rId8" Type="http://schemas.openxmlformats.org/officeDocument/2006/relationships/image" Target="../media/image10.png"/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2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Jobs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Lesson </a:t>
            </a:r>
            <a:r>
              <a:rPr lang="en-US" sz="2000" dirty="0" smtClean="0"/>
              <a:t>12 Review</a:t>
            </a:r>
            <a:endParaRPr lang="en-US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67056" y="3831771"/>
            <a:ext cx="2076944" cy="233770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31259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196" y="1222378"/>
            <a:ext cx="2210612" cy="3450887"/>
          </a:xfrm>
        </p:spPr>
        <p:txBody>
          <a:bodyPr>
            <a:normAutofit/>
          </a:bodyPr>
          <a:lstStyle/>
          <a:p>
            <a:pPr algn="ctr"/>
            <a:r>
              <a:rPr lang="en-US" sz="3300" dirty="0">
                <a:latin typeface="Century Gothic" charset="0"/>
                <a:ea typeface="Century Gothic" charset="0"/>
                <a:cs typeface="Century Gothic" charset="0"/>
              </a:rPr>
              <a:t>What did I just learn?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01951" y="783771"/>
            <a:ext cx="5486400" cy="5297715"/>
          </a:xfrm>
          <a:ln w="38100">
            <a:solidFill>
              <a:srgbClr val="FFC000"/>
            </a:solidFill>
          </a:ln>
        </p:spPr>
        <p:txBody>
          <a:bodyPr>
            <a:normAutofit/>
          </a:bodyPr>
          <a:lstStyle/>
          <a:p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Review sounds of the letters </a:t>
            </a:r>
            <a:r>
              <a:rPr lang="en-CA" sz="2400" dirty="0" smtClean="0">
                <a:latin typeface="Century Gothic" charset="0"/>
                <a:ea typeface="Century Gothic" charset="0"/>
                <a:cs typeface="Century Gothic" charset="0"/>
              </a:rPr>
              <a:t>’</a:t>
            </a:r>
            <a:r>
              <a:rPr lang="en-CA" sz="2400" dirty="0" err="1" smtClean="0">
                <a:latin typeface="Century Gothic" charset="0"/>
                <a:ea typeface="Century Gothic" charset="0"/>
                <a:cs typeface="Century Gothic" charset="0"/>
              </a:rPr>
              <a:t>ie</a:t>
            </a:r>
            <a:r>
              <a:rPr lang="en-CA" sz="2400" dirty="0" smtClean="0">
                <a:latin typeface="Century Gothic" charset="0"/>
                <a:ea typeface="Century Gothic" charset="0"/>
                <a:cs typeface="Century Gothic" charset="0"/>
              </a:rPr>
              <a:t>’</a:t>
            </a:r>
            <a:endParaRPr lang="en-CA" sz="24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459" y="4329587"/>
            <a:ext cx="1860085" cy="175189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97315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ular Callout 3"/>
          <p:cNvSpPr/>
          <p:nvPr/>
        </p:nvSpPr>
        <p:spPr>
          <a:xfrm>
            <a:off x="3214660" y="210458"/>
            <a:ext cx="4245684" cy="2474685"/>
          </a:xfrm>
          <a:prstGeom prst="wedgeRoundRectCallout">
            <a:avLst>
              <a:gd name="adj1" fmla="val -43560"/>
              <a:gd name="adj2" fmla="val 6816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dirty="0" smtClean="0">
                <a:latin typeface="Century Gothic" charset="0"/>
                <a:ea typeface="Century Gothic" charset="0"/>
                <a:cs typeface="Century Gothic" charset="0"/>
              </a:rPr>
              <a:t>Pop Up Question</a:t>
            </a:r>
            <a:r>
              <a:rPr lang="en-US" sz="2400" dirty="0" smtClean="0">
                <a:latin typeface="Century Gothic" charset="0"/>
                <a:ea typeface="Century Gothic" charset="0"/>
                <a:cs typeface="Century Gothic" charset="0"/>
              </a:rPr>
              <a:t>!</a:t>
            </a:r>
            <a:endParaRPr lang="en-US" sz="2400" dirty="0" smtClean="0"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2400" dirty="0" smtClean="0">
                <a:latin typeface="Century Gothic" charset="0"/>
                <a:ea typeface="Century Gothic" charset="0"/>
                <a:cs typeface="Century Gothic" charset="0"/>
              </a:rPr>
              <a:t>True or False</a:t>
            </a:r>
            <a:r>
              <a:rPr lang="en-US" sz="2400" dirty="0" smtClean="0">
                <a:latin typeface="Century Gothic" charset="0"/>
                <a:ea typeface="Century Gothic" charset="0"/>
                <a:cs typeface="Century Gothic" charset="0"/>
              </a:rPr>
              <a:t>?</a:t>
            </a:r>
          </a:p>
          <a:p>
            <a:pPr algn="ctr"/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2400" dirty="0" smtClean="0">
                <a:latin typeface="Century Gothic" charset="0"/>
                <a:ea typeface="Century Gothic" charset="0"/>
                <a:cs typeface="Century Gothic" charset="0"/>
              </a:rPr>
              <a:t>You should not wear goggles during a science experiment</a:t>
            </a:r>
            <a:endParaRPr lang="en-US" sz="2400" dirty="0" smtClean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  <p:sp>
        <p:nvSpPr>
          <p:cNvPr id="8" name="Rounded Rectangular Callout 7"/>
          <p:cNvSpPr/>
          <p:nvPr/>
        </p:nvSpPr>
        <p:spPr>
          <a:xfrm>
            <a:off x="4874424" y="3431948"/>
            <a:ext cx="1700547" cy="1314223"/>
          </a:xfrm>
          <a:prstGeom prst="wedgeRoundRectCallout">
            <a:avLst>
              <a:gd name="adj1" fmla="val -21855"/>
              <a:gd name="adj2" fmla="val 50267"/>
              <a:gd name="adj3" fmla="val 16667"/>
            </a:avLst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514350" marR="0" lvl="0" indent="-51435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700" smtClean="0">
                <a:latin typeface="Century Gothic" charset="0"/>
                <a:ea typeface="Century Gothic" charset="0"/>
                <a:cs typeface="Century Gothic" charset="0"/>
              </a:rPr>
              <a:t>True</a:t>
            </a:r>
            <a:endParaRPr lang="en-US" sz="27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6" name="Rounded Rectangular Callout 5"/>
          <p:cNvSpPr/>
          <p:nvPr/>
        </p:nvSpPr>
        <p:spPr>
          <a:xfrm>
            <a:off x="6905165" y="3431947"/>
            <a:ext cx="1700547" cy="1314223"/>
          </a:xfrm>
          <a:prstGeom prst="wedgeRoundRectCallout">
            <a:avLst>
              <a:gd name="adj1" fmla="val -21855"/>
              <a:gd name="adj2" fmla="val 50267"/>
              <a:gd name="adj3" fmla="val 16667"/>
            </a:avLst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514350" marR="0" lvl="0" indent="-51435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700" dirty="0" smtClean="0">
                <a:latin typeface="Century Gothic" charset="0"/>
                <a:ea typeface="Century Gothic" charset="0"/>
                <a:cs typeface="Century Gothic" charset="0"/>
              </a:rPr>
              <a:t>False</a:t>
            </a:r>
            <a:endParaRPr lang="en-US" sz="27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7233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9689" y="1123839"/>
            <a:ext cx="2210612" cy="2736962"/>
          </a:xfrm>
        </p:spPr>
        <p:txBody>
          <a:bodyPr/>
          <a:lstStyle/>
          <a:p>
            <a:r>
              <a:rPr lang="en-US" dirty="0" smtClean="0"/>
              <a:t>Fill in the correct letter to make a new word ‘an’!</a:t>
            </a:r>
            <a:endParaRPr lang="en-US" dirty="0"/>
          </a:p>
        </p:txBody>
      </p:sp>
      <p:pic>
        <p:nvPicPr>
          <p:cNvPr id="5124" name="Picture 4" descr="http://www.clipartbest.com/cliparts/aTe/ojz/aTeojzdqc.jpe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8837" y="736830"/>
            <a:ext cx="1239085" cy="1909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cliparts.co/cliparts/6cr/oEq/6croEqzcK.jp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9714" y="965381"/>
            <a:ext cx="2191657" cy="1529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images.clipartpanda.com/man-clip-art-man.png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4629" y="775496"/>
            <a:ext cx="1056891" cy="1870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http://images.clipartpanda.com/pan-clipart-dcreq7rzi.png">
            <a:hlinkClick r:id="rId8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0630" y="3614058"/>
            <a:ext cx="1867356" cy="1538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2" name="Picture 12" descr="http://images.clipartpanda.com/running-clip-art-McLGX78Ki.png">
            <a:hlinkClick r:id="rId10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3885" y="3356524"/>
            <a:ext cx="1567543" cy="1796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4" name="Picture 14" descr="http://images.clipartpanda.com/delivery-van-clipart-delivery_a05.png">
            <a:hlinkClick r:id="rId12"/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1570" y="3860801"/>
            <a:ext cx="1723595" cy="964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3111427" y="2741915"/>
            <a:ext cx="1045029" cy="5117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___</a:t>
            </a:r>
            <a:r>
              <a:rPr lang="en-US" sz="2400" dirty="0" smtClean="0"/>
              <a:t>an</a:t>
            </a:r>
            <a:endParaRPr lang="en-US" sz="2400" dirty="0"/>
          </a:p>
        </p:txBody>
      </p:sp>
      <p:sp>
        <p:nvSpPr>
          <p:cNvPr id="13" name="Rectangle 12"/>
          <p:cNvSpPr/>
          <p:nvPr/>
        </p:nvSpPr>
        <p:spPr>
          <a:xfrm>
            <a:off x="5486399" y="2741915"/>
            <a:ext cx="1045029" cy="5117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___</a:t>
            </a:r>
            <a:r>
              <a:rPr lang="en-US" sz="2400" dirty="0" smtClean="0"/>
              <a:t>an</a:t>
            </a:r>
            <a:endParaRPr lang="en-US" sz="2400" dirty="0"/>
          </a:p>
        </p:txBody>
      </p:sp>
      <p:sp>
        <p:nvSpPr>
          <p:cNvPr id="14" name="Rectangle 13"/>
          <p:cNvSpPr/>
          <p:nvPr/>
        </p:nvSpPr>
        <p:spPr>
          <a:xfrm>
            <a:off x="7626491" y="2741915"/>
            <a:ext cx="1045029" cy="5117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___</a:t>
            </a:r>
            <a:r>
              <a:rPr lang="en-US" sz="2400" dirty="0" smtClean="0"/>
              <a:t>an</a:t>
            </a:r>
            <a:endParaRPr lang="en-US" sz="2400" dirty="0"/>
          </a:p>
        </p:txBody>
      </p:sp>
      <p:sp>
        <p:nvSpPr>
          <p:cNvPr id="15" name="Rectangle 14"/>
          <p:cNvSpPr/>
          <p:nvPr/>
        </p:nvSpPr>
        <p:spPr>
          <a:xfrm>
            <a:off x="3081793" y="5364891"/>
            <a:ext cx="1045029" cy="5117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___</a:t>
            </a:r>
            <a:r>
              <a:rPr lang="en-US" sz="2400" dirty="0" smtClean="0"/>
              <a:t>an</a:t>
            </a:r>
            <a:endParaRPr lang="en-US" sz="2400" dirty="0"/>
          </a:p>
        </p:txBody>
      </p:sp>
      <p:sp>
        <p:nvSpPr>
          <p:cNvPr id="16" name="Rectangle 15"/>
          <p:cNvSpPr/>
          <p:nvPr/>
        </p:nvSpPr>
        <p:spPr>
          <a:xfrm>
            <a:off x="7620559" y="5341259"/>
            <a:ext cx="1045029" cy="5117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___</a:t>
            </a:r>
            <a:r>
              <a:rPr lang="en-US" sz="2400" dirty="0" smtClean="0"/>
              <a:t>an</a:t>
            </a:r>
            <a:endParaRPr lang="en-US" sz="2400" dirty="0"/>
          </a:p>
        </p:txBody>
      </p:sp>
      <p:sp>
        <p:nvSpPr>
          <p:cNvPr id="17" name="Rectangle 16"/>
          <p:cNvSpPr/>
          <p:nvPr/>
        </p:nvSpPr>
        <p:spPr>
          <a:xfrm>
            <a:off x="5423806" y="5364891"/>
            <a:ext cx="1045029" cy="5117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___</a:t>
            </a:r>
            <a:r>
              <a:rPr lang="en-US" sz="2400" dirty="0" smtClean="0"/>
              <a:t>an</a:t>
            </a:r>
            <a:endParaRPr lang="en-US" sz="2400" dirty="0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257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196" y="1222378"/>
            <a:ext cx="2210612" cy="3450887"/>
          </a:xfrm>
        </p:spPr>
        <p:txBody>
          <a:bodyPr>
            <a:normAutofit/>
          </a:bodyPr>
          <a:lstStyle/>
          <a:p>
            <a:pPr algn="ctr"/>
            <a:r>
              <a:rPr lang="en-US" sz="3300" dirty="0">
                <a:latin typeface="Century Gothic" charset="0"/>
                <a:ea typeface="Century Gothic" charset="0"/>
                <a:cs typeface="Century Gothic" charset="0"/>
              </a:rPr>
              <a:t>What did I learn today?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01951" y="769257"/>
            <a:ext cx="5486400" cy="5283199"/>
          </a:xfrm>
          <a:ln w="38100">
            <a:solidFill>
              <a:srgbClr val="FFC000"/>
            </a:solidFill>
          </a:ln>
        </p:spPr>
        <p:txBody>
          <a:bodyPr>
            <a:normAutofit/>
          </a:bodyPr>
          <a:lstStyle/>
          <a:p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r>
              <a:rPr lang="en-CA" sz="2400" dirty="0" smtClean="0">
                <a:latin typeface="Century Gothic" charset="0"/>
                <a:ea typeface="Century Gothic" charset="0"/>
                <a:cs typeface="Century Gothic" charset="0"/>
              </a:rPr>
              <a:t>Word families</a:t>
            </a:r>
            <a:endParaRPr lang="en-CA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endParaRPr lang="en-CA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Read and then sing/chant song or poem</a:t>
            </a: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endParaRPr lang="en-CA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Review sounds of the letters ‘</a:t>
            </a:r>
            <a:r>
              <a:rPr lang="en-CA" sz="2400" dirty="0" err="1">
                <a:latin typeface="Century Gothic" charset="0"/>
                <a:ea typeface="Century Gothic" charset="0"/>
                <a:cs typeface="Century Gothic" charset="0"/>
              </a:rPr>
              <a:t>ie</a:t>
            </a:r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’</a:t>
            </a:r>
          </a:p>
          <a:p>
            <a:endParaRPr lang="en-CA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Science </a:t>
            </a:r>
            <a:r>
              <a:rPr lang="en-CA" sz="2400" dirty="0" smtClean="0">
                <a:latin typeface="Century Gothic" charset="0"/>
                <a:ea typeface="Century Gothic" charset="0"/>
                <a:cs typeface="Century Gothic" charset="0"/>
              </a:rPr>
              <a:t>safety</a:t>
            </a: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0042" y="4064001"/>
            <a:ext cx="1805766" cy="212304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9939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196" y="1222378"/>
            <a:ext cx="2210612" cy="3450887"/>
          </a:xfrm>
        </p:spPr>
        <p:txBody>
          <a:bodyPr>
            <a:normAutofit/>
          </a:bodyPr>
          <a:lstStyle/>
          <a:p>
            <a:pPr algn="ctr"/>
            <a:r>
              <a:rPr lang="en-US" sz="3300" dirty="0">
                <a:latin typeface="Century Gothic" charset="0"/>
                <a:ea typeface="Century Gothic" charset="0"/>
                <a:cs typeface="Century Gothic" charset="0"/>
              </a:rPr>
              <a:t>Before next class</a:t>
            </a:r>
            <a:r>
              <a:rPr lang="is-IS" sz="3300" dirty="0">
                <a:latin typeface="Century Gothic" charset="0"/>
                <a:ea typeface="Century Gothic" charset="0"/>
                <a:cs typeface="Century Gothic" charset="0"/>
              </a:rPr>
              <a:t>…</a:t>
            </a:r>
            <a:endParaRPr lang="en-US" sz="33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2069" y="3077029"/>
            <a:ext cx="5659760" cy="2996865"/>
          </a:xfrm>
          <a:ln w="38100">
            <a:solidFill>
              <a:srgbClr val="FFC000"/>
            </a:solidFill>
          </a:ln>
        </p:spPr>
        <p:txBody>
          <a:bodyPr>
            <a:normAutofit/>
          </a:bodyPr>
          <a:lstStyle/>
          <a:p>
            <a:r>
              <a:rPr lang="en-US" sz="2400" dirty="0" smtClean="0">
                <a:latin typeface="Century Gothic" charset="0"/>
                <a:ea typeface="Century Gothic" charset="0"/>
                <a:cs typeface="Century Gothic" charset="0"/>
              </a:rPr>
              <a:t>Practice reading the book </a:t>
            </a:r>
            <a:r>
              <a:rPr lang="en-US" sz="2400" dirty="0" smtClean="0">
                <a:latin typeface="Century Gothic" charset="0"/>
                <a:ea typeface="Century Gothic" charset="0"/>
                <a:cs typeface="Century Gothic" charset="0"/>
              </a:rPr>
              <a:t>“Science Safety Rules” </a:t>
            </a:r>
            <a:r>
              <a:rPr lang="en-US" sz="2400" dirty="0" smtClean="0">
                <a:latin typeface="Century Gothic" charset="0"/>
                <a:ea typeface="Century Gothic" charset="0"/>
                <a:cs typeface="Century Gothic" charset="0"/>
              </a:rPr>
              <a:t>to your family and friends!</a:t>
            </a:r>
          </a:p>
          <a:p>
            <a:r>
              <a:rPr lang="en-US" sz="2400" dirty="0" smtClean="0">
                <a:latin typeface="Century Gothic" charset="0"/>
                <a:ea typeface="Century Gothic" charset="0"/>
                <a:cs typeface="Century Gothic" charset="0"/>
              </a:rPr>
              <a:t>Write three sentences </a:t>
            </a:r>
            <a:r>
              <a:rPr lang="en-US" sz="2400" dirty="0" smtClean="0">
                <a:latin typeface="Century Gothic" charset="0"/>
                <a:ea typeface="Century Gothic" charset="0"/>
                <a:cs typeface="Century Gothic" charset="0"/>
              </a:rPr>
              <a:t>about a job you would like to have when you are older.  What do you like about this job?</a:t>
            </a: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4098" name="Picture 2" descr="https://encrypted-tbn1.gstatic.com/images?q=tbn:ANd9GcSNrwakLADNEFJ8XmQ8sIZhfv_U2-yYOKsV1TtAhd1qjXAXkTS9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1837" y="822463"/>
            <a:ext cx="3887561" cy="1739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7649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196" y="1222378"/>
            <a:ext cx="2210612" cy="3450887"/>
          </a:xfrm>
        </p:spPr>
        <p:txBody>
          <a:bodyPr>
            <a:normAutofit/>
          </a:bodyPr>
          <a:lstStyle/>
          <a:p>
            <a:pPr algn="ctr"/>
            <a:r>
              <a:rPr lang="en-US" sz="3300" dirty="0">
                <a:latin typeface="Century Gothic" charset="0"/>
                <a:ea typeface="Century Gothic" charset="0"/>
                <a:cs typeface="Century Gothic" charset="0"/>
              </a:rPr>
              <a:t>Before next class</a:t>
            </a:r>
            <a:r>
              <a:rPr lang="is-IS" sz="3300" dirty="0">
                <a:latin typeface="Century Gothic" charset="0"/>
                <a:ea typeface="Century Gothic" charset="0"/>
                <a:cs typeface="Century Gothic" charset="0"/>
              </a:rPr>
              <a:t>…</a:t>
            </a:r>
            <a:endParaRPr lang="en-US" sz="33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01950" y="769257"/>
            <a:ext cx="5617935" cy="2525486"/>
          </a:xfrm>
          <a:ln w="38100">
            <a:solidFill>
              <a:srgbClr val="FFC000"/>
            </a:solidFill>
          </a:ln>
        </p:spPr>
        <p:txBody>
          <a:bodyPr>
            <a:normAutofit/>
          </a:bodyPr>
          <a:lstStyle/>
          <a:p>
            <a:r>
              <a:rPr lang="en-CA" sz="2800" dirty="0" smtClean="0">
                <a:latin typeface="Century Gothic" charset="0"/>
                <a:ea typeface="Century Gothic" charset="0"/>
                <a:cs typeface="Century Gothic" charset="0"/>
              </a:rPr>
              <a:t>Before we go:</a:t>
            </a:r>
          </a:p>
          <a:p>
            <a:endParaRPr lang="en-CA" sz="2800" dirty="0" smtClean="0">
              <a:latin typeface="Century Gothic" charset="0"/>
              <a:ea typeface="Century Gothic" charset="0"/>
              <a:cs typeface="Century Gothic" charset="0"/>
            </a:endParaRPr>
          </a:p>
          <a:p>
            <a:r>
              <a:rPr lang="en-CA" sz="2100" dirty="0" smtClean="0">
                <a:latin typeface="Century Gothic" charset="0"/>
                <a:ea typeface="Century Gothic" charset="0"/>
                <a:cs typeface="Century Gothic" charset="0"/>
              </a:rPr>
              <a:t>Do you have any questions about the homework?</a:t>
            </a:r>
          </a:p>
          <a:p>
            <a:r>
              <a:rPr lang="en-CA" sz="2100" dirty="0" smtClean="0">
                <a:latin typeface="Century Gothic" charset="0"/>
                <a:ea typeface="Century Gothic" charset="0"/>
                <a:cs typeface="Century Gothic" charset="0"/>
              </a:rPr>
              <a:t>Do you have any questions about what we learned today?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1457" y="3707902"/>
            <a:ext cx="1624694" cy="2476428"/>
          </a:xfrm>
          <a:prstGeom prst="rect">
            <a:avLst/>
          </a:prstGeom>
        </p:spPr>
      </p:pic>
      <p:pic>
        <p:nvPicPr>
          <p:cNvPr id="5122" name="Picture 2" descr="http://image.slidesharecdn.com/greetings-140709114717-phpapp01/95/greetings-in-english-39-638.jpg?cb=1404906489">
            <a:hlinkClick r:id="rId3"/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52" r="2452"/>
          <a:stretch/>
        </p:blipFill>
        <p:spPr bwMode="auto">
          <a:xfrm>
            <a:off x="3367315" y="3471380"/>
            <a:ext cx="4209142" cy="3162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8342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1903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196" y="1222378"/>
            <a:ext cx="2210612" cy="3450887"/>
          </a:xfrm>
        </p:spPr>
        <p:txBody>
          <a:bodyPr>
            <a:normAutofit/>
          </a:bodyPr>
          <a:lstStyle/>
          <a:p>
            <a:pPr algn="ctr"/>
            <a:r>
              <a:rPr lang="en-US" sz="3300" dirty="0" smtClean="0">
                <a:latin typeface="Century Gothic" charset="0"/>
                <a:ea typeface="Century Gothic" charset="0"/>
                <a:cs typeface="Century Gothic" charset="0"/>
              </a:rPr>
              <a:t>What did I learn last class?</a:t>
            </a:r>
            <a:endParaRPr lang="en-US" sz="33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005" y="3891324"/>
            <a:ext cx="2038803" cy="2189826"/>
          </a:xfrm>
          <a:prstGeom prst="rect">
            <a:avLst/>
          </a:prstGeom>
        </p:spPr>
      </p:pic>
      <p:sp>
        <p:nvSpPr>
          <p:cNvPr id="6" name="Content Placeholder 2"/>
          <p:cNvSpPr txBox="1">
            <a:spLocks/>
          </p:cNvSpPr>
          <p:nvPr/>
        </p:nvSpPr>
        <p:spPr>
          <a:xfrm>
            <a:off x="2901951" y="769257"/>
            <a:ext cx="5486400" cy="5297714"/>
          </a:xfrm>
          <a:prstGeom prst="rect">
            <a:avLst/>
          </a:prstGeom>
          <a:ln w="38100">
            <a:solidFill>
              <a:srgbClr val="FFC000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marL="137160" indent="-137160" algn="l" defTabSz="685800" rtl="0" eaLnBrk="1" latinLnBrk="0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Font typeface="Wingdings 2" pitchFamily="18" charset="2"/>
              <a:buChar char=""/>
              <a:defRPr sz="15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14350" indent="-137160" algn="l" defTabSz="685800" rtl="0" eaLnBrk="1" latinLnBrk="0" hangingPunct="1">
              <a:lnSpc>
                <a:spcPct val="90000"/>
              </a:lnSpc>
              <a:spcBef>
                <a:spcPts val="188"/>
              </a:spcBef>
              <a:spcAft>
                <a:spcPts val="188"/>
              </a:spcAft>
              <a:buClr>
                <a:schemeClr val="accent1"/>
              </a:buClr>
              <a:buFont typeface="Wingdings 2" pitchFamily="18" charset="2"/>
              <a:buChar char=""/>
              <a:defRPr sz="135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57250" indent="-137160" algn="l" defTabSz="685800" rtl="0" eaLnBrk="1" latinLnBrk="0" hangingPunct="1">
              <a:lnSpc>
                <a:spcPct val="90000"/>
              </a:lnSpc>
              <a:spcBef>
                <a:spcPts val="188"/>
              </a:spcBef>
              <a:spcAft>
                <a:spcPts val="188"/>
              </a:spcAft>
              <a:buClr>
                <a:schemeClr val="accent1"/>
              </a:buClr>
              <a:buFont typeface="Wingdings 2" pitchFamily="18" charset="2"/>
              <a:buChar char="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00150" indent="-137160" algn="l" defTabSz="685800" rtl="0" eaLnBrk="1" latinLnBrk="0" hangingPunct="1">
              <a:lnSpc>
                <a:spcPct val="90000"/>
              </a:lnSpc>
              <a:spcBef>
                <a:spcPts val="188"/>
              </a:spcBef>
              <a:spcAft>
                <a:spcPts val="188"/>
              </a:spcAft>
              <a:buClr>
                <a:schemeClr val="accent1"/>
              </a:buClr>
              <a:buFont typeface="Wingdings 2" pitchFamily="18" charset="2"/>
              <a:buChar char=""/>
              <a:defRPr sz="105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43050" indent="-137160" algn="l" defTabSz="685800" rtl="0" eaLnBrk="1" latinLnBrk="0" hangingPunct="1">
              <a:lnSpc>
                <a:spcPct val="90000"/>
              </a:lnSpc>
              <a:spcBef>
                <a:spcPts val="188"/>
              </a:spcBef>
              <a:spcAft>
                <a:spcPts val="188"/>
              </a:spcAft>
              <a:buClr>
                <a:schemeClr val="accent1"/>
              </a:buClr>
              <a:buFont typeface="Wingdings 2" pitchFamily="18" charset="2"/>
              <a:buChar char=""/>
              <a:defRPr sz="105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188"/>
              </a:spcBef>
              <a:spcAft>
                <a:spcPts val="188"/>
              </a:spcAft>
              <a:buClr>
                <a:schemeClr val="accent1"/>
              </a:buClr>
              <a:buFont typeface="Wingdings 2" pitchFamily="18" charset="2"/>
              <a:buChar char=""/>
              <a:defRPr sz="105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188"/>
              </a:spcBef>
              <a:spcAft>
                <a:spcPts val="188"/>
              </a:spcAft>
              <a:buClr>
                <a:schemeClr val="accent1"/>
              </a:buClr>
              <a:buFont typeface="Wingdings 2" pitchFamily="18" charset="2"/>
              <a:buChar char=""/>
              <a:defRPr sz="105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188"/>
              </a:spcBef>
              <a:spcAft>
                <a:spcPts val="188"/>
              </a:spcAft>
              <a:buClr>
                <a:schemeClr val="accent1"/>
              </a:buClr>
              <a:buFont typeface="Wingdings 2" pitchFamily="18" charset="2"/>
              <a:buChar char=""/>
              <a:defRPr sz="105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188"/>
              </a:spcBef>
              <a:spcAft>
                <a:spcPts val="188"/>
              </a:spcAft>
              <a:buClr>
                <a:schemeClr val="accent1"/>
              </a:buClr>
              <a:buFont typeface="Wingdings 2" pitchFamily="18" charset="2"/>
              <a:buChar char=""/>
              <a:defRPr sz="105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Word families</a:t>
            </a:r>
          </a:p>
          <a:p>
            <a:endParaRPr lang="en-CA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Read and then sing/chant song or poem</a:t>
            </a: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endParaRPr lang="en-CA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Review sounds of the letters ‘</a:t>
            </a:r>
            <a:r>
              <a:rPr lang="en-CA" sz="2400" dirty="0" err="1">
                <a:latin typeface="Century Gothic" charset="0"/>
                <a:ea typeface="Century Gothic" charset="0"/>
                <a:cs typeface="Century Gothic" charset="0"/>
              </a:rPr>
              <a:t>ie</a:t>
            </a:r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’</a:t>
            </a:r>
          </a:p>
          <a:p>
            <a:endParaRPr lang="en-CA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Science safety</a:t>
            </a: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2554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196" y="1222378"/>
            <a:ext cx="2210612" cy="3450887"/>
          </a:xfrm>
        </p:spPr>
        <p:txBody>
          <a:bodyPr>
            <a:normAutofit/>
          </a:bodyPr>
          <a:lstStyle/>
          <a:p>
            <a:pPr algn="ctr"/>
            <a:r>
              <a:rPr lang="en-US" sz="3300" dirty="0" smtClean="0">
                <a:latin typeface="Century Gothic" charset="0"/>
                <a:ea typeface="Century Gothic" charset="0"/>
                <a:cs typeface="Century Gothic" charset="0"/>
              </a:rPr>
              <a:t>What did I learn last class?</a:t>
            </a:r>
            <a:endParaRPr lang="en-US" sz="33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01951" y="769257"/>
            <a:ext cx="5486400" cy="5297714"/>
          </a:xfrm>
          <a:ln w="38100">
            <a:solidFill>
              <a:srgbClr val="FFC000"/>
            </a:solidFill>
          </a:ln>
        </p:spPr>
        <p:txBody>
          <a:bodyPr>
            <a:normAutofit/>
          </a:bodyPr>
          <a:lstStyle/>
          <a:p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005" y="3891324"/>
            <a:ext cx="2038803" cy="2189826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49482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idx="1"/>
          </p:nvPr>
        </p:nvSpPr>
        <p:spPr/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778" y="3542392"/>
            <a:ext cx="2413102" cy="2626179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65195" y="1222378"/>
            <a:ext cx="2316747" cy="2320014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300" dirty="0" smtClean="0">
                <a:latin typeface="Century Gothic" charset="0"/>
                <a:ea typeface="Century Gothic" charset="0"/>
                <a:cs typeface="Century Gothic" charset="0"/>
              </a:rPr>
              <a:t>Jobs! </a:t>
            </a:r>
            <a:br>
              <a:rPr lang="en-US" sz="3300" dirty="0" smtClean="0">
                <a:latin typeface="Century Gothic" charset="0"/>
                <a:ea typeface="Century Gothic" charset="0"/>
                <a:cs typeface="Century Gothic" charset="0"/>
              </a:rPr>
            </a:br>
            <a:r>
              <a:rPr lang="en-US" sz="3300" dirty="0" smtClean="0">
                <a:latin typeface="Century Gothic" charset="0"/>
                <a:ea typeface="Century Gothic" charset="0"/>
                <a:cs typeface="Century Gothic" charset="0"/>
              </a:rPr>
              <a:t>Which job are we learning about today?</a:t>
            </a:r>
            <a:endParaRPr lang="en-US" sz="33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7982" y="767420"/>
            <a:ext cx="6086423" cy="533095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5335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/>
      </p:sp>
      <p:sp>
        <p:nvSpPr>
          <p:cNvPr id="5" name="Title 1"/>
          <p:cNvSpPr txBox="1">
            <a:spLocks/>
          </p:cNvSpPr>
          <p:nvPr/>
        </p:nvSpPr>
        <p:spPr>
          <a:xfrm>
            <a:off x="165195" y="1222378"/>
            <a:ext cx="2316747" cy="2320014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0" kern="1200" spc="-45" baseline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300" dirty="0" smtClean="0">
                <a:latin typeface="Century Gothic" charset="0"/>
                <a:ea typeface="Century Gothic" charset="0"/>
                <a:cs typeface="Century Gothic" charset="0"/>
              </a:rPr>
              <a:t>We are learning about </a:t>
            </a:r>
            <a:r>
              <a:rPr lang="en-US" sz="3300" dirty="0" smtClean="0">
                <a:latin typeface="Century Gothic" charset="0"/>
                <a:ea typeface="Century Gothic" charset="0"/>
                <a:cs typeface="Century Gothic" charset="0"/>
              </a:rPr>
              <a:t>scientists</a:t>
            </a:r>
            <a:r>
              <a:rPr lang="en-US" sz="3300" dirty="0" smtClean="0">
                <a:latin typeface="Century Gothic" charset="0"/>
                <a:ea typeface="Century Gothic" charset="0"/>
                <a:cs typeface="Century Gothic" charset="0"/>
              </a:rPr>
              <a:t>!</a:t>
            </a:r>
            <a:endParaRPr lang="en-US" sz="33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42722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Callout 6"/>
          <p:cNvSpPr/>
          <p:nvPr/>
        </p:nvSpPr>
        <p:spPr>
          <a:xfrm>
            <a:off x="4281713" y="609601"/>
            <a:ext cx="4194629" cy="3454400"/>
          </a:xfrm>
          <a:prstGeom prst="wedgeEllipseCallout">
            <a:avLst>
              <a:gd name="adj1" fmla="val -47394"/>
              <a:gd name="adj2" fmla="val 4520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/>
              <a:t>What is a scientists job?</a:t>
            </a:r>
            <a:endParaRPr lang="en-US" sz="44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635" y="1357039"/>
            <a:ext cx="3604078" cy="550096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89173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196" y="1222378"/>
            <a:ext cx="2210612" cy="3450887"/>
          </a:xfrm>
        </p:spPr>
        <p:txBody>
          <a:bodyPr>
            <a:normAutofit/>
          </a:bodyPr>
          <a:lstStyle/>
          <a:p>
            <a:pPr algn="ctr"/>
            <a:r>
              <a:rPr lang="en-US" sz="3300" dirty="0" smtClean="0">
                <a:latin typeface="Century Gothic" charset="0"/>
                <a:ea typeface="Century Gothic" charset="0"/>
                <a:cs typeface="Century Gothic" charset="0"/>
              </a:rPr>
              <a:t>Learning Goals</a:t>
            </a:r>
            <a:endParaRPr lang="en-US" sz="33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01951" y="769257"/>
            <a:ext cx="5486400" cy="5297714"/>
          </a:xfrm>
          <a:ln w="38100">
            <a:solidFill>
              <a:srgbClr val="FFC000"/>
            </a:solidFill>
          </a:ln>
        </p:spPr>
        <p:txBody>
          <a:bodyPr>
            <a:normAutofit/>
          </a:bodyPr>
          <a:lstStyle/>
          <a:p>
            <a:endParaRPr lang="en-US" sz="2400" dirty="0" smtClean="0">
              <a:latin typeface="Century Gothic" charset="0"/>
              <a:ea typeface="Century Gothic" charset="0"/>
              <a:cs typeface="Century Gothic" charset="0"/>
            </a:endParaRPr>
          </a:p>
          <a:p>
            <a:r>
              <a:rPr lang="en-CA" sz="2400" dirty="0" smtClean="0">
                <a:latin typeface="Century Gothic" charset="0"/>
                <a:ea typeface="Century Gothic" charset="0"/>
                <a:cs typeface="Century Gothic" charset="0"/>
              </a:rPr>
              <a:t>Word families</a:t>
            </a:r>
          </a:p>
          <a:p>
            <a:endParaRPr lang="en-CA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r>
              <a:rPr lang="en-CA" sz="2400" dirty="0" smtClean="0">
                <a:latin typeface="Century Gothic" charset="0"/>
                <a:ea typeface="Century Gothic" charset="0"/>
                <a:cs typeface="Century Gothic" charset="0"/>
              </a:rPr>
              <a:t>Read </a:t>
            </a:r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and then sing/chant song or poem</a:t>
            </a: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endParaRPr lang="en-CA" sz="2400" dirty="0" smtClean="0">
              <a:latin typeface="Century Gothic" charset="0"/>
              <a:ea typeface="Century Gothic" charset="0"/>
              <a:cs typeface="Century Gothic" charset="0"/>
            </a:endParaRPr>
          </a:p>
          <a:p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Review sounds of the letters ‘</a:t>
            </a:r>
            <a:r>
              <a:rPr lang="en-CA" sz="2400" dirty="0" err="1">
                <a:latin typeface="Century Gothic" charset="0"/>
                <a:ea typeface="Century Gothic" charset="0"/>
                <a:cs typeface="Century Gothic" charset="0"/>
              </a:rPr>
              <a:t>ie</a:t>
            </a:r>
            <a:r>
              <a:rPr lang="en-CA" sz="2400" dirty="0" smtClean="0">
                <a:latin typeface="Century Gothic" charset="0"/>
                <a:ea typeface="Century Gothic" charset="0"/>
                <a:cs typeface="Century Gothic" charset="0"/>
              </a:rPr>
              <a:t>’</a:t>
            </a:r>
          </a:p>
          <a:p>
            <a:endParaRPr lang="en-CA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r>
              <a:rPr lang="en-CA" sz="2400" dirty="0" smtClean="0">
                <a:latin typeface="Century Gothic" charset="0"/>
                <a:ea typeface="Century Gothic" charset="0"/>
                <a:cs typeface="Century Gothic" charset="0"/>
              </a:rPr>
              <a:t>Science safety</a:t>
            </a: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1911" y="3918857"/>
            <a:ext cx="1925846" cy="226422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390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196" y="1222378"/>
            <a:ext cx="2210612" cy="3450887"/>
          </a:xfrm>
        </p:spPr>
        <p:txBody>
          <a:bodyPr>
            <a:normAutofit/>
          </a:bodyPr>
          <a:lstStyle/>
          <a:p>
            <a:pPr algn="ctr"/>
            <a:r>
              <a:rPr lang="en-US" sz="3600" dirty="0" smtClean="0">
                <a:latin typeface="Century Gothic" charset="0"/>
                <a:ea typeface="Century Gothic" charset="0"/>
                <a:cs typeface="Century Gothic" charset="0"/>
              </a:rPr>
              <a:t>Time for Phonics!</a:t>
            </a:r>
            <a:endParaRPr lang="en-US" sz="36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  <p:sp>
        <p:nvSpPr>
          <p:cNvPr id="7" name="Rounded Rectangular Callout 6"/>
          <p:cNvSpPr/>
          <p:nvPr/>
        </p:nvSpPr>
        <p:spPr>
          <a:xfrm>
            <a:off x="4717144" y="797557"/>
            <a:ext cx="4296228" cy="2380343"/>
          </a:xfrm>
          <a:prstGeom prst="wedgeRoundRectCallout">
            <a:avLst>
              <a:gd name="adj1" fmla="val -43131"/>
              <a:gd name="adj2" fmla="val 6859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Reviewing sounds of the letters </a:t>
            </a:r>
            <a:r>
              <a:rPr lang="en-US" sz="4000" dirty="0" smtClean="0"/>
              <a:t>‘</a:t>
            </a:r>
            <a:r>
              <a:rPr lang="en-US" sz="4000" dirty="0" err="1" smtClean="0"/>
              <a:t>ie</a:t>
            </a:r>
            <a:r>
              <a:rPr lang="en-US" sz="4000" dirty="0" smtClean="0"/>
              <a:t>’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6549614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idx="1"/>
          </p:nvPr>
        </p:nvSpPr>
        <p:spPr/>
      </p:sp>
      <p:sp>
        <p:nvSpPr>
          <p:cNvPr id="7" name="Title 1"/>
          <p:cNvSpPr txBox="1">
            <a:spLocks/>
          </p:cNvSpPr>
          <p:nvPr/>
        </p:nvSpPr>
        <p:spPr>
          <a:xfrm>
            <a:off x="-104390" y="548198"/>
            <a:ext cx="2811637" cy="276497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0" kern="1200" spc="-45" baseline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dirty="0" smtClean="0">
                <a:latin typeface="Century Gothic" charset="0"/>
                <a:ea typeface="Century Gothic" charset="0"/>
                <a:cs typeface="Century Gothic" charset="0"/>
              </a:rPr>
              <a:t>Which </a:t>
            </a:r>
            <a:r>
              <a:rPr lang="en-US" sz="3600" dirty="0" smtClean="0">
                <a:latin typeface="Century Gothic" charset="0"/>
                <a:ea typeface="Century Gothic" charset="0"/>
                <a:cs typeface="Century Gothic" charset="0"/>
              </a:rPr>
              <a:t>‘</a:t>
            </a:r>
            <a:r>
              <a:rPr lang="en-US" sz="3600" dirty="0" err="1" smtClean="0">
                <a:latin typeface="Century Gothic" charset="0"/>
                <a:ea typeface="Century Gothic" charset="0"/>
                <a:cs typeface="Century Gothic" charset="0"/>
              </a:rPr>
              <a:t>ie</a:t>
            </a:r>
            <a:r>
              <a:rPr lang="en-US" sz="3600" dirty="0" smtClean="0">
                <a:latin typeface="Century Gothic" charset="0"/>
                <a:ea typeface="Century Gothic" charset="0"/>
                <a:cs typeface="Century Gothic" charset="0"/>
              </a:rPr>
              <a:t>’ </a:t>
            </a:r>
            <a:r>
              <a:rPr lang="en-US" sz="3600" dirty="0" smtClean="0">
                <a:latin typeface="Century Gothic" charset="0"/>
                <a:ea typeface="Century Gothic" charset="0"/>
                <a:cs typeface="Century Gothic" charset="0"/>
              </a:rPr>
              <a:t>words can you remember?</a:t>
            </a:r>
            <a:endParaRPr lang="en-US" sz="36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8" name="Oval 7"/>
          <p:cNvSpPr/>
          <p:nvPr/>
        </p:nvSpPr>
        <p:spPr>
          <a:xfrm>
            <a:off x="2871386" y="1489964"/>
            <a:ext cx="2525486" cy="812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______________</a:t>
            </a:r>
            <a:endParaRPr lang="en-US" dirty="0"/>
          </a:p>
        </p:txBody>
      </p:sp>
      <p:sp>
        <p:nvSpPr>
          <p:cNvPr id="11" name="Oval 10"/>
          <p:cNvSpPr/>
          <p:nvPr/>
        </p:nvSpPr>
        <p:spPr>
          <a:xfrm>
            <a:off x="2871386" y="5014195"/>
            <a:ext cx="2525486" cy="812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______________</a:t>
            </a:r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5833217" y="3044927"/>
            <a:ext cx="2525486" cy="812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______________</a:t>
            </a:r>
            <a:endParaRPr lang="en-US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  <p:pic>
        <p:nvPicPr>
          <p:cNvPr id="12" name="Picture 2" descr="http://pngimg.com/upload/shield_PNG1274.pn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6692" y="2562183"/>
            <a:ext cx="1948499" cy="1943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https://upload.wikimedia.org/wikipedia/commons/7/7e/Cherry-Pie-Slice.jpg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2624" y="4428158"/>
            <a:ext cx="1634816" cy="1361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s://openclipart.org/image/2400px/svg_to_png/189685/1387954956.png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8485" y="1118882"/>
            <a:ext cx="1543093" cy="1554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9616907"/>
      </p:ext>
    </p:extLst>
  </p:cSld>
  <p:clrMapOvr>
    <a:masterClrMapping/>
  </p:clrMapOvr>
</p:sld>
</file>

<file path=ppt/theme/theme1.xml><?xml version="1.0" encoding="utf-8"?>
<a:theme xmlns:a="http://schemas.openxmlformats.org/drawingml/2006/main" name="Frame">
  <a:themeElements>
    <a:clrScheme name="Frame">
      <a:dk1>
        <a:srgbClr val="000000"/>
      </a:dk1>
      <a:lt1>
        <a:srgbClr val="FFFFFF"/>
      </a:lt1>
      <a:dk2>
        <a:srgbClr val="545454"/>
      </a:dk2>
      <a:lt2>
        <a:srgbClr val="BFBFBF"/>
      </a:lt2>
      <a:accent1>
        <a:srgbClr val="40BAD2"/>
      </a:accent1>
      <a:accent2>
        <a:srgbClr val="FAB900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Frame">
      <a:maj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Fram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20000"/>
                <a:lumMod val="102000"/>
              </a:schemeClr>
            </a:gs>
            <a:gs pos="48000">
              <a:schemeClr val="phClr">
                <a:tint val="98000"/>
                <a:shade val="90000"/>
                <a:satMod val="110000"/>
                <a:lumMod val="103000"/>
              </a:schemeClr>
            </a:gs>
            <a:gs pos="100000">
              <a:schemeClr val="phClr">
                <a:tint val="98000"/>
                <a:shade val="8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rame" id="{F226E7A2-7162-461C-9490-D27D9DC04E43}" vid="{629A0216-3BBD-45C0-B63F-2683BEA18F6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Frame</Template>
  <TotalTime>0</TotalTime>
  <Words>249</Words>
  <Application>Microsoft Macintosh PowerPoint</Application>
  <PresentationFormat>On-screen Show (4:3)</PresentationFormat>
  <Paragraphs>61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Century Gothic</vt:lpstr>
      <vt:lpstr>Corbel</vt:lpstr>
      <vt:lpstr>Wingdings 2</vt:lpstr>
      <vt:lpstr>Frame</vt:lpstr>
      <vt:lpstr>Jobs</vt:lpstr>
      <vt:lpstr>What did I learn last class?</vt:lpstr>
      <vt:lpstr>What did I learn last class?</vt:lpstr>
      <vt:lpstr>Jobs!  Which job are we learning about today?</vt:lpstr>
      <vt:lpstr>PowerPoint Presentation</vt:lpstr>
      <vt:lpstr>PowerPoint Presentation</vt:lpstr>
      <vt:lpstr>Learning Goals</vt:lpstr>
      <vt:lpstr>Time for Phonics!</vt:lpstr>
      <vt:lpstr>PowerPoint Presentation</vt:lpstr>
      <vt:lpstr>What did I just learn?</vt:lpstr>
      <vt:lpstr>PowerPoint Presentation</vt:lpstr>
      <vt:lpstr>Fill in the correct letter to make a new word ‘an’!</vt:lpstr>
      <vt:lpstr>What did I learn today?</vt:lpstr>
      <vt:lpstr>Before next class…</vt:lpstr>
      <vt:lpstr>Before next class…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Jobs</dc:title>
  <dc:creator>Vanessa Bielecki</dc:creator>
  <cp:lastModifiedBy>Vanessa Bielecki</cp:lastModifiedBy>
  <cp:revision>1</cp:revision>
  <dcterms:created xsi:type="dcterms:W3CDTF">2016-07-20T01:40:17Z</dcterms:created>
  <dcterms:modified xsi:type="dcterms:W3CDTF">2016-07-20T01:41:09Z</dcterms:modified>
</cp:coreProperties>
</file>