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840" r:id="rId1"/>
  </p:sldMasterIdLst>
  <p:sldIdLst>
    <p:sldId id="257" r:id="rId2"/>
    <p:sldId id="259" r:id="rId3"/>
    <p:sldId id="286" r:id="rId4"/>
    <p:sldId id="260" r:id="rId5"/>
    <p:sldId id="261" r:id="rId6"/>
    <p:sldId id="262" r:id="rId7"/>
    <p:sldId id="263" r:id="rId8"/>
    <p:sldId id="267" r:id="rId9"/>
    <p:sldId id="285" r:id="rId10"/>
    <p:sldId id="273" r:id="rId11"/>
    <p:sldId id="274" r:id="rId12"/>
    <p:sldId id="275" r:id="rId13"/>
    <p:sldId id="276" r:id="rId14"/>
    <p:sldId id="277" r:id="rId15"/>
    <p:sldId id="278" r:id="rId16"/>
    <p:sldId id="279" r:id="rId17"/>
    <p:sldId id="280" r:id="rId18"/>
    <p:sldId id="281" r:id="rId19"/>
    <p:sldId id="282" r:id="rId20"/>
    <p:sldId id="290" r:id="rId21"/>
    <p:sldId id="292" r:id="rId22"/>
    <p:sldId id="293" r:id="rId23"/>
    <p:sldId id="294" r:id="rId24"/>
    <p:sldId id="299" r:id="rId25"/>
    <p:sldId id="295" r:id="rId26"/>
    <p:sldId id="300" r:id="rId27"/>
    <p:sldId id="296" r:id="rId28"/>
    <p:sldId id="291" r:id="rId29"/>
    <p:sldId id="268" r:id="rId30"/>
    <p:sldId id="289" r:id="rId31"/>
    <p:sldId id="288" r:id="rId32"/>
    <p:sldId id="287" r:id="rId33"/>
    <p:sldId id="269" r:id="rId34"/>
    <p:sldId id="270" r:id="rId35"/>
    <p:sldId id="271" r:id="rId36"/>
    <p:sldId id="297" r:id="rId37"/>
    <p:sldId id="272" r:id="rId38"/>
    <p:sldId id="298" r:id="rId39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06"/>
    <p:restoredTop sz="94590"/>
  </p:normalViewPr>
  <p:slideViewPr>
    <p:cSldViewPr snapToGrid="0" snapToObjects="1">
      <p:cViewPr varScale="1">
        <p:scale>
          <a:sx n="64" d="100"/>
          <a:sy n="64" d="100"/>
        </p:scale>
        <p:origin x="1340" y="3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762000"/>
            <a:ext cx="6856214" cy="533400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6952697" y="762000"/>
            <a:ext cx="2193989" cy="5334001"/>
          </a:xfrm>
          <a:prstGeom prst="rect">
            <a:avLst/>
          </a:prstGeom>
          <a:solidFill>
            <a:srgbClr val="C8C8C8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02386" y="1298448"/>
            <a:ext cx="5486400" cy="3255264"/>
          </a:xfrm>
        </p:spPr>
        <p:txBody>
          <a:bodyPr anchor="b">
            <a:normAutofit/>
          </a:bodyPr>
          <a:lstStyle>
            <a:lvl1pPr algn="l">
              <a:defRPr sz="4425" spc="-75" baseline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25011" y="4670246"/>
            <a:ext cx="5486400" cy="914400"/>
          </a:xfrm>
        </p:spPr>
        <p:txBody>
          <a:bodyPr anchor="t">
            <a:normAutofit/>
          </a:bodyPr>
          <a:lstStyle>
            <a:lvl1pPr marL="0" indent="0" algn="l">
              <a:buNone/>
              <a:defRPr sz="1650" cap="none" spc="0" baseline="0">
                <a:solidFill>
                  <a:schemeClr val="accent1">
                    <a:lumMod val="20000"/>
                    <a:lumOff val="80000"/>
                  </a:schemeClr>
                </a:solidFill>
              </a:defRPr>
            </a:lvl1pPr>
            <a:lvl2pPr marL="342900" indent="0" algn="ctr">
              <a:buNone/>
              <a:defRPr sz="1650"/>
            </a:lvl2pPr>
            <a:lvl3pPr marL="685800" indent="0" algn="ctr">
              <a:buNone/>
              <a:defRPr sz="1650"/>
            </a:lvl3pPr>
            <a:lvl4pPr marL="1028700" indent="0" algn="ctr">
              <a:buNone/>
              <a:defRPr sz="1500"/>
            </a:lvl4pPr>
            <a:lvl5pPr marL="1371600" indent="0" algn="ctr">
              <a:buNone/>
              <a:defRPr sz="1500"/>
            </a:lvl5pPr>
            <a:lvl6pPr marL="1714500" indent="0" algn="ctr">
              <a:buNone/>
              <a:defRPr sz="1500"/>
            </a:lvl6pPr>
            <a:lvl7pPr marL="2057400" indent="0" algn="ctr">
              <a:buNone/>
              <a:defRPr sz="1500"/>
            </a:lvl7pPr>
            <a:lvl8pPr marL="2400300" indent="0" algn="ctr">
              <a:buNone/>
              <a:defRPr sz="1500"/>
            </a:lvl8pPr>
            <a:lvl9pPr marL="2743200" indent="0" algn="ctr">
              <a:buNone/>
              <a:defRPr sz="15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12/31/2016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12/31/2016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85750" y="990600"/>
            <a:ext cx="2114550" cy="4953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900934" y="868680"/>
            <a:ext cx="5486400" cy="5120640"/>
          </a:xfrm>
        </p:spPr>
        <p:txBody>
          <a:bodyPr vert="eaVert"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12/31/2016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12/31/2016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00934" y="1298448"/>
            <a:ext cx="5486400" cy="3255264"/>
          </a:xfrm>
        </p:spPr>
        <p:txBody>
          <a:bodyPr anchor="b">
            <a:normAutofit/>
          </a:bodyPr>
          <a:lstStyle>
            <a:lvl1pPr>
              <a:defRPr sz="4425" b="0" spc="-75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14650" y="4672584"/>
            <a:ext cx="5486400" cy="914400"/>
          </a:xfrm>
        </p:spPr>
        <p:txBody>
          <a:bodyPr anchor="t">
            <a:normAutofit/>
          </a:bodyPr>
          <a:lstStyle>
            <a:lvl1pPr marL="0" indent="0">
              <a:buNone/>
              <a:defRPr sz="1650" cap="none" spc="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12/31/2016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900934" y="868680"/>
            <a:ext cx="2606040" cy="5120640"/>
          </a:xfrm>
        </p:spPr>
        <p:txBody>
          <a:bodyPr/>
          <a:lstStyle>
            <a:lvl1pPr>
              <a:defRPr sz="1500"/>
            </a:lvl1pPr>
            <a:lvl2pPr>
              <a:defRPr sz="1350"/>
            </a:lvl2pPr>
            <a:lvl3pPr>
              <a:defRPr sz="1200"/>
            </a:lvl3pPr>
            <a:lvl4pPr>
              <a:defRPr sz="1050"/>
            </a:lvl4pPr>
            <a:lvl5pPr>
              <a:defRPr sz="1050"/>
            </a:lvl5pPr>
            <a:lvl6pPr>
              <a:defRPr sz="1050"/>
            </a:lvl6pPr>
            <a:lvl7pPr>
              <a:defRPr sz="1050"/>
            </a:lvl7pPr>
            <a:lvl8pPr>
              <a:defRPr sz="1050"/>
            </a:lvl8pPr>
            <a:lvl9pPr>
              <a:defRPr sz="10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63590" y="868680"/>
            <a:ext cx="2606040" cy="5120640"/>
          </a:xfrm>
        </p:spPr>
        <p:txBody>
          <a:bodyPr/>
          <a:lstStyle>
            <a:lvl1pPr>
              <a:defRPr sz="1500"/>
            </a:lvl1pPr>
            <a:lvl2pPr>
              <a:defRPr sz="1350"/>
            </a:lvl2pPr>
            <a:lvl3pPr>
              <a:defRPr sz="1200"/>
            </a:lvl3pPr>
            <a:lvl4pPr>
              <a:defRPr sz="1050"/>
            </a:lvl4pPr>
            <a:lvl5pPr>
              <a:defRPr sz="1050"/>
            </a:lvl5pPr>
            <a:lvl6pPr>
              <a:defRPr sz="1050"/>
            </a:lvl6pPr>
            <a:lvl7pPr>
              <a:defRPr sz="1050"/>
            </a:lvl7pPr>
            <a:lvl8pPr>
              <a:defRPr sz="1050"/>
            </a:lvl8pPr>
            <a:lvl9pPr>
              <a:defRPr sz="10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12/31/2016</a:t>
            </a:fld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00934" y="1023586"/>
            <a:ext cx="2606040" cy="807720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15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900934" y="1930936"/>
            <a:ext cx="2606040" cy="4023360"/>
          </a:xfrm>
        </p:spPr>
        <p:txBody>
          <a:bodyPr/>
          <a:lstStyle>
            <a:lvl1pPr>
              <a:defRPr sz="1500"/>
            </a:lvl1pPr>
            <a:lvl2pPr>
              <a:defRPr sz="1350"/>
            </a:lvl2pPr>
            <a:lvl3pPr>
              <a:defRPr sz="1200"/>
            </a:lvl3pPr>
            <a:lvl4pPr>
              <a:defRPr sz="1050"/>
            </a:lvl4pPr>
            <a:lvl5pPr>
              <a:defRPr sz="1050"/>
            </a:lvl5pPr>
            <a:lvl6pPr>
              <a:defRPr sz="1050"/>
            </a:lvl6pPr>
            <a:lvl7pPr>
              <a:defRPr sz="1050"/>
            </a:lvl7pPr>
            <a:lvl8pPr>
              <a:defRPr sz="1050"/>
            </a:lvl8pPr>
            <a:lvl9pPr>
              <a:defRPr sz="10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863847" y="1023587"/>
            <a:ext cx="2606040" cy="813171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15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63847" y="1930936"/>
            <a:ext cx="2606040" cy="4023360"/>
          </a:xfrm>
        </p:spPr>
        <p:txBody>
          <a:bodyPr/>
          <a:lstStyle>
            <a:lvl1pPr>
              <a:defRPr sz="1500"/>
            </a:lvl1pPr>
            <a:lvl2pPr>
              <a:defRPr sz="1350"/>
            </a:lvl2pPr>
            <a:lvl3pPr>
              <a:defRPr sz="1200"/>
            </a:lvl3pPr>
            <a:lvl4pPr>
              <a:defRPr sz="1050"/>
            </a:lvl4pPr>
            <a:lvl5pPr>
              <a:defRPr sz="1050"/>
            </a:lvl5pPr>
            <a:lvl6pPr>
              <a:defRPr sz="1050"/>
            </a:lvl6pPr>
            <a:lvl7pPr>
              <a:defRPr sz="1050"/>
            </a:lvl7pPr>
            <a:lvl8pPr>
              <a:defRPr sz="1050"/>
            </a:lvl8pPr>
            <a:lvl9pPr>
              <a:defRPr sz="10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12/31/2016</a:t>
            </a:fld>
            <a:endParaRPr lang="en-US" dirty="0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12/31/2016</a:t>
            </a:fld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12/31/2016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2024" y="1143000"/>
            <a:ext cx="2125980" cy="2377440"/>
          </a:xfrm>
        </p:spPr>
        <p:txBody>
          <a:bodyPr anchor="b">
            <a:normAutofit/>
          </a:bodyPr>
          <a:lstStyle>
            <a:lvl1pPr>
              <a:defRPr sz="2400" b="0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00934" y="868680"/>
            <a:ext cx="5486400" cy="5120640"/>
          </a:xfrm>
        </p:spPr>
        <p:txBody>
          <a:bodyPr/>
          <a:lstStyle>
            <a:lvl1pPr>
              <a:defRPr sz="1500"/>
            </a:lvl1pPr>
            <a:lvl2pPr>
              <a:defRPr sz="1350"/>
            </a:lvl2pPr>
            <a:lvl3pPr>
              <a:defRPr sz="1200"/>
            </a:lvl3pPr>
            <a:lvl4pPr>
              <a:defRPr sz="1050"/>
            </a:lvl4pPr>
            <a:lvl5pPr>
              <a:defRPr sz="1050"/>
            </a:lvl5pPr>
            <a:lvl6pPr>
              <a:defRPr sz="1050"/>
            </a:lvl6pPr>
            <a:lvl7pPr>
              <a:defRPr sz="1050"/>
            </a:lvl7pPr>
            <a:lvl8pPr>
              <a:defRPr sz="1050"/>
            </a:lvl8pPr>
            <a:lvl9pPr>
              <a:defRPr sz="10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2024" y="3494176"/>
            <a:ext cx="2125980" cy="2321990"/>
          </a:xfrm>
        </p:spPr>
        <p:txBody>
          <a:bodyPr anchor="t">
            <a:normAutofit/>
          </a:bodyPr>
          <a:lstStyle>
            <a:lvl1pPr marL="0" indent="0">
              <a:lnSpc>
                <a:spcPct val="100000"/>
              </a:lnSpc>
              <a:buNone/>
              <a:defRPr sz="1050">
                <a:solidFill>
                  <a:srgbClr val="FFFFFF"/>
                </a:solidFill>
              </a:defRPr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12/31/2016</a:t>
            </a:fld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2024" y="1143000"/>
            <a:ext cx="2125980" cy="2377440"/>
          </a:xfrm>
        </p:spPr>
        <p:txBody>
          <a:bodyPr anchor="b">
            <a:normAutofit/>
          </a:bodyPr>
          <a:lstStyle>
            <a:lvl1pPr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677983" y="767419"/>
            <a:ext cx="6086423" cy="5330952"/>
          </a:xfrm>
          <a:solidFill>
            <a:schemeClr val="bg1">
              <a:lumMod val="75000"/>
            </a:schemeClr>
          </a:solidFill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Drag picture to placeholder or click icon to add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2024" y="3493008"/>
            <a:ext cx="2125980" cy="2322576"/>
          </a:xfrm>
        </p:spPr>
        <p:txBody>
          <a:bodyPr anchor="t">
            <a:normAutofit/>
          </a:bodyPr>
          <a:lstStyle>
            <a:lvl1pPr marL="0" indent="0">
              <a:lnSpc>
                <a:spcPct val="100000"/>
              </a:lnSpc>
              <a:buNone/>
              <a:defRPr sz="1050">
                <a:solidFill>
                  <a:srgbClr val="FFFFFF"/>
                </a:solidFill>
              </a:defRPr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12/31/2016</a:t>
            </a:fld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>
          <a:xfrm>
            <a:off x="2624326" y="6356351"/>
            <a:ext cx="4433638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758952"/>
            <a:ext cx="2582693" cy="533095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89689" y="1123838"/>
            <a:ext cx="2210612" cy="460118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8" name="Rectangle 37"/>
          <p:cNvSpPr/>
          <p:nvPr/>
        </p:nvSpPr>
        <p:spPr>
          <a:xfrm>
            <a:off x="8861898" y="758952"/>
            <a:ext cx="288036" cy="5330952"/>
          </a:xfrm>
          <a:prstGeom prst="rect">
            <a:avLst/>
          </a:prstGeom>
          <a:solidFill>
            <a:srgbClr val="C8C8C8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01951" y="864108"/>
            <a:ext cx="5486400" cy="512064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96849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25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5586B75A-687E-405C-8A0B-8D00578BA2C3}" type="datetimeFigureOut">
              <a:rPr lang="en-US" dirty="0"/>
              <a:pPr/>
              <a:t>12/31/2016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901951" y="6356351"/>
            <a:ext cx="443363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25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975602" y="6356351"/>
            <a:ext cx="114819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1">
                <a:solidFill>
                  <a:schemeClr val="accent1"/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41" r:id="rId1"/>
    <p:sldLayoutId id="2147483842" r:id="rId2"/>
    <p:sldLayoutId id="2147483843" r:id="rId3"/>
    <p:sldLayoutId id="2147483844" r:id="rId4"/>
    <p:sldLayoutId id="2147483845" r:id="rId5"/>
    <p:sldLayoutId id="2147483846" r:id="rId6"/>
    <p:sldLayoutId id="2147483847" r:id="rId7"/>
    <p:sldLayoutId id="2147483848" r:id="rId8"/>
    <p:sldLayoutId id="2147483849" r:id="rId9"/>
    <p:sldLayoutId id="2147483850" r:id="rId10"/>
    <p:sldLayoutId id="2147483851" r:id="rId11"/>
  </p:sldLayoutIdLst>
  <p:hf sldNum="0" hdr="0" ft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2700" kern="1200" spc="-45" baseline="0">
          <a:solidFill>
            <a:srgbClr val="FFFFFF"/>
          </a:solidFill>
          <a:latin typeface="+mj-lt"/>
          <a:ea typeface="+mj-ea"/>
          <a:cs typeface="+mj-cs"/>
        </a:defRPr>
      </a:lvl1pPr>
    </p:titleStyle>
    <p:bodyStyle>
      <a:lvl1pPr marL="137160" indent="-137160" algn="l" defTabSz="685800" rtl="0" eaLnBrk="1" latinLnBrk="0" hangingPunct="1">
        <a:lnSpc>
          <a:spcPct val="90000"/>
        </a:lnSpc>
        <a:spcBef>
          <a:spcPts val="900"/>
        </a:spcBef>
        <a:buClr>
          <a:schemeClr val="accent1"/>
        </a:buClr>
        <a:buFont typeface="Wingdings 2" pitchFamily="18" charset="2"/>
        <a:buChar char=""/>
        <a:defRPr sz="15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1pPr>
      <a:lvl2pPr marL="514350" indent="-137160" algn="l" defTabSz="685800" rtl="0" eaLnBrk="1" latinLnBrk="0" hangingPunct="1">
        <a:lnSpc>
          <a:spcPct val="90000"/>
        </a:lnSpc>
        <a:spcBef>
          <a:spcPts val="188"/>
        </a:spcBef>
        <a:spcAft>
          <a:spcPts val="188"/>
        </a:spcAft>
        <a:buClr>
          <a:schemeClr val="accent1"/>
        </a:buClr>
        <a:buFont typeface="Wingdings 2" pitchFamily="18" charset="2"/>
        <a:buChar char=""/>
        <a:defRPr sz="135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857250" indent="-137160" algn="l" defTabSz="685800" rtl="0" eaLnBrk="1" latinLnBrk="0" hangingPunct="1">
        <a:lnSpc>
          <a:spcPct val="90000"/>
        </a:lnSpc>
        <a:spcBef>
          <a:spcPts val="188"/>
        </a:spcBef>
        <a:spcAft>
          <a:spcPts val="188"/>
        </a:spcAft>
        <a:buClr>
          <a:schemeClr val="accent1"/>
        </a:buClr>
        <a:buFont typeface="Wingdings 2" pitchFamily="18" charset="2"/>
        <a:buChar char=""/>
        <a:defRPr sz="12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200150" indent="-137160" algn="l" defTabSz="685800" rtl="0" eaLnBrk="1" latinLnBrk="0" hangingPunct="1">
        <a:lnSpc>
          <a:spcPct val="90000"/>
        </a:lnSpc>
        <a:spcBef>
          <a:spcPts val="188"/>
        </a:spcBef>
        <a:spcAft>
          <a:spcPts val="188"/>
        </a:spcAft>
        <a:buClr>
          <a:schemeClr val="accent1"/>
        </a:buClr>
        <a:buFont typeface="Wingdings 2" pitchFamily="18" charset="2"/>
        <a:buChar char=""/>
        <a:defRPr sz="105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1543050" indent="-137160" algn="l" defTabSz="685800" rtl="0" eaLnBrk="1" latinLnBrk="0" hangingPunct="1">
        <a:lnSpc>
          <a:spcPct val="90000"/>
        </a:lnSpc>
        <a:spcBef>
          <a:spcPts val="188"/>
        </a:spcBef>
        <a:spcAft>
          <a:spcPts val="188"/>
        </a:spcAft>
        <a:buClr>
          <a:schemeClr val="accent1"/>
        </a:buClr>
        <a:buFont typeface="Wingdings 2" pitchFamily="18" charset="2"/>
        <a:buChar char=""/>
        <a:defRPr sz="105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188"/>
        </a:spcBef>
        <a:spcAft>
          <a:spcPts val="188"/>
        </a:spcAft>
        <a:buClr>
          <a:schemeClr val="accent1"/>
        </a:buClr>
        <a:buFont typeface="Wingdings 2" pitchFamily="18" charset="2"/>
        <a:buChar char=""/>
        <a:defRPr sz="105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188"/>
        </a:spcBef>
        <a:spcAft>
          <a:spcPts val="188"/>
        </a:spcAft>
        <a:buClr>
          <a:schemeClr val="accent1"/>
        </a:buClr>
        <a:buFont typeface="Wingdings 2" pitchFamily="18" charset="2"/>
        <a:buChar char=""/>
        <a:defRPr sz="105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188"/>
        </a:spcBef>
        <a:spcAft>
          <a:spcPts val="188"/>
        </a:spcAft>
        <a:buClr>
          <a:schemeClr val="accent1"/>
        </a:buClr>
        <a:buFont typeface="Wingdings 2" pitchFamily="18" charset="2"/>
        <a:buChar char=""/>
        <a:defRPr sz="105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188"/>
        </a:spcBef>
        <a:spcAft>
          <a:spcPts val="188"/>
        </a:spcAft>
        <a:buClr>
          <a:schemeClr val="accent1"/>
        </a:buClr>
        <a:buFont typeface="Wingdings 2" pitchFamily="18" charset="2"/>
        <a:buChar char=""/>
        <a:defRPr sz="105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tif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tif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tif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tif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tif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tif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tif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tiff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tiff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tif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tiff"/><Relationship Id="rId2" Type="http://schemas.openxmlformats.org/officeDocument/2006/relationships/image" Target="../media/image29.tiff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tiff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tiff"/><Relationship Id="rId2" Type="http://schemas.openxmlformats.org/officeDocument/2006/relationships/image" Target="../media/image31.tif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2.tif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lipartpanda.com/categories/i-love-you-mom-clipart" TargetMode="External"/><Relationship Id="rId2" Type="http://schemas.openxmlformats.org/officeDocument/2006/relationships/image" Target="../media/image29.tif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3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tiff"/><Relationship Id="rId2" Type="http://schemas.openxmlformats.org/officeDocument/2006/relationships/image" Target="../media/image29.tiff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lipartpanda.com/categories/i-love-you-mom-clipart" TargetMode="External"/><Relationship Id="rId2" Type="http://schemas.openxmlformats.org/officeDocument/2006/relationships/image" Target="../media/image29.tif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4.gif"/><Relationship Id="rId5" Type="http://schemas.openxmlformats.org/officeDocument/2006/relationships/hyperlink" Target="http://www.clipartkid.com/clean-up-toys-cliparts/" TargetMode="External"/><Relationship Id="rId4" Type="http://schemas.openxmlformats.org/officeDocument/2006/relationships/image" Target="../media/image33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tiff"/><Relationship Id="rId2" Type="http://schemas.openxmlformats.org/officeDocument/2006/relationships/image" Target="../media/image29.tiff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tiff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tiff"/><Relationship Id="rId2" Type="http://schemas.openxmlformats.org/officeDocument/2006/relationships/image" Target="../media/image29.tiff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tiff"/><Relationship Id="rId2" Type="http://schemas.openxmlformats.org/officeDocument/2006/relationships/image" Target="../media/image29.tif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jpeg"/><Relationship Id="rId4" Type="http://schemas.openxmlformats.org/officeDocument/2006/relationships/hyperlink" Target="http://www.123rf.com/clipart-vector/police_department.html" TargetMode="Externa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3.tiff"/><Relationship Id="rId7" Type="http://schemas.openxmlformats.org/officeDocument/2006/relationships/hyperlink" Target="http://pngimg.com/img/objects/shield" TargetMode="External"/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eg"/><Relationship Id="rId5" Type="http://schemas.openxmlformats.org/officeDocument/2006/relationships/hyperlink" Target="https://en.wikipedia.org/wiki/Cherry_pie" TargetMode="External"/><Relationship Id="rId4" Type="http://schemas.openxmlformats.org/officeDocument/2006/relationships/image" Target="../media/image4.tiff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tiff"/><Relationship Id="rId2" Type="http://schemas.openxmlformats.org/officeDocument/2006/relationships/image" Target="../media/image29.tif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jpeg"/><Relationship Id="rId4" Type="http://schemas.openxmlformats.org/officeDocument/2006/relationships/hyperlink" Target="http://www.123rf.com/clipart-vector/police_department.html" TargetMode="Externa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tiff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hyperlink" Target="http://www.clipartlord.com/category/transportation-clip-art/cars-clip-art/police-car-clip-art/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tiff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tiff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hyperlink" Target="http://boe.jeff.k12.wv.us/domain/2102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tiff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lideshare.net/cyssaholyver/greetings-in-english-36799322" TargetMode="External"/><Relationship Id="rId2" Type="http://schemas.openxmlformats.org/officeDocument/2006/relationships/image" Target="../media/image37.tif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9.tiff"/><Relationship Id="rId4" Type="http://schemas.openxmlformats.org/officeDocument/2006/relationships/image" Target="../media/image38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hyperlink" Target="https://iwritethebook.net/2014/11/05/storytime-theme-my-friends-the-police/" TargetMode="Externa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tiff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hyperlink" Target="https://www.pinterest.com/j1ll1/eced-230-creative-teaching-teachniques/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tiff"/><Relationship Id="rId2" Type="http://schemas.openxmlformats.org/officeDocument/2006/relationships/image" Target="../media/image7.tiff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hyperlink" Target="http://www.clipartkid.com/officer-animated-cliparts/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jpeg"/><Relationship Id="rId4" Type="http://schemas.openxmlformats.org/officeDocument/2006/relationships/hyperlink" Target="http://www.123rf.com/clipart-vector/police_department.html" TargetMode="Externa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hyperlink" Target="http://clipartix.com/police-clipart-image-18601/" TargetMode="External"/><Relationship Id="rId3" Type="http://schemas.openxmlformats.org/officeDocument/2006/relationships/image" Target="../media/image11.jpeg"/><Relationship Id="rId7" Type="http://schemas.openxmlformats.org/officeDocument/2006/relationships/image" Target="../media/image13.jpeg"/><Relationship Id="rId2" Type="http://schemas.openxmlformats.org/officeDocument/2006/relationships/hyperlink" Target="http://www.clipartpanda.com/categories/police-officer-clipart" TargetMode="External"/><Relationship Id="rId1" Type="http://schemas.openxmlformats.org/officeDocument/2006/relationships/slideLayout" Target="../slideLayouts/slideLayout6.xml"/><Relationship Id="rId6" Type="http://schemas.openxmlformats.org/officeDocument/2006/relationships/hyperlink" Target="https://www.pinterest.com/pin/219832025537719283/" TargetMode="External"/><Relationship Id="rId11" Type="http://schemas.openxmlformats.org/officeDocument/2006/relationships/image" Target="../media/image15.png"/><Relationship Id="rId5" Type="http://schemas.openxmlformats.org/officeDocument/2006/relationships/image" Target="../media/image12.jpeg"/><Relationship Id="rId10" Type="http://schemas.openxmlformats.org/officeDocument/2006/relationships/hyperlink" Target="http://www.clipartlord.com/category/transportation-clip-art/cars-clip-art/police-car-clip-art/" TargetMode="External"/><Relationship Id="rId4" Type="http://schemas.openxmlformats.org/officeDocument/2006/relationships/hyperlink" Target="http://worldartsme.com/police-handcuffs-clipart.html" TargetMode="External"/><Relationship Id="rId9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tif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tif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tif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Jobs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sz="2000" dirty="0"/>
              <a:t>Lesson Six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67056" y="3831771"/>
            <a:ext cx="2076944" cy="23377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973757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571589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533681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50439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04499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613812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65296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532555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823242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080134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90578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5196" y="1222378"/>
            <a:ext cx="2210612" cy="3450887"/>
          </a:xfrm>
        </p:spPr>
        <p:txBody>
          <a:bodyPr>
            <a:normAutofit/>
          </a:bodyPr>
          <a:lstStyle/>
          <a:p>
            <a:pPr algn="ctr"/>
            <a:r>
              <a:rPr lang="en-US" sz="3300" dirty="0">
                <a:latin typeface="Century Gothic" charset="0"/>
                <a:ea typeface="Century Gothic" charset="0"/>
                <a:cs typeface="Century Gothic" charset="0"/>
              </a:rPr>
              <a:t>What did I learn last class?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01951" y="769257"/>
            <a:ext cx="5486400" cy="5297714"/>
          </a:xfrm>
          <a:ln w="38100">
            <a:solidFill>
              <a:srgbClr val="FFC000"/>
            </a:solidFill>
          </a:ln>
        </p:spPr>
        <p:txBody>
          <a:bodyPr>
            <a:normAutofit/>
          </a:bodyPr>
          <a:lstStyle/>
          <a:p>
            <a:r>
              <a:rPr lang="en-CA" sz="2400" dirty="0">
                <a:latin typeface="Century Gothic" charset="0"/>
                <a:ea typeface="Century Gothic" charset="0"/>
                <a:cs typeface="Century Gothic" charset="0"/>
              </a:rPr>
              <a:t>Review sounds of the letters ‘</a:t>
            </a:r>
            <a:r>
              <a:rPr lang="en-CA" sz="2400" dirty="0" err="1">
                <a:latin typeface="Century Gothic" charset="0"/>
                <a:ea typeface="Century Gothic" charset="0"/>
                <a:cs typeface="Century Gothic" charset="0"/>
              </a:rPr>
              <a:t>ie</a:t>
            </a:r>
            <a:r>
              <a:rPr lang="en-CA" sz="2400" dirty="0">
                <a:latin typeface="Century Gothic" charset="0"/>
                <a:ea typeface="Century Gothic" charset="0"/>
                <a:cs typeface="Century Gothic" charset="0"/>
              </a:rPr>
              <a:t>’</a:t>
            </a:r>
            <a:endParaRPr lang="en-US" sz="2400" dirty="0">
              <a:latin typeface="Century Gothic" charset="0"/>
              <a:ea typeface="Century Gothic" charset="0"/>
              <a:cs typeface="Century Gothic" charset="0"/>
            </a:endParaRPr>
          </a:p>
          <a:p>
            <a:endParaRPr lang="en-CA" sz="2400" dirty="0">
              <a:latin typeface="Century Gothic" charset="0"/>
              <a:ea typeface="Century Gothic" charset="0"/>
              <a:cs typeface="Century Gothic" charset="0"/>
            </a:endParaRPr>
          </a:p>
          <a:p>
            <a:r>
              <a:rPr lang="en-CA" sz="2400" dirty="0">
                <a:latin typeface="Century Gothic" charset="0"/>
                <a:ea typeface="Century Gothic" charset="0"/>
                <a:cs typeface="Century Gothic" charset="0"/>
              </a:rPr>
              <a:t>Simple prepositional phrases (turn on/off, get up)</a:t>
            </a:r>
            <a:endParaRPr lang="en-US" sz="2400" dirty="0">
              <a:latin typeface="Century Gothic" charset="0"/>
              <a:ea typeface="Century Gothic" charset="0"/>
              <a:cs typeface="Century Gothic" charset="0"/>
            </a:endParaRPr>
          </a:p>
          <a:p>
            <a:endParaRPr lang="en-CA" sz="2400" dirty="0">
              <a:latin typeface="Century Gothic" charset="0"/>
              <a:ea typeface="Century Gothic" charset="0"/>
              <a:cs typeface="Century Gothic" charset="0"/>
            </a:endParaRPr>
          </a:p>
          <a:p>
            <a:r>
              <a:rPr lang="en-CA" sz="2400" dirty="0">
                <a:latin typeface="Century Gothic" charset="0"/>
                <a:ea typeface="Century Gothic" charset="0"/>
                <a:cs typeface="Century Gothic" charset="0"/>
              </a:rPr>
              <a:t>Retelling what we have just read in our own words</a:t>
            </a:r>
          </a:p>
          <a:p>
            <a:endParaRPr lang="en-CA" sz="2400" dirty="0">
              <a:latin typeface="Century Gothic" charset="0"/>
              <a:ea typeface="Century Gothic" charset="0"/>
              <a:cs typeface="Century Gothic" charset="0"/>
            </a:endParaRPr>
          </a:p>
          <a:p>
            <a:r>
              <a:rPr lang="en-CA" sz="2400" dirty="0">
                <a:latin typeface="Century Gothic" charset="0"/>
                <a:ea typeface="Century Gothic" charset="0"/>
                <a:cs typeface="Century Gothic" charset="0"/>
              </a:rPr>
              <a:t>Being a good listener</a:t>
            </a:r>
            <a:endParaRPr lang="en-US" sz="2400" dirty="0">
              <a:latin typeface="Century Gothic" charset="0"/>
              <a:ea typeface="Century Gothic" charset="0"/>
              <a:cs typeface="Century Gothic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7005" y="3891324"/>
            <a:ext cx="2038803" cy="21898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656520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5196" y="1222378"/>
            <a:ext cx="2210612" cy="3450887"/>
          </a:xfrm>
        </p:spPr>
        <p:txBody>
          <a:bodyPr>
            <a:normAutofit/>
          </a:bodyPr>
          <a:lstStyle/>
          <a:p>
            <a:pPr algn="ctr"/>
            <a:r>
              <a:rPr lang="en-US" sz="3300" dirty="0">
                <a:latin typeface="Century Gothic" charset="0"/>
                <a:ea typeface="Century Gothic" charset="0"/>
                <a:cs typeface="Century Gothic" charset="0"/>
              </a:rPr>
              <a:t>What did I just learn?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01951" y="783771"/>
            <a:ext cx="5486400" cy="5297715"/>
          </a:xfrm>
          <a:ln w="38100">
            <a:solidFill>
              <a:srgbClr val="FFC000"/>
            </a:solidFill>
          </a:ln>
        </p:spPr>
        <p:txBody>
          <a:bodyPr>
            <a:normAutofit/>
          </a:bodyPr>
          <a:lstStyle/>
          <a:p>
            <a:r>
              <a:rPr lang="en-US" sz="2400" dirty="0">
                <a:latin typeface="Century Gothic" charset="0"/>
                <a:ea typeface="Century Gothic" charset="0"/>
                <a:cs typeface="Century Gothic" charset="0"/>
              </a:rPr>
              <a:t>Echo reading with fluency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50848" y="0"/>
            <a:ext cx="1393152" cy="5080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3276" y="3902132"/>
            <a:ext cx="1491295" cy="22219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888288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389582" y="1074056"/>
            <a:ext cx="6185389" cy="899887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/>
              <a:t>Review Prepositional Phrases</a:t>
            </a:r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>
          <a:xfrm>
            <a:off x="708897" y="2569030"/>
            <a:ext cx="5486400" cy="2394856"/>
          </a:xfrm>
          <a:ln w="76200">
            <a:solidFill>
              <a:schemeClr val="bg1"/>
            </a:solidFill>
          </a:ln>
        </p:spPr>
        <p:txBody>
          <a:bodyPr>
            <a:normAutofit/>
          </a:bodyPr>
          <a:lstStyle/>
          <a:p>
            <a:r>
              <a:rPr lang="en-US" sz="2400" dirty="0">
                <a:latin typeface="Century Gothic" charset="0"/>
                <a:ea typeface="Century Gothic" charset="0"/>
                <a:cs typeface="Century Gothic" charset="0"/>
              </a:rPr>
              <a:t>This is a phrase that </a:t>
            </a:r>
            <a:r>
              <a:rPr lang="en-US" sz="2400" b="1" dirty="0">
                <a:latin typeface="Century Gothic" charset="0"/>
                <a:ea typeface="Century Gothic" charset="0"/>
                <a:cs typeface="Century Gothic" charset="0"/>
              </a:rPr>
              <a:t>begins</a:t>
            </a:r>
            <a:r>
              <a:rPr lang="en-US" sz="2400" dirty="0">
                <a:latin typeface="Century Gothic" charset="0"/>
                <a:ea typeface="Century Gothic" charset="0"/>
                <a:cs typeface="Century Gothic" charset="0"/>
              </a:rPr>
              <a:t> with a preposition.</a:t>
            </a:r>
          </a:p>
          <a:p>
            <a:endParaRPr lang="en-US" sz="2400" dirty="0">
              <a:latin typeface="Century Gothic" charset="0"/>
              <a:ea typeface="Century Gothic" charset="0"/>
              <a:cs typeface="Century Gothic" charset="0"/>
            </a:endParaRPr>
          </a:p>
          <a:p>
            <a:r>
              <a:rPr lang="en-US" sz="2400" dirty="0">
                <a:latin typeface="Century Gothic" charset="0"/>
                <a:ea typeface="Century Gothic" charset="0"/>
                <a:cs typeface="Century Gothic" charset="0"/>
              </a:rPr>
              <a:t>Example:  He arrived </a:t>
            </a:r>
            <a:r>
              <a:rPr lang="en-US" sz="2400" u="sng" dirty="0">
                <a:solidFill>
                  <a:schemeClr val="tx1"/>
                </a:solidFill>
                <a:latin typeface="Century Gothic" charset="0"/>
                <a:ea typeface="Century Gothic" charset="0"/>
                <a:cs typeface="Century Gothic" charset="0"/>
              </a:rPr>
              <a:t>by plane</a:t>
            </a:r>
          </a:p>
          <a:p>
            <a:r>
              <a:rPr lang="en-US" sz="2400" dirty="0">
                <a:latin typeface="Century Gothic" charset="0"/>
                <a:ea typeface="Century Gothic" charset="0"/>
                <a:cs typeface="Century Gothic" charset="0"/>
              </a:rPr>
              <a:t>				   preposition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50848" y="0"/>
            <a:ext cx="1393152" cy="50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78365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val Callout 7"/>
          <p:cNvSpPr/>
          <p:nvPr/>
        </p:nvSpPr>
        <p:spPr>
          <a:xfrm>
            <a:off x="159656" y="1683657"/>
            <a:ext cx="3280229" cy="2480215"/>
          </a:xfrm>
          <a:prstGeom prst="wedgeEllipseCallout">
            <a:avLst>
              <a:gd name="adj1" fmla="val 36783"/>
              <a:gd name="adj2" fmla="val 56809"/>
            </a:avLst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accent6">
                    <a:lumMod val="75000"/>
                  </a:schemeClr>
                </a:solidFill>
                <a:latin typeface="Century Gothic" charset="0"/>
                <a:ea typeface="Century Gothic" charset="0"/>
                <a:cs typeface="Century Gothic" charset="0"/>
              </a:rPr>
              <a:t>Take off </a:t>
            </a:r>
            <a:r>
              <a:rPr lang="en-US" sz="2400">
                <a:solidFill>
                  <a:schemeClr val="tx1"/>
                </a:solidFill>
                <a:latin typeface="Century Gothic" charset="0"/>
                <a:ea typeface="Century Gothic" charset="0"/>
                <a:cs typeface="Century Gothic" charset="0"/>
              </a:rPr>
              <a:t>your headphones </a:t>
            </a:r>
            <a:r>
              <a:rPr lang="en-US" sz="2400" dirty="0">
                <a:solidFill>
                  <a:schemeClr val="tx1"/>
                </a:solidFill>
                <a:latin typeface="Century Gothic" charset="0"/>
                <a:ea typeface="Century Gothic" charset="0"/>
                <a:cs typeface="Century Gothic" charset="0"/>
              </a:rPr>
              <a:t>please!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10835" y="3904386"/>
            <a:ext cx="2534019" cy="2953614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50848" y="0"/>
            <a:ext cx="1393152" cy="50800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22910" y="3323814"/>
            <a:ext cx="2258690" cy="3534186"/>
          </a:xfrm>
          <a:prstGeom prst="rect">
            <a:avLst/>
          </a:prstGeom>
        </p:spPr>
      </p:pic>
      <p:sp>
        <p:nvSpPr>
          <p:cNvPr id="13" name="Rounded Rectangular Callout 12"/>
          <p:cNvSpPr/>
          <p:nvPr/>
        </p:nvSpPr>
        <p:spPr>
          <a:xfrm flipH="1">
            <a:off x="1919969" y="319315"/>
            <a:ext cx="5279117" cy="1262742"/>
          </a:xfrm>
          <a:prstGeom prst="wedgeRoundRectCallout">
            <a:avLst>
              <a:gd name="adj1" fmla="val -22211"/>
              <a:gd name="adj2" fmla="val 50557"/>
              <a:gd name="adj3" fmla="val 16667"/>
            </a:avLst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3600" dirty="0">
                <a:latin typeface="Century Gothic" charset="0"/>
                <a:ea typeface="Century Gothic" charset="0"/>
                <a:cs typeface="Century Gothic" charset="0"/>
              </a:rPr>
              <a:t>Prepositional Phrase: Take off </a:t>
            </a:r>
          </a:p>
        </p:txBody>
      </p:sp>
    </p:spTree>
    <p:extLst>
      <p:ext uri="{BB962C8B-B14F-4D97-AF65-F5344CB8AC3E}">
        <p14:creationId xmlns:p14="http://schemas.microsoft.com/office/powerpoint/2010/main" val="41933612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ular Callout 1"/>
          <p:cNvSpPr/>
          <p:nvPr/>
        </p:nvSpPr>
        <p:spPr>
          <a:xfrm flipH="1">
            <a:off x="0" y="841829"/>
            <a:ext cx="9144000" cy="1262742"/>
          </a:xfrm>
          <a:prstGeom prst="wedgeRoundRectCallout">
            <a:avLst>
              <a:gd name="adj1" fmla="val -22211"/>
              <a:gd name="adj2" fmla="val 50557"/>
              <a:gd name="adj3" fmla="val 16667"/>
            </a:avLst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3600" dirty="0">
                <a:latin typeface="Century Gothic" charset="0"/>
                <a:ea typeface="Century Gothic" charset="0"/>
                <a:cs typeface="Century Gothic" charset="0"/>
              </a:rPr>
              <a:t>Prepositional Phrase: Put on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50848" y="0"/>
            <a:ext cx="1393152" cy="508000"/>
          </a:xfrm>
          <a:prstGeom prst="rect">
            <a:avLst/>
          </a:prstGeom>
        </p:spPr>
      </p:pic>
      <p:pic>
        <p:nvPicPr>
          <p:cNvPr id="9218" name="Picture 2" descr="http://images.clipartpanda.com/mommy-clipart-e513c6a7da06d94938efa2cbf63c866d.jpg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699" y="3106057"/>
            <a:ext cx="3234597" cy="36312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ounded Rectangular Callout 3"/>
          <p:cNvSpPr/>
          <p:nvPr/>
        </p:nvSpPr>
        <p:spPr>
          <a:xfrm>
            <a:off x="3577296" y="2481942"/>
            <a:ext cx="5073218" cy="2119085"/>
          </a:xfrm>
          <a:prstGeom prst="wedgeRoundRectCallout">
            <a:avLst>
              <a:gd name="adj1" fmla="val -73600"/>
              <a:gd name="adj2" fmla="val 9949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2700" dirty="0">
                <a:solidFill>
                  <a:schemeClr val="accent6">
                    <a:lumMod val="75000"/>
                  </a:schemeClr>
                </a:solidFill>
                <a:latin typeface="Century Gothic" charset="0"/>
                <a:ea typeface="Century Gothic" charset="0"/>
                <a:cs typeface="Century Gothic" charset="0"/>
              </a:rPr>
              <a:t>Put on </a:t>
            </a:r>
            <a:r>
              <a:rPr lang="en-US" sz="2700" dirty="0">
                <a:latin typeface="Century Gothic" charset="0"/>
                <a:ea typeface="Century Gothic" charset="0"/>
                <a:cs typeface="Century Gothic" charset="0"/>
              </a:rPr>
              <a:t>your jacket!</a:t>
            </a:r>
          </a:p>
          <a:p>
            <a:pPr algn="ctr"/>
            <a:r>
              <a:rPr lang="en-US" sz="2700" dirty="0">
                <a:latin typeface="Century Gothic" charset="0"/>
                <a:ea typeface="Century Gothic" charset="0"/>
                <a:cs typeface="Century Gothic" charset="0"/>
              </a:rPr>
              <a:t>It is cold outside! </a:t>
            </a:r>
          </a:p>
        </p:txBody>
      </p:sp>
    </p:spTree>
    <p:extLst>
      <p:ext uri="{BB962C8B-B14F-4D97-AF65-F5344CB8AC3E}">
        <p14:creationId xmlns:p14="http://schemas.microsoft.com/office/powerpoint/2010/main" val="188844068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ular Callout 1"/>
          <p:cNvSpPr/>
          <p:nvPr/>
        </p:nvSpPr>
        <p:spPr>
          <a:xfrm flipH="1">
            <a:off x="0" y="841829"/>
            <a:ext cx="9144000" cy="1262742"/>
          </a:xfrm>
          <a:prstGeom prst="wedgeRoundRectCallout">
            <a:avLst>
              <a:gd name="adj1" fmla="val -22211"/>
              <a:gd name="adj2" fmla="val 50557"/>
              <a:gd name="adj3" fmla="val 16667"/>
            </a:avLst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3600" dirty="0">
                <a:latin typeface="Century Gothic" charset="0"/>
                <a:ea typeface="Century Gothic" charset="0"/>
                <a:cs typeface="Century Gothic" charset="0"/>
              </a:rPr>
              <a:t>Prepositional Phrase: Put on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50848" y="0"/>
            <a:ext cx="1393152" cy="508000"/>
          </a:xfrm>
          <a:prstGeom prst="rect">
            <a:avLst/>
          </a:prstGeom>
        </p:spPr>
      </p:pic>
      <p:sp>
        <p:nvSpPr>
          <p:cNvPr id="4" name="Rounded Rectangular Callout 3"/>
          <p:cNvSpPr/>
          <p:nvPr/>
        </p:nvSpPr>
        <p:spPr>
          <a:xfrm>
            <a:off x="3577296" y="2481942"/>
            <a:ext cx="5073218" cy="2119085"/>
          </a:xfrm>
          <a:prstGeom prst="wedgeRoundRectCallout">
            <a:avLst>
              <a:gd name="adj1" fmla="val -73028"/>
              <a:gd name="adj2" fmla="val 39401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2700" dirty="0">
                <a:latin typeface="Century Gothic" charset="0"/>
                <a:ea typeface="Century Gothic" charset="0"/>
                <a:cs typeface="Century Gothic" charset="0"/>
              </a:rPr>
              <a:t>What else can you</a:t>
            </a:r>
          </a:p>
          <a:p>
            <a:pPr algn="ctr"/>
            <a:r>
              <a:rPr lang="en-US" sz="2700" dirty="0">
                <a:solidFill>
                  <a:schemeClr val="accent6">
                    <a:lumMod val="75000"/>
                  </a:schemeClr>
                </a:solidFill>
                <a:latin typeface="Century Gothic" charset="0"/>
                <a:ea typeface="Century Gothic" charset="0"/>
                <a:cs typeface="Century Gothic" charset="0"/>
              </a:rPr>
              <a:t>put on</a:t>
            </a:r>
            <a:r>
              <a:rPr lang="en-US" sz="2700" dirty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?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975429"/>
            <a:ext cx="2481342" cy="38825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699024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ular Callout 1"/>
          <p:cNvSpPr/>
          <p:nvPr/>
        </p:nvSpPr>
        <p:spPr>
          <a:xfrm flipH="1">
            <a:off x="0" y="841829"/>
            <a:ext cx="9144000" cy="1262742"/>
          </a:xfrm>
          <a:prstGeom prst="wedgeRoundRectCallout">
            <a:avLst>
              <a:gd name="adj1" fmla="val -22211"/>
              <a:gd name="adj2" fmla="val 50557"/>
              <a:gd name="adj3" fmla="val 16667"/>
            </a:avLst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3600" dirty="0">
                <a:latin typeface="Century Gothic" charset="0"/>
                <a:ea typeface="Century Gothic" charset="0"/>
                <a:cs typeface="Century Gothic" charset="0"/>
              </a:rPr>
              <a:t>Prepositional Phrase: Put away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50848" y="0"/>
            <a:ext cx="1393152" cy="508000"/>
          </a:xfrm>
          <a:prstGeom prst="rect">
            <a:avLst/>
          </a:prstGeom>
        </p:spPr>
      </p:pic>
      <p:pic>
        <p:nvPicPr>
          <p:cNvPr id="7" name="Picture 2" descr="http://images.clipartpanda.com/mommy-clipart-e513c6a7da06d94938efa2cbf63c866d.jpg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699" y="3106057"/>
            <a:ext cx="3234597" cy="36312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ounded Rectangular Callout 3"/>
          <p:cNvSpPr/>
          <p:nvPr/>
        </p:nvSpPr>
        <p:spPr>
          <a:xfrm>
            <a:off x="3577296" y="2481942"/>
            <a:ext cx="5073218" cy="2119085"/>
          </a:xfrm>
          <a:prstGeom prst="wedgeRoundRectCallout">
            <a:avLst>
              <a:gd name="adj1" fmla="val -75603"/>
              <a:gd name="adj2" fmla="val -1695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2700" dirty="0">
                <a:solidFill>
                  <a:schemeClr val="accent6">
                    <a:lumMod val="75000"/>
                  </a:schemeClr>
                </a:solidFill>
                <a:latin typeface="Century Gothic" charset="0"/>
                <a:ea typeface="Century Gothic" charset="0"/>
                <a:cs typeface="Century Gothic" charset="0"/>
              </a:rPr>
              <a:t>Put away </a:t>
            </a:r>
            <a:r>
              <a:rPr lang="en-US" sz="2700" dirty="0">
                <a:latin typeface="Century Gothic" charset="0"/>
                <a:ea typeface="Century Gothic" charset="0"/>
                <a:cs typeface="Century Gothic" charset="0"/>
              </a:rPr>
              <a:t>your toys </a:t>
            </a:r>
          </a:p>
          <a:p>
            <a:pPr algn="ctr"/>
            <a:r>
              <a:rPr lang="en-US" sz="2700" dirty="0">
                <a:latin typeface="Century Gothic" charset="0"/>
                <a:ea typeface="Century Gothic" charset="0"/>
                <a:cs typeface="Century Gothic" charset="0"/>
              </a:rPr>
              <a:t>before we go! </a:t>
            </a:r>
          </a:p>
        </p:txBody>
      </p:sp>
      <p:pic>
        <p:nvPicPr>
          <p:cNvPr id="10242" name="Picture 2" descr="http://www.clipartkid.com/images/70/kids-clean-up-toys-clipart-if-a-student-has-a-toy-CsXiDZ-clipart.gif">
            <a:hlinkClick r:id="rId5"/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39771" y="4702629"/>
            <a:ext cx="3947886" cy="21553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0526076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ular Callout 1"/>
          <p:cNvSpPr/>
          <p:nvPr/>
        </p:nvSpPr>
        <p:spPr>
          <a:xfrm flipH="1">
            <a:off x="0" y="841829"/>
            <a:ext cx="9144000" cy="1262742"/>
          </a:xfrm>
          <a:prstGeom prst="wedgeRoundRectCallout">
            <a:avLst>
              <a:gd name="adj1" fmla="val -22211"/>
              <a:gd name="adj2" fmla="val 50557"/>
              <a:gd name="adj3" fmla="val 16667"/>
            </a:avLst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3600" dirty="0">
                <a:latin typeface="Century Gothic" charset="0"/>
                <a:ea typeface="Century Gothic" charset="0"/>
                <a:cs typeface="Century Gothic" charset="0"/>
              </a:rPr>
              <a:t>Prepositional Phrase: Put away</a:t>
            </a:r>
          </a:p>
        </p:txBody>
      </p:sp>
      <p:sp>
        <p:nvSpPr>
          <p:cNvPr id="4" name="Rounded Rectangular Callout 3"/>
          <p:cNvSpPr/>
          <p:nvPr/>
        </p:nvSpPr>
        <p:spPr>
          <a:xfrm>
            <a:off x="3577296" y="2481942"/>
            <a:ext cx="5073218" cy="2119085"/>
          </a:xfrm>
          <a:prstGeom prst="wedgeRoundRectCallout">
            <a:avLst>
              <a:gd name="adj1" fmla="val -69881"/>
              <a:gd name="adj2" fmla="val -18133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2700" dirty="0">
                <a:latin typeface="Century Gothic" charset="0"/>
                <a:ea typeface="Century Gothic" charset="0"/>
                <a:cs typeface="Century Gothic" charset="0"/>
              </a:rPr>
              <a:t>What else can you </a:t>
            </a:r>
          </a:p>
          <a:p>
            <a:pPr algn="ctr"/>
            <a:r>
              <a:rPr lang="en-US" sz="2700" dirty="0">
                <a:solidFill>
                  <a:schemeClr val="accent6">
                    <a:lumMod val="75000"/>
                  </a:schemeClr>
                </a:solidFill>
                <a:latin typeface="Century Gothic" charset="0"/>
                <a:ea typeface="Century Gothic" charset="0"/>
                <a:cs typeface="Century Gothic" charset="0"/>
              </a:rPr>
              <a:t>put away</a:t>
            </a:r>
            <a:r>
              <a:rPr lang="en-US" sz="2700" dirty="0">
                <a:latin typeface="Century Gothic" charset="0"/>
                <a:ea typeface="Century Gothic" charset="0"/>
                <a:cs typeface="Century Gothic" charset="0"/>
              </a:rPr>
              <a:t>? 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50848" y="0"/>
            <a:ext cx="1393152" cy="5080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975429"/>
            <a:ext cx="2481342" cy="38825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326209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ular Callout 1"/>
          <p:cNvSpPr/>
          <p:nvPr/>
        </p:nvSpPr>
        <p:spPr>
          <a:xfrm flipH="1">
            <a:off x="0" y="943430"/>
            <a:ext cx="9144000" cy="1204685"/>
          </a:xfrm>
          <a:prstGeom prst="wedgeRoundRectCallout">
            <a:avLst>
              <a:gd name="adj1" fmla="val -22211"/>
              <a:gd name="adj2" fmla="val 50557"/>
              <a:gd name="adj3" fmla="val 16667"/>
            </a:avLst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3600" dirty="0">
                <a:latin typeface="Century Gothic" charset="0"/>
                <a:ea typeface="Century Gothic" charset="0"/>
                <a:cs typeface="Century Gothic" charset="0"/>
              </a:rPr>
              <a:t>Prepositional Phrases</a:t>
            </a:r>
          </a:p>
          <a:p>
            <a:pPr algn="ctr"/>
            <a:r>
              <a:rPr lang="en-US" sz="3600" dirty="0">
                <a:latin typeface="Century Gothic" charset="0"/>
                <a:ea typeface="Century Gothic" charset="0"/>
                <a:cs typeface="Century Gothic" charset="0"/>
              </a:rPr>
              <a:t>take off, put on, put away</a:t>
            </a:r>
          </a:p>
        </p:txBody>
      </p:sp>
      <p:sp>
        <p:nvSpPr>
          <p:cNvPr id="3" name="Rectangle 2"/>
          <p:cNvSpPr/>
          <p:nvPr/>
        </p:nvSpPr>
        <p:spPr>
          <a:xfrm>
            <a:off x="727441" y="2954048"/>
            <a:ext cx="135966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CA" sz="2400" dirty="0">
                <a:latin typeface="Century Gothic" charset="0"/>
                <a:ea typeface="Century Gothic" charset="0"/>
                <a:cs typeface="Century Gothic" charset="0"/>
              </a:rPr>
              <a:t>Take off</a:t>
            </a:r>
            <a:endParaRPr lang="en-US" sz="2400" dirty="0"/>
          </a:p>
        </p:txBody>
      </p:sp>
      <p:sp>
        <p:nvSpPr>
          <p:cNvPr id="4" name="Rectangle 3"/>
          <p:cNvSpPr/>
          <p:nvPr/>
        </p:nvSpPr>
        <p:spPr>
          <a:xfrm>
            <a:off x="727441" y="3759981"/>
            <a:ext cx="113364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CA" sz="2400" dirty="0">
                <a:latin typeface="Century Gothic" charset="0"/>
                <a:ea typeface="Century Gothic" charset="0"/>
                <a:cs typeface="Century Gothic" charset="0"/>
              </a:rPr>
              <a:t>Put on</a:t>
            </a:r>
            <a:endParaRPr lang="en-US" sz="2400" dirty="0"/>
          </a:p>
        </p:txBody>
      </p:sp>
      <p:sp>
        <p:nvSpPr>
          <p:cNvPr id="5" name="Rectangle 4"/>
          <p:cNvSpPr/>
          <p:nvPr/>
        </p:nvSpPr>
        <p:spPr>
          <a:xfrm>
            <a:off x="727441" y="4565914"/>
            <a:ext cx="113364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CA" sz="2400" dirty="0">
                <a:latin typeface="Century Gothic" charset="0"/>
                <a:ea typeface="Century Gothic" charset="0"/>
                <a:cs typeface="Century Gothic" charset="0"/>
              </a:rPr>
              <a:t>Put on</a:t>
            </a:r>
            <a:endParaRPr lang="en-US" sz="2400" dirty="0"/>
          </a:p>
        </p:txBody>
      </p:sp>
      <p:sp>
        <p:nvSpPr>
          <p:cNvPr id="6" name="Rectangle 5"/>
          <p:cNvSpPr/>
          <p:nvPr/>
        </p:nvSpPr>
        <p:spPr>
          <a:xfrm>
            <a:off x="737059" y="5371847"/>
            <a:ext cx="158569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CA" sz="2400" dirty="0">
                <a:latin typeface="Century Gothic" charset="0"/>
                <a:ea typeface="Century Gothic" charset="0"/>
                <a:cs typeface="Century Gothic" charset="0"/>
              </a:rPr>
              <a:t>Put away</a:t>
            </a:r>
            <a:endParaRPr lang="en-US" sz="2400" dirty="0"/>
          </a:p>
        </p:txBody>
      </p:sp>
      <p:sp>
        <p:nvSpPr>
          <p:cNvPr id="7" name="Rectangle 6"/>
          <p:cNvSpPr/>
          <p:nvPr/>
        </p:nvSpPr>
        <p:spPr>
          <a:xfrm>
            <a:off x="4160069" y="4750579"/>
            <a:ext cx="521615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CA" sz="2400">
                <a:latin typeface="Century Gothic" charset="0"/>
                <a:ea typeface="Century Gothic" charset="0"/>
                <a:cs typeface="Century Gothic" charset="0"/>
              </a:rPr>
              <a:t>the car keys before they get lost!</a:t>
            </a:r>
            <a:endParaRPr lang="en-US" sz="2400" dirty="0"/>
          </a:p>
        </p:txBody>
      </p:sp>
      <p:sp>
        <p:nvSpPr>
          <p:cNvPr id="9" name="Rectangle 8"/>
          <p:cNvSpPr/>
          <p:nvPr/>
        </p:nvSpPr>
        <p:spPr>
          <a:xfrm>
            <a:off x="4160070" y="5602679"/>
            <a:ext cx="476621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CA" sz="2400" dirty="0">
                <a:latin typeface="Century Gothic" charset="0"/>
                <a:ea typeface="Century Gothic" charset="0"/>
                <a:cs typeface="Century Gothic" charset="0"/>
              </a:rPr>
              <a:t>the television! We are going to</a:t>
            </a:r>
          </a:p>
          <a:p>
            <a:r>
              <a:rPr lang="en-CA" sz="2400" dirty="0">
                <a:latin typeface="Century Gothic" charset="0"/>
                <a:ea typeface="Century Gothic" charset="0"/>
                <a:cs typeface="Century Gothic" charset="0"/>
              </a:rPr>
              <a:t>watch a movie! </a:t>
            </a:r>
            <a:endParaRPr lang="en-US" sz="2400" dirty="0"/>
          </a:p>
        </p:txBody>
      </p:sp>
      <p:sp>
        <p:nvSpPr>
          <p:cNvPr id="10" name="Rectangle 9"/>
          <p:cNvSpPr/>
          <p:nvPr/>
        </p:nvSpPr>
        <p:spPr>
          <a:xfrm>
            <a:off x="4160070" y="3632032"/>
            <a:ext cx="476621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CA" sz="2400" dirty="0">
                <a:latin typeface="Century Gothic" charset="0"/>
                <a:ea typeface="Century Gothic" charset="0"/>
                <a:cs typeface="Century Gothic" charset="0"/>
              </a:rPr>
              <a:t>your shoes before you come inside the house!</a:t>
            </a:r>
            <a:endParaRPr lang="en-US" sz="2400" dirty="0"/>
          </a:p>
        </p:txBody>
      </p:sp>
      <p:sp>
        <p:nvSpPr>
          <p:cNvPr id="11" name="Rectangle 10"/>
          <p:cNvSpPr/>
          <p:nvPr/>
        </p:nvSpPr>
        <p:spPr>
          <a:xfrm>
            <a:off x="4160070" y="2513485"/>
            <a:ext cx="457753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CA" sz="2400">
                <a:latin typeface="Century Gothic" charset="0"/>
                <a:ea typeface="Century Gothic" charset="0"/>
                <a:cs typeface="Century Gothic" charset="0"/>
              </a:rPr>
              <a:t>socks before you put on your shoes!</a:t>
            </a:r>
            <a:endParaRPr lang="en-US" sz="2400" dirty="0"/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50848" y="0"/>
            <a:ext cx="1393152" cy="50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277529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5196" y="1222378"/>
            <a:ext cx="2210612" cy="3450887"/>
          </a:xfrm>
        </p:spPr>
        <p:txBody>
          <a:bodyPr>
            <a:normAutofit/>
          </a:bodyPr>
          <a:lstStyle/>
          <a:p>
            <a:pPr algn="ctr"/>
            <a:r>
              <a:rPr lang="en-US" sz="3300" dirty="0">
                <a:latin typeface="Century Gothic" charset="0"/>
                <a:ea typeface="Century Gothic" charset="0"/>
                <a:cs typeface="Century Gothic" charset="0"/>
              </a:rPr>
              <a:t>What did I just learn?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01951" y="783771"/>
            <a:ext cx="5486400" cy="5297715"/>
          </a:xfrm>
          <a:ln w="38100">
            <a:solidFill>
              <a:srgbClr val="FFC000"/>
            </a:solidFill>
          </a:ln>
        </p:spPr>
        <p:txBody>
          <a:bodyPr>
            <a:normAutofit/>
          </a:bodyPr>
          <a:lstStyle/>
          <a:p>
            <a:r>
              <a:rPr lang="en-CA" sz="2400" dirty="0">
                <a:latin typeface="Century Gothic" charset="0"/>
                <a:ea typeface="Century Gothic" charset="0"/>
                <a:cs typeface="Century Gothic" charset="0"/>
              </a:rPr>
              <a:t>Simple prepositional phrases (take off, put on, put away)</a:t>
            </a:r>
            <a:endParaRPr lang="en-US" sz="2400" dirty="0">
              <a:latin typeface="Century Gothic" charset="0"/>
              <a:ea typeface="Century Gothic" charset="0"/>
              <a:cs typeface="Century Gothic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50848" y="0"/>
            <a:ext cx="1393152" cy="5080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3276" y="3902132"/>
            <a:ext cx="1491295" cy="22219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579723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ular Callout 3"/>
          <p:cNvSpPr/>
          <p:nvPr/>
        </p:nvSpPr>
        <p:spPr>
          <a:xfrm>
            <a:off x="4361289" y="791029"/>
            <a:ext cx="4245684" cy="2474685"/>
          </a:xfrm>
          <a:prstGeom prst="wedgeRoundRectCallout">
            <a:avLst>
              <a:gd name="adj1" fmla="val -51423"/>
              <a:gd name="adj2" fmla="val 81071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2700" dirty="0">
                <a:latin typeface="Century Gothic" charset="0"/>
                <a:ea typeface="Century Gothic" charset="0"/>
                <a:cs typeface="Century Gothic" charset="0"/>
              </a:rPr>
              <a:t>Pop Up Question!</a:t>
            </a:r>
          </a:p>
          <a:p>
            <a:pPr algn="ctr"/>
            <a:endParaRPr lang="en-US" sz="2700" dirty="0">
              <a:latin typeface="Century Gothic" charset="0"/>
              <a:ea typeface="Century Gothic" charset="0"/>
              <a:cs typeface="Century Gothic" charset="0"/>
            </a:endParaRPr>
          </a:p>
          <a:p>
            <a:pPr algn="ctr"/>
            <a:r>
              <a:rPr lang="en-US" sz="2700" dirty="0">
                <a:latin typeface="Century Gothic" charset="0"/>
                <a:ea typeface="Century Gothic" charset="0"/>
                <a:cs typeface="Century Gothic" charset="0"/>
              </a:rPr>
              <a:t>Does every police officer have a police dog?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50848" y="0"/>
            <a:ext cx="1393152" cy="5080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6707" y="1781629"/>
            <a:ext cx="3407026" cy="5076371"/>
          </a:xfrm>
          <a:prstGeom prst="rect">
            <a:avLst/>
          </a:prstGeom>
        </p:spPr>
      </p:pic>
      <p:pic>
        <p:nvPicPr>
          <p:cNvPr id="9" name="Picture 4" descr="http://previews.123rf.com/images/kennykiernanillustration/kennykiernanillustration1307/kennykiernanillustration130700179/20686763-K-9-Police-Dog-and-Asian-Female-Police-Officer-Stock-Vector-cartoon.jpg">
            <a:hlinkClick r:id="rId4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7492" y="4013200"/>
            <a:ext cx="2163356" cy="24670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3012765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5196" y="1222378"/>
            <a:ext cx="2210612" cy="3450887"/>
          </a:xfrm>
        </p:spPr>
        <p:txBody>
          <a:bodyPr>
            <a:normAutofit/>
          </a:bodyPr>
          <a:lstStyle/>
          <a:p>
            <a:pPr algn="ctr"/>
            <a:r>
              <a:rPr lang="en-US" sz="3300" dirty="0">
                <a:latin typeface="Century Gothic" charset="0"/>
                <a:ea typeface="Century Gothic" charset="0"/>
                <a:cs typeface="Century Gothic" charset="0"/>
              </a:rPr>
              <a:t>What did I learn last class?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01951" y="769257"/>
            <a:ext cx="5486400" cy="5297714"/>
          </a:xfrm>
          <a:ln w="38100">
            <a:solidFill>
              <a:srgbClr val="FFC000"/>
            </a:solidFill>
          </a:ln>
        </p:spPr>
        <p:txBody>
          <a:bodyPr>
            <a:normAutofit/>
          </a:bodyPr>
          <a:lstStyle/>
          <a:p>
            <a:endParaRPr lang="en-US" sz="2400" dirty="0">
              <a:latin typeface="Century Gothic" charset="0"/>
              <a:ea typeface="Century Gothic" charset="0"/>
              <a:cs typeface="Century Gothic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7005" y="3891324"/>
            <a:ext cx="2038803" cy="2189826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01951" y="3889827"/>
            <a:ext cx="5486400" cy="21870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11714" y="899887"/>
            <a:ext cx="2456585" cy="1304113"/>
          </a:xfrm>
          <a:prstGeom prst="rect">
            <a:avLst/>
          </a:prstGeom>
        </p:spPr>
      </p:pic>
      <p:pic>
        <p:nvPicPr>
          <p:cNvPr id="7" name="Picture 2" descr="https://upload.wikimedia.org/wikipedia/commons/7/7e/Cherry-Pie-Slice.jpg">
            <a:hlinkClick r:id="rId5"/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1935" y="899887"/>
            <a:ext cx="1634816" cy="1361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http://pngimg.com/upload/shield_PNG1274.png">
            <a:hlinkClick r:id="rId7"/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6732" y="2003352"/>
            <a:ext cx="1948499" cy="19435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809586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ular Callout 3"/>
          <p:cNvSpPr/>
          <p:nvPr/>
        </p:nvSpPr>
        <p:spPr>
          <a:xfrm>
            <a:off x="4361289" y="791029"/>
            <a:ext cx="4318254" cy="2939142"/>
          </a:xfrm>
          <a:prstGeom prst="wedgeRoundRectCallout">
            <a:avLst>
              <a:gd name="adj1" fmla="val -55120"/>
              <a:gd name="adj2" fmla="val 66256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2700" dirty="0">
                <a:latin typeface="Century Gothic" charset="0"/>
                <a:ea typeface="Century Gothic" charset="0"/>
                <a:cs typeface="Century Gothic" charset="0"/>
              </a:rPr>
              <a:t>Pop Up Question!</a:t>
            </a:r>
          </a:p>
          <a:p>
            <a:pPr algn="ctr"/>
            <a:endParaRPr lang="en-US" sz="2700" dirty="0">
              <a:latin typeface="Century Gothic" charset="0"/>
              <a:ea typeface="Century Gothic" charset="0"/>
              <a:cs typeface="Century Gothic" charset="0"/>
            </a:endParaRPr>
          </a:p>
          <a:p>
            <a:pPr algn="ctr"/>
            <a:r>
              <a:rPr lang="en-US" sz="2700" dirty="0">
                <a:latin typeface="Century Gothic" charset="0"/>
                <a:ea typeface="Century Gothic" charset="0"/>
                <a:cs typeface="Century Gothic" charset="0"/>
              </a:rPr>
              <a:t>You’re right!  Not every police officer has a dog.  They need special training to have a dog!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50848" y="0"/>
            <a:ext cx="1393152" cy="5080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6707" y="1781629"/>
            <a:ext cx="3407026" cy="5076371"/>
          </a:xfrm>
          <a:prstGeom prst="rect">
            <a:avLst/>
          </a:prstGeom>
        </p:spPr>
      </p:pic>
      <p:pic>
        <p:nvPicPr>
          <p:cNvPr id="6" name="Picture 4" descr="http://previews.123rf.com/images/kennykiernanillustration/kennykiernanillustration1307/kennykiernanillustration130700179/20686763-K-9-Police-Dog-and-Asian-Female-Police-Officer-Stock-Vector-cartoon.jpg">
            <a:hlinkClick r:id="rId4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7492" y="4013200"/>
            <a:ext cx="2163356" cy="24670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1090562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123836"/>
            <a:ext cx="2422882" cy="4601183"/>
          </a:xfrm>
        </p:spPr>
        <p:txBody>
          <a:bodyPr/>
          <a:lstStyle/>
          <a:p>
            <a:r>
              <a:rPr lang="en-US" dirty="0"/>
              <a:t>Police Car Song!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2882" y="754742"/>
            <a:ext cx="6459861" cy="53448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5369326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1996" y="783772"/>
            <a:ext cx="2393854" cy="3272106"/>
          </a:xfrm>
        </p:spPr>
        <p:txBody>
          <a:bodyPr/>
          <a:lstStyle/>
          <a:p>
            <a:r>
              <a:rPr lang="en-US"/>
              <a:t>Police Car Song!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958114" y="1001485"/>
            <a:ext cx="2990849" cy="3314120"/>
          </a:xfrm>
        </p:spPr>
        <p:txBody>
          <a:bodyPr>
            <a:noAutofit/>
          </a:bodyPr>
          <a:lstStyle/>
          <a:p>
            <a:r>
              <a:rPr lang="en-US" sz="2000" dirty="0">
                <a:solidFill>
                  <a:srgbClr val="333333"/>
                </a:solidFill>
                <a:latin typeface="Century Gothic" charset="0"/>
                <a:ea typeface="Century Gothic" charset="0"/>
                <a:cs typeface="Century Gothic" charset="0"/>
              </a:rPr>
              <a:t>3. </a:t>
            </a:r>
            <a:r>
              <a:rPr lang="en-US" sz="2000" dirty="0" err="1">
                <a:solidFill>
                  <a:srgbClr val="333333"/>
                </a:solidFill>
                <a:latin typeface="Century Gothic" charset="0"/>
                <a:ea typeface="Century Gothic" charset="0"/>
                <a:cs typeface="Century Gothic" charset="0"/>
              </a:rPr>
              <a:t>Eee</a:t>
            </a:r>
            <a:r>
              <a:rPr lang="en-US" sz="2000" dirty="0">
                <a:solidFill>
                  <a:srgbClr val="333333"/>
                </a:solidFill>
                <a:latin typeface="Century Gothic" charset="0"/>
                <a:ea typeface="Century Gothic" charset="0"/>
                <a:cs typeface="Century Gothic" charset="0"/>
              </a:rPr>
              <a:t>-ooh, </a:t>
            </a:r>
            <a:r>
              <a:rPr lang="en-US" sz="2000" dirty="0" err="1">
                <a:solidFill>
                  <a:srgbClr val="333333"/>
                </a:solidFill>
                <a:latin typeface="Century Gothic" charset="0"/>
                <a:ea typeface="Century Gothic" charset="0"/>
                <a:cs typeface="Century Gothic" charset="0"/>
              </a:rPr>
              <a:t>eee</a:t>
            </a:r>
            <a:r>
              <a:rPr lang="en-US" sz="2000" dirty="0">
                <a:solidFill>
                  <a:srgbClr val="333333"/>
                </a:solidFill>
                <a:latin typeface="Century Gothic" charset="0"/>
                <a:ea typeface="Century Gothic" charset="0"/>
                <a:cs typeface="Century Gothic" charset="0"/>
              </a:rPr>
              <a:t>-ooh.</a:t>
            </a:r>
            <a:br>
              <a:rPr lang="en-US" sz="2000" dirty="0">
                <a:latin typeface="Century Gothic" charset="0"/>
                <a:ea typeface="Century Gothic" charset="0"/>
                <a:cs typeface="Century Gothic" charset="0"/>
              </a:rPr>
            </a:br>
            <a:r>
              <a:rPr lang="en-US" sz="2000" dirty="0">
                <a:solidFill>
                  <a:srgbClr val="333333"/>
                </a:solidFill>
                <a:latin typeface="Century Gothic" charset="0"/>
                <a:ea typeface="Century Gothic" charset="0"/>
                <a:cs typeface="Century Gothic" charset="0"/>
              </a:rPr>
              <a:t>Our kind Police Car!</a:t>
            </a:r>
            <a:br>
              <a:rPr lang="en-US" sz="2000" dirty="0">
                <a:latin typeface="Century Gothic" charset="0"/>
                <a:ea typeface="Century Gothic" charset="0"/>
                <a:cs typeface="Century Gothic" charset="0"/>
              </a:rPr>
            </a:br>
            <a:r>
              <a:rPr lang="en-US" sz="2000" dirty="0">
                <a:solidFill>
                  <a:srgbClr val="333333"/>
                </a:solidFill>
                <a:latin typeface="Century Gothic" charset="0"/>
                <a:ea typeface="Century Gothic" charset="0"/>
                <a:cs typeface="Century Gothic" charset="0"/>
              </a:rPr>
              <a:t>Rushes to the rescue </a:t>
            </a:r>
            <a:br>
              <a:rPr lang="en-US" sz="2000" dirty="0">
                <a:latin typeface="Century Gothic" charset="0"/>
                <a:ea typeface="Century Gothic" charset="0"/>
                <a:cs typeface="Century Gothic" charset="0"/>
              </a:rPr>
            </a:br>
            <a:r>
              <a:rPr lang="en-US" sz="2000" dirty="0">
                <a:solidFill>
                  <a:srgbClr val="333333"/>
                </a:solidFill>
                <a:latin typeface="Century Gothic" charset="0"/>
                <a:ea typeface="Century Gothic" charset="0"/>
                <a:cs typeface="Century Gothic" charset="0"/>
              </a:rPr>
              <a:t>when we need help.</a:t>
            </a:r>
            <a:br>
              <a:rPr lang="en-US" sz="2000" dirty="0">
                <a:latin typeface="Century Gothic" charset="0"/>
                <a:ea typeface="Century Gothic" charset="0"/>
                <a:cs typeface="Century Gothic" charset="0"/>
              </a:rPr>
            </a:br>
            <a:r>
              <a:rPr lang="en-US" sz="2000" dirty="0">
                <a:solidFill>
                  <a:srgbClr val="333333"/>
                </a:solidFill>
                <a:latin typeface="Century Gothic" charset="0"/>
                <a:ea typeface="Century Gothic" charset="0"/>
                <a:cs typeface="Century Gothic" charset="0"/>
              </a:rPr>
              <a:t>Oh, my poor child, </a:t>
            </a:r>
            <a:br>
              <a:rPr lang="en-US" sz="2000" dirty="0">
                <a:latin typeface="Century Gothic" charset="0"/>
                <a:ea typeface="Century Gothic" charset="0"/>
                <a:cs typeface="Century Gothic" charset="0"/>
              </a:rPr>
            </a:br>
            <a:r>
              <a:rPr lang="en-US" sz="2000" dirty="0">
                <a:solidFill>
                  <a:srgbClr val="333333"/>
                </a:solidFill>
                <a:latin typeface="Century Gothic" charset="0"/>
                <a:ea typeface="Century Gothic" charset="0"/>
                <a:cs typeface="Century Gothic" charset="0"/>
              </a:rPr>
              <a:t>“Don’t cry. Let’s go home.”</a:t>
            </a:r>
            <a:br>
              <a:rPr lang="en-US" sz="2000" dirty="0">
                <a:latin typeface="Century Gothic" charset="0"/>
                <a:ea typeface="Century Gothic" charset="0"/>
                <a:cs typeface="Century Gothic" charset="0"/>
              </a:rPr>
            </a:br>
            <a:r>
              <a:rPr lang="en-US" sz="2000" dirty="0" err="1">
                <a:solidFill>
                  <a:srgbClr val="333333"/>
                </a:solidFill>
                <a:latin typeface="Century Gothic" charset="0"/>
                <a:ea typeface="Century Gothic" charset="0"/>
                <a:cs typeface="Century Gothic" charset="0"/>
              </a:rPr>
              <a:t>Eee</a:t>
            </a:r>
            <a:r>
              <a:rPr lang="en-US" sz="2000" dirty="0">
                <a:solidFill>
                  <a:srgbClr val="333333"/>
                </a:solidFill>
                <a:latin typeface="Century Gothic" charset="0"/>
                <a:ea typeface="Century Gothic" charset="0"/>
                <a:cs typeface="Century Gothic" charset="0"/>
              </a:rPr>
              <a:t>-ooh, </a:t>
            </a:r>
            <a:r>
              <a:rPr lang="en-US" sz="2000" dirty="0" err="1">
                <a:solidFill>
                  <a:srgbClr val="333333"/>
                </a:solidFill>
                <a:latin typeface="Century Gothic" charset="0"/>
                <a:ea typeface="Century Gothic" charset="0"/>
                <a:cs typeface="Century Gothic" charset="0"/>
              </a:rPr>
              <a:t>eee</a:t>
            </a:r>
            <a:r>
              <a:rPr lang="en-US" sz="2000" dirty="0">
                <a:solidFill>
                  <a:srgbClr val="333333"/>
                </a:solidFill>
                <a:latin typeface="Century Gothic" charset="0"/>
                <a:ea typeface="Century Gothic" charset="0"/>
                <a:cs typeface="Century Gothic" charset="0"/>
              </a:rPr>
              <a:t>-ooh.</a:t>
            </a:r>
            <a:br>
              <a:rPr lang="en-US" sz="2000" dirty="0">
                <a:latin typeface="Century Gothic" charset="0"/>
                <a:ea typeface="Century Gothic" charset="0"/>
                <a:cs typeface="Century Gothic" charset="0"/>
              </a:rPr>
            </a:br>
            <a:r>
              <a:rPr lang="en-US" sz="2000" dirty="0">
                <a:solidFill>
                  <a:srgbClr val="333333"/>
                </a:solidFill>
                <a:latin typeface="Century Gothic" charset="0"/>
                <a:ea typeface="Century Gothic" charset="0"/>
                <a:cs typeface="Century Gothic" charset="0"/>
              </a:rPr>
              <a:t>Super kind Police Car!</a:t>
            </a:r>
            <a:endParaRPr lang="en-US" sz="2000" dirty="0">
              <a:latin typeface="Century Gothic" charset="0"/>
              <a:ea typeface="Century Gothic" charset="0"/>
              <a:cs typeface="Century Gothic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735943" y="1290282"/>
            <a:ext cx="3222171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>
                <a:solidFill>
                  <a:srgbClr val="333333"/>
                </a:solidFill>
                <a:latin typeface="Century Gothic" charset="0"/>
                <a:ea typeface="Century Gothic" charset="0"/>
                <a:cs typeface="Century Gothic" charset="0"/>
              </a:rPr>
              <a:t>1. </a:t>
            </a:r>
            <a:r>
              <a:rPr lang="en-US" sz="2000" dirty="0" err="1">
                <a:solidFill>
                  <a:srgbClr val="333333"/>
                </a:solidFill>
                <a:latin typeface="Century Gothic" charset="0"/>
                <a:ea typeface="Century Gothic" charset="0"/>
                <a:cs typeface="Century Gothic" charset="0"/>
              </a:rPr>
              <a:t>Eee</a:t>
            </a:r>
            <a:r>
              <a:rPr lang="en-US" sz="2000" dirty="0">
                <a:solidFill>
                  <a:srgbClr val="333333"/>
                </a:solidFill>
                <a:latin typeface="Century Gothic" charset="0"/>
                <a:ea typeface="Century Gothic" charset="0"/>
                <a:cs typeface="Century Gothic" charset="0"/>
              </a:rPr>
              <a:t>-ooh, </a:t>
            </a:r>
            <a:r>
              <a:rPr lang="en-US" sz="2000" dirty="0" err="1">
                <a:solidFill>
                  <a:srgbClr val="333333"/>
                </a:solidFill>
                <a:latin typeface="Century Gothic" charset="0"/>
                <a:ea typeface="Century Gothic" charset="0"/>
                <a:cs typeface="Century Gothic" charset="0"/>
              </a:rPr>
              <a:t>eee</a:t>
            </a:r>
            <a:r>
              <a:rPr lang="en-US" sz="2000" dirty="0">
                <a:solidFill>
                  <a:srgbClr val="333333"/>
                </a:solidFill>
                <a:latin typeface="Century Gothic" charset="0"/>
                <a:ea typeface="Century Gothic" charset="0"/>
                <a:cs typeface="Century Gothic" charset="0"/>
              </a:rPr>
              <a:t>-ooh.</a:t>
            </a:r>
            <a:br>
              <a:rPr lang="en-US" sz="2000" dirty="0">
                <a:latin typeface="Century Gothic" charset="0"/>
                <a:ea typeface="Century Gothic" charset="0"/>
                <a:cs typeface="Century Gothic" charset="0"/>
              </a:rPr>
            </a:br>
            <a:r>
              <a:rPr lang="en-US" sz="2000" dirty="0">
                <a:solidFill>
                  <a:srgbClr val="333333"/>
                </a:solidFill>
                <a:latin typeface="Century Gothic" charset="0"/>
                <a:ea typeface="Century Gothic" charset="0"/>
                <a:cs typeface="Century Gothic" charset="0"/>
              </a:rPr>
              <a:t>Our brave Police Car!</a:t>
            </a:r>
            <a:br>
              <a:rPr lang="en-US" sz="2000" dirty="0">
                <a:latin typeface="Century Gothic" charset="0"/>
                <a:ea typeface="Century Gothic" charset="0"/>
                <a:cs typeface="Century Gothic" charset="0"/>
              </a:rPr>
            </a:br>
            <a:r>
              <a:rPr lang="en-US" sz="2000" dirty="0">
                <a:solidFill>
                  <a:srgbClr val="333333"/>
                </a:solidFill>
                <a:latin typeface="Century Gothic" charset="0"/>
                <a:ea typeface="Century Gothic" charset="0"/>
                <a:cs typeface="Century Gothic" charset="0"/>
              </a:rPr>
              <a:t>Rushes to the rescue </a:t>
            </a:r>
            <a:br>
              <a:rPr lang="en-US" sz="2000" dirty="0">
                <a:latin typeface="Century Gothic" charset="0"/>
                <a:ea typeface="Century Gothic" charset="0"/>
                <a:cs typeface="Century Gothic" charset="0"/>
              </a:rPr>
            </a:br>
            <a:r>
              <a:rPr lang="en-US" sz="2000" dirty="0">
                <a:solidFill>
                  <a:srgbClr val="333333"/>
                </a:solidFill>
                <a:latin typeface="Century Gothic" charset="0"/>
                <a:ea typeface="Century Gothic" charset="0"/>
                <a:cs typeface="Century Gothic" charset="0"/>
              </a:rPr>
              <a:t>when we need help.</a:t>
            </a:r>
            <a:br>
              <a:rPr lang="en-US" sz="2000" dirty="0">
                <a:latin typeface="Century Gothic" charset="0"/>
                <a:ea typeface="Century Gothic" charset="0"/>
                <a:cs typeface="Century Gothic" charset="0"/>
              </a:rPr>
            </a:br>
            <a:r>
              <a:rPr lang="en-US" sz="2000" dirty="0">
                <a:solidFill>
                  <a:srgbClr val="333333"/>
                </a:solidFill>
                <a:latin typeface="Century Gothic" charset="0"/>
                <a:ea typeface="Century Gothic" charset="0"/>
                <a:cs typeface="Century Gothic" charset="0"/>
              </a:rPr>
              <a:t>Oh, there he is! </a:t>
            </a:r>
            <a:br>
              <a:rPr lang="en-US" sz="2000" dirty="0">
                <a:latin typeface="Century Gothic" charset="0"/>
                <a:ea typeface="Century Gothic" charset="0"/>
                <a:cs typeface="Century Gothic" charset="0"/>
              </a:rPr>
            </a:br>
            <a:r>
              <a:rPr lang="en-US" sz="2000" dirty="0">
                <a:solidFill>
                  <a:srgbClr val="333333"/>
                </a:solidFill>
                <a:latin typeface="Century Gothic" charset="0"/>
                <a:ea typeface="Century Gothic" charset="0"/>
                <a:cs typeface="Century Gothic" charset="0"/>
              </a:rPr>
              <a:t>“Freeze! You’re under arrest.”</a:t>
            </a:r>
            <a:br>
              <a:rPr lang="en-US" sz="2000" dirty="0">
                <a:latin typeface="Century Gothic" charset="0"/>
                <a:ea typeface="Century Gothic" charset="0"/>
                <a:cs typeface="Century Gothic" charset="0"/>
              </a:rPr>
            </a:br>
            <a:r>
              <a:rPr lang="en-US" sz="2000" dirty="0" err="1">
                <a:solidFill>
                  <a:srgbClr val="333333"/>
                </a:solidFill>
                <a:latin typeface="Century Gothic" charset="0"/>
                <a:ea typeface="Century Gothic" charset="0"/>
                <a:cs typeface="Century Gothic" charset="0"/>
              </a:rPr>
              <a:t>Eee</a:t>
            </a:r>
            <a:r>
              <a:rPr lang="en-US" sz="2000" dirty="0">
                <a:solidFill>
                  <a:srgbClr val="333333"/>
                </a:solidFill>
                <a:latin typeface="Century Gothic" charset="0"/>
                <a:ea typeface="Century Gothic" charset="0"/>
                <a:cs typeface="Century Gothic" charset="0"/>
              </a:rPr>
              <a:t>-ooh, </a:t>
            </a:r>
            <a:r>
              <a:rPr lang="en-US" sz="2000" dirty="0" err="1">
                <a:solidFill>
                  <a:srgbClr val="333333"/>
                </a:solidFill>
                <a:latin typeface="Century Gothic" charset="0"/>
                <a:ea typeface="Century Gothic" charset="0"/>
                <a:cs typeface="Century Gothic" charset="0"/>
              </a:rPr>
              <a:t>eee</a:t>
            </a:r>
            <a:r>
              <a:rPr lang="en-US" sz="2000" dirty="0">
                <a:solidFill>
                  <a:srgbClr val="333333"/>
                </a:solidFill>
                <a:latin typeface="Century Gothic" charset="0"/>
                <a:ea typeface="Century Gothic" charset="0"/>
                <a:cs typeface="Century Gothic" charset="0"/>
              </a:rPr>
              <a:t>-ooh.</a:t>
            </a:r>
            <a:br>
              <a:rPr lang="en-US" sz="2000" dirty="0">
                <a:latin typeface="Century Gothic" charset="0"/>
                <a:ea typeface="Century Gothic" charset="0"/>
                <a:cs typeface="Century Gothic" charset="0"/>
              </a:rPr>
            </a:br>
            <a:r>
              <a:rPr lang="en-US" sz="2000" dirty="0">
                <a:solidFill>
                  <a:srgbClr val="333333"/>
                </a:solidFill>
                <a:latin typeface="Century Gothic" charset="0"/>
                <a:ea typeface="Century Gothic" charset="0"/>
                <a:cs typeface="Century Gothic" charset="0"/>
              </a:rPr>
              <a:t>Super brave Police Car! </a:t>
            </a:r>
            <a:br>
              <a:rPr lang="en-US" sz="2000" dirty="0">
                <a:latin typeface="Century Gothic" charset="0"/>
                <a:ea typeface="Century Gothic" charset="0"/>
                <a:cs typeface="Century Gothic" charset="0"/>
              </a:rPr>
            </a:br>
            <a:br>
              <a:rPr lang="en-US" sz="2000" dirty="0">
                <a:latin typeface="Century Gothic" charset="0"/>
                <a:ea typeface="Century Gothic" charset="0"/>
                <a:cs typeface="Century Gothic" charset="0"/>
              </a:rPr>
            </a:br>
            <a:r>
              <a:rPr lang="en-US" sz="2000" dirty="0">
                <a:latin typeface="Century Gothic" charset="0"/>
                <a:ea typeface="Century Gothic" charset="0"/>
                <a:cs typeface="Century Gothic" charset="0"/>
              </a:rPr>
              <a:t>2. </a:t>
            </a:r>
            <a:r>
              <a:rPr lang="en-US" sz="2000" dirty="0" err="1">
                <a:solidFill>
                  <a:srgbClr val="333333"/>
                </a:solidFill>
                <a:latin typeface="Century Gothic" charset="0"/>
                <a:ea typeface="Century Gothic" charset="0"/>
                <a:cs typeface="Century Gothic" charset="0"/>
              </a:rPr>
              <a:t>Yo</a:t>
            </a:r>
            <a:r>
              <a:rPr lang="en-US" sz="2000" dirty="0">
                <a:solidFill>
                  <a:srgbClr val="333333"/>
                </a:solidFill>
                <a:latin typeface="Century Gothic" charset="0"/>
                <a:ea typeface="Century Gothic" charset="0"/>
                <a:cs typeface="Century Gothic" charset="0"/>
              </a:rPr>
              <a:t> </a:t>
            </a:r>
            <a:r>
              <a:rPr lang="en-US" sz="2000" dirty="0" err="1">
                <a:solidFill>
                  <a:srgbClr val="333333"/>
                </a:solidFill>
                <a:latin typeface="Century Gothic" charset="0"/>
                <a:ea typeface="Century Gothic" charset="0"/>
                <a:cs typeface="Century Gothic" charset="0"/>
              </a:rPr>
              <a:t>ee</a:t>
            </a:r>
            <a:r>
              <a:rPr lang="en-US" sz="2000" dirty="0">
                <a:solidFill>
                  <a:srgbClr val="333333"/>
                </a:solidFill>
                <a:latin typeface="Century Gothic" charset="0"/>
                <a:ea typeface="Century Gothic" charset="0"/>
                <a:cs typeface="Century Gothic" charset="0"/>
              </a:rPr>
              <a:t> </a:t>
            </a:r>
            <a:r>
              <a:rPr lang="en-US" sz="2000" dirty="0" err="1">
                <a:solidFill>
                  <a:srgbClr val="333333"/>
                </a:solidFill>
                <a:latin typeface="Century Gothic" charset="0"/>
                <a:ea typeface="Century Gothic" charset="0"/>
                <a:cs typeface="Century Gothic" charset="0"/>
              </a:rPr>
              <a:t>yo</a:t>
            </a:r>
            <a:r>
              <a:rPr lang="en-US" sz="2000" dirty="0">
                <a:solidFill>
                  <a:srgbClr val="333333"/>
                </a:solidFill>
                <a:latin typeface="Century Gothic" charset="0"/>
                <a:ea typeface="Century Gothic" charset="0"/>
                <a:cs typeface="Century Gothic" charset="0"/>
              </a:rPr>
              <a:t> </a:t>
            </a:r>
            <a:r>
              <a:rPr lang="en-US" sz="2000" dirty="0" err="1">
                <a:solidFill>
                  <a:srgbClr val="333333"/>
                </a:solidFill>
                <a:latin typeface="Century Gothic" charset="0"/>
                <a:ea typeface="Century Gothic" charset="0"/>
                <a:cs typeface="Century Gothic" charset="0"/>
              </a:rPr>
              <a:t>ee</a:t>
            </a:r>
            <a:r>
              <a:rPr lang="en-US" sz="2000" dirty="0">
                <a:solidFill>
                  <a:srgbClr val="333333"/>
                </a:solidFill>
                <a:latin typeface="Century Gothic" charset="0"/>
                <a:ea typeface="Century Gothic" charset="0"/>
                <a:cs typeface="Century Gothic" charset="0"/>
              </a:rPr>
              <a:t> ho! </a:t>
            </a:r>
            <a:br>
              <a:rPr lang="en-US" sz="2000" dirty="0">
                <a:latin typeface="Century Gothic" charset="0"/>
                <a:ea typeface="Century Gothic" charset="0"/>
                <a:cs typeface="Century Gothic" charset="0"/>
              </a:rPr>
            </a:br>
            <a:r>
              <a:rPr lang="en-US" sz="2000" dirty="0" err="1">
                <a:solidFill>
                  <a:srgbClr val="333333"/>
                </a:solidFill>
                <a:latin typeface="Century Gothic" charset="0"/>
                <a:ea typeface="Century Gothic" charset="0"/>
                <a:cs typeface="Century Gothic" charset="0"/>
              </a:rPr>
              <a:t>Yo</a:t>
            </a:r>
            <a:r>
              <a:rPr lang="en-US" sz="2000" dirty="0">
                <a:solidFill>
                  <a:srgbClr val="333333"/>
                </a:solidFill>
                <a:latin typeface="Century Gothic" charset="0"/>
                <a:ea typeface="Century Gothic" charset="0"/>
                <a:cs typeface="Century Gothic" charset="0"/>
              </a:rPr>
              <a:t> </a:t>
            </a:r>
            <a:r>
              <a:rPr lang="en-US" sz="2000" dirty="0" err="1">
                <a:solidFill>
                  <a:srgbClr val="333333"/>
                </a:solidFill>
                <a:latin typeface="Century Gothic" charset="0"/>
                <a:ea typeface="Century Gothic" charset="0"/>
                <a:cs typeface="Century Gothic" charset="0"/>
              </a:rPr>
              <a:t>ee</a:t>
            </a:r>
            <a:r>
              <a:rPr lang="en-US" sz="2000" dirty="0">
                <a:solidFill>
                  <a:srgbClr val="333333"/>
                </a:solidFill>
                <a:latin typeface="Century Gothic" charset="0"/>
                <a:ea typeface="Century Gothic" charset="0"/>
                <a:cs typeface="Century Gothic" charset="0"/>
              </a:rPr>
              <a:t> </a:t>
            </a:r>
            <a:r>
              <a:rPr lang="en-US" sz="2000" dirty="0" err="1">
                <a:solidFill>
                  <a:srgbClr val="333333"/>
                </a:solidFill>
                <a:latin typeface="Century Gothic" charset="0"/>
                <a:ea typeface="Century Gothic" charset="0"/>
                <a:cs typeface="Century Gothic" charset="0"/>
              </a:rPr>
              <a:t>yo</a:t>
            </a:r>
            <a:r>
              <a:rPr lang="en-US" sz="2000" dirty="0">
                <a:solidFill>
                  <a:srgbClr val="333333"/>
                </a:solidFill>
                <a:latin typeface="Century Gothic" charset="0"/>
                <a:ea typeface="Century Gothic" charset="0"/>
                <a:cs typeface="Century Gothic" charset="0"/>
              </a:rPr>
              <a:t> </a:t>
            </a:r>
            <a:r>
              <a:rPr lang="en-US" sz="2000" dirty="0" err="1">
                <a:solidFill>
                  <a:srgbClr val="333333"/>
                </a:solidFill>
                <a:latin typeface="Century Gothic" charset="0"/>
                <a:ea typeface="Century Gothic" charset="0"/>
                <a:cs typeface="Century Gothic" charset="0"/>
              </a:rPr>
              <a:t>ee</a:t>
            </a:r>
            <a:r>
              <a:rPr lang="en-US" sz="2000" dirty="0">
                <a:solidFill>
                  <a:srgbClr val="333333"/>
                </a:solidFill>
                <a:latin typeface="Century Gothic" charset="0"/>
                <a:ea typeface="Century Gothic" charset="0"/>
                <a:cs typeface="Century Gothic" charset="0"/>
              </a:rPr>
              <a:t> hey! </a:t>
            </a:r>
            <a:br>
              <a:rPr lang="en-US" sz="2000" dirty="0">
                <a:latin typeface="Century Gothic" charset="0"/>
                <a:ea typeface="Century Gothic" charset="0"/>
                <a:cs typeface="Century Gothic" charset="0"/>
              </a:rPr>
            </a:br>
            <a:r>
              <a:rPr lang="en-US" sz="2000" dirty="0" err="1">
                <a:solidFill>
                  <a:srgbClr val="333333"/>
                </a:solidFill>
                <a:latin typeface="Century Gothic" charset="0"/>
                <a:ea typeface="Century Gothic" charset="0"/>
                <a:cs typeface="Century Gothic" charset="0"/>
              </a:rPr>
              <a:t>Yo</a:t>
            </a:r>
            <a:r>
              <a:rPr lang="en-US" sz="2000" dirty="0">
                <a:solidFill>
                  <a:srgbClr val="333333"/>
                </a:solidFill>
                <a:latin typeface="Century Gothic" charset="0"/>
                <a:ea typeface="Century Gothic" charset="0"/>
                <a:cs typeface="Century Gothic" charset="0"/>
              </a:rPr>
              <a:t> </a:t>
            </a:r>
            <a:r>
              <a:rPr lang="en-US" sz="2000" dirty="0" err="1">
                <a:solidFill>
                  <a:srgbClr val="333333"/>
                </a:solidFill>
                <a:latin typeface="Century Gothic" charset="0"/>
                <a:ea typeface="Century Gothic" charset="0"/>
                <a:cs typeface="Century Gothic" charset="0"/>
              </a:rPr>
              <a:t>ee</a:t>
            </a:r>
            <a:r>
              <a:rPr lang="en-US" sz="2000" dirty="0">
                <a:solidFill>
                  <a:srgbClr val="333333"/>
                </a:solidFill>
                <a:latin typeface="Century Gothic" charset="0"/>
                <a:ea typeface="Century Gothic" charset="0"/>
                <a:cs typeface="Century Gothic" charset="0"/>
              </a:rPr>
              <a:t> </a:t>
            </a:r>
            <a:r>
              <a:rPr lang="en-US" sz="2000" dirty="0" err="1">
                <a:solidFill>
                  <a:srgbClr val="333333"/>
                </a:solidFill>
                <a:latin typeface="Century Gothic" charset="0"/>
                <a:ea typeface="Century Gothic" charset="0"/>
                <a:cs typeface="Century Gothic" charset="0"/>
              </a:rPr>
              <a:t>yo</a:t>
            </a:r>
            <a:r>
              <a:rPr lang="en-US" sz="2000" dirty="0">
                <a:solidFill>
                  <a:srgbClr val="333333"/>
                </a:solidFill>
                <a:latin typeface="Century Gothic" charset="0"/>
                <a:ea typeface="Century Gothic" charset="0"/>
                <a:cs typeface="Century Gothic" charset="0"/>
              </a:rPr>
              <a:t> </a:t>
            </a:r>
            <a:r>
              <a:rPr lang="en-US" sz="2000" dirty="0" err="1">
                <a:solidFill>
                  <a:srgbClr val="333333"/>
                </a:solidFill>
                <a:latin typeface="Century Gothic" charset="0"/>
                <a:ea typeface="Century Gothic" charset="0"/>
                <a:cs typeface="Century Gothic" charset="0"/>
              </a:rPr>
              <a:t>ee</a:t>
            </a:r>
            <a:r>
              <a:rPr lang="en-US" sz="2000" dirty="0">
                <a:solidFill>
                  <a:srgbClr val="333333"/>
                </a:solidFill>
                <a:latin typeface="Century Gothic" charset="0"/>
                <a:ea typeface="Century Gothic" charset="0"/>
                <a:cs typeface="Century Gothic" charset="0"/>
              </a:rPr>
              <a:t> ho ho! </a:t>
            </a:r>
            <a:br>
              <a:rPr lang="en-US" sz="2000" dirty="0">
                <a:latin typeface="Century Gothic" charset="0"/>
                <a:ea typeface="Century Gothic" charset="0"/>
                <a:cs typeface="Century Gothic" charset="0"/>
              </a:rPr>
            </a:br>
            <a:r>
              <a:rPr lang="en-US" sz="2000" dirty="0" err="1">
                <a:solidFill>
                  <a:srgbClr val="333333"/>
                </a:solidFill>
                <a:latin typeface="Century Gothic" charset="0"/>
                <a:ea typeface="Century Gothic" charset="0"/>
                <a:cs typeface="Century Gothic" charset="0"/>
              </a:rPr>
              <a:t>Yo</a:t>
            </a:r>
            <a:r>
              <a:rPr lang="en-US" sz="2000" dirty="0">
                <a:solidFill>
                  <a:srgbClr val="333333"/>
                </a:solidFill>
                <a:latin typeface="Century Gothic" charset="0"/>
                <a:ea typeface="Century Gothic" charset="0"/>
                <a:cs typeface="Century Gothic" charset="0"/>
              </a:rPr>
              <a:t> </a:t>
            </a:r>
            <a:r>
              <a:rPr lang="en-US" sz="2000" dirty="0" err="1">
                <a:solidFill>
                  <a:srgbClr val="333333"/>
                </a:solidFill>
                <a:latin typeface="Century Gothic" charset="0"/>
                <a:ea typeface="Century Gothic" charset="0"/>
                <a:cs typeface="Century Gothic" charset="0"/>
              </a:rPr>
              <a:t>ee</a:t>
            </a:r>
            <a:r>
              <a:rPr lang="en-US" sz="2000" dirty="0">
                <a:solidFill>
                  <a:srgbClr val="333333"/>
                </a:solidFill>
                <a:latin typeface="Century Gothic" charset="0"/>
                <a:ea typeface="Century Gothic" charset="0"/>
                <a:cs typeface="Century Gothic" charset="0"/>
              </a:rPr>
              <a:t> </a:t>
            </a:r>
            <a:r>
              <a:rPr lang="en-US" sz="2000" dirty="0" err="1">
                <a:solidFill>
                  <a:srgbClr val="333333"/>
                </a:solidFill>
                <a:latin typeface="Century Gothic" charset="0"/>
                <a:ea typeface="Century Gothic" charset="0"/>
                <a:cs typeface="Century Gothic" charset="0"/>
              </a:rPr>
              <a:t>yo</a:t>
            </a:r>
            <a:r>
              <a:rPr lang="en-US" sz="2000" dirty="0">
                <a:solidFill>
                  <a:srgbClr val="333333"/>
                </a:solidFill>
                <a:latin typeface="Century Gothic" charset="0"/>
                <a:ea typeface="Century Gothic" charset="0"/>
                <a:cs typeface="Century Gothic" charset="0"/>
              </a:rPr>
              <a:t> </a:t>
            </a:r>
            <a:r>
              <a:rPr lang="en-US" sz="2000" dirty="0" err="1">
                <a:solidFill>
                  <a:srgbClr val="333333"/>
                </a:solidFill>
                <a:latin typeface="Century Gothic" charset="0"/>
                <a:ea typeface="Century Gothic" charset="0"/>
                <a:cs typeface="Century Gothic" charset="0"/>
              </a:rPr>
              <a:t>ee</a:t>
            </a:r>
            <a:r>
              <a:rPr lang="en-US" sz="2000" dirty="0">
                <a:solidFill>
                  <a:srgbClr val="333333"/>
                </a:solidFill>
                <a:latin typeface="Century Gothic" charset="0"/>
                <a:ea typeface="Century Gothic" charset="0"/>
                <a:cs typeface="Century Gothic" charset="0"/>
              </a:rPr>
              <a:t> hey!</a:t>
            </a:r>
            <a:br>
              <a:rPr lang="en-US" sz="2000" dirty="0">
                <a:latin typeface="Century Gothic" charset="0"/>
                <a:ea typeface="Century Gothic" charset="0"/>
                <a:cs typeface="Century Gothic" charset="0"/>
              </a:rPr>
            </a:br>
            <a:endParaRPr lang="en-US" sz="2000" dirty="0">
              <a:latin typeface="Century Gothic" charset="0"/>
              <a:ea typeface="Century Gothic" charset="0"/>
              <a:cs typeface="Century Gothic" charset="0"/>
            </a:endParaRPr>
          </a:p>
        </p:txBody>
      </p:sp>
      <p:pic>
        <p:nvPicPr>
          <p:cNvPr id="5" name="Picture 10" descr="http://www.clipartlord.com/wp-content/uploads/2013/04/police-car2.png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58114" y="4397573"/>
            <a:ext cx="2520649" cy="18904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3276" y="3902132"/>
            <a:ext cx="1491295" cy="22219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6900934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5196" y="1222378"/>
            <a:ext cx="2210612" cy="3450887"/>
          </a:xfrm>
        </p:spPr>
        <p:txBody>
          <a:bodyPr>
            <a:normAutofit/>
          </a:bodyPr>
          <a:lstStyle/>
          <a:p>
            <a:pPr algn="ctr"/>
            <a:r>
              <a:rPr lang="en-US" sz="3300" dirty="0">
                <a:latin typeface="Century Gothic" charset="0"/>
                <a:ea typeface="Century Gothic" charset="0"/>
                <a:cs typeface="Century Gothic" charset="0"/>
              </a:rPr>
              <a:t>What did I learn today?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01951" y="769257"/>
            <a:ext cx="5486400" cy="5283199"/>
          </a:xfrm>
          <a:ln w="38100">
            <a:solidFill>
              <a:srgbClr val="FFC000"/>
            </a:solidFill>
          </a:ln>
        </p:spPr>
        <p:txBody>
          <a:bodyPr>
            <a:normAutofit/>
          </a:bodyPr>
          <a:lstStyle/>
          <a:p>
            <a:r>
              <a:rPr lang="en-CA" sz="2400" dirty="0">
                <a:latin typeface="Century Gothic" charset="0"/>
                <a:ea typeface="Century Gothic" charset="0"/>
                <a:cs typeface="Century Gothic" charset="0"/>
              </a:rPr>
              <a:t>Simple prepositional phrases (take off, put on, put away)</a:t>
            </a:r>
            <a:endParaRPr lang="en-US" sz="2400" dirty="0">
              <a:latin typeface="Century Gothic" charset="0"/>
              <a:ea typeface="Century Gothic" charset="0"/>
              <a:cs typeface="Century Gothic" charset="0"/>
            </a:endParaRPr>
          </a:p>
          <a:p>
            <a:endParaRPr lang="en-US" sz="2400" dirty="0">
              <a:latin typeface="Century Gothic" charset="0"/>
              <a:ea typeface="Century Gothic" charset="0"/>
              <a:cs typeface="Century Gothic" charset="0"/>
            </a:endParaRPr>
          </a:p>
          <a:p>
            <a:r>
              <a:rPr lang="en-CA" sz="2400" dirty="0">
                <a:latin typeface="Century Gothic" charset="0"/>
                <a:ea typeface="Century Gothic" charset="0"/>
                <a:cs typeface="Century Gothic" charset="0"/>
              </a:rPr>
              <a:t>Read and then sing/chant song or poem</a:t>
            </a:r>
            <a:endParaRPr lang="en-US" sz="2400" dirty="0">
              <a:latin typeface="Century Gothic" charset="0"/>
              <a:ea typeface="Century Gothic" charset="0"/>
              <a:cs typeface="Century Gothic" charset="0"/>
            </a:endParaRPr>
          </a:p>
          <a:p>
            <a:endParaRPr lang="en-US" sz="2400" dirty="0">
              <a:latin typeface="Century Gothic" charset="0"/>
              <a:ea typeface="Century Gothic" charset="0"/>
              <a:cs typeface="Century Gothic" charset="0"/>
            </a:endParaRPr>
          </a:p>
          <a:p>
            <a:r>
              <a:rPr lang="en-CA" sz="2400" dirty="0">
                <a:latin typeface="Century Gothic" charset="0"/>
                <a:ea typeface="Century Gothic" charset="0"/>
                <a:cs typeface="Century Gothic" charset="0"/>
              </a:rPr>
              <a:t>Echo reading with fluency</a:t>
            </a:r>
            <a:endParaRPr lang="en-US" sz="2400" dirty="0">
              <a:latin typeface="Century Gothic" charset="0"/>
              <a:ea typeface="Century Gothic" charset="0"/>
              <a:cs typeface="Century Gothic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0042" y="4064001"/>
            <a:ext cx="1805766" cy="2123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5575397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5196" y="1222378"/>
            <a:ext cx="2210612" cy="3450887"/>
          </a:xfrm>
        </p:spPr>
        <p:txBody>
          <a:bodyPr>
            <a:normAutofit/>
          </a:bodyPr>
          <a:lstStyle/>
          <a:p>
            <a:pPr algn="ctr"/>
            <a:r>
              <a:rPr lang="en-US" sz="3300" dirty="0">
                <a:latin typeface="Century Gothic" charset="0"/>
                <a:ea typeface="Century Gothic" charset="0"/>
                <a:cs typeface="Century Gothic" charset="0"/>
              </a:rPr>
              <a:t>Before next class</a:t>
            </a:r>
            <a:r>
              <a:rPr lang="is-IS" sz="3300" dirty="0">
                <a:latin typeface="Century Gothic" charset="0"/>
                <a:ea typeface="Century Gothic" charset="0"/>
                <a:cs typeface="Century Gothic" charset="0"/>
              </a:rPr>
              <a:t>…</a:t>
            </a:r>
            <a:endParaRPr lang="en-US" sz="3300" dirty="0">
              <a:latin typeface="Century Gothic" charset="0"/>
              <a:ea typeface="Century Gothic" charset="0"/>
              <a:cs typeface="Century Gothic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02069" y="3077029"/>
            <a:ext cx="5659760" cy="2996865"/>
          </a:xfrm>
          <a:ln w="38100">
            <a:solidFill>
              <a:srgbClr val="FFC000"/>
            </a:solidFill>
          </a:ln>
        </p:spPr>
        <p:txBody>
          <a:bodyPr>
            <a:normAutofit/>
          </a:bodyPr>
          <a:lstStyle/>
          <a:p>
            <a:r>
              <a:rPr lang="en-US" sz="2400" dirty="0">
                <a:latin typeface="Century Gothic" charset="0"/>
                <a:ea typeface="Century Gothic" charset="0"/>
                <a:cs typeface="Century Gothic" charset="0"/>
              </a:rPr>
              <a:t>Practice reading the book “My neighbor the police officer” to your family and friends!</a:t>
            </a:r>
          </a:p>
          <a:p>
            <a:r>
              <a:rPr lang="en-US" sz="2400" dirty="0">
                <a:latin typeface="Century Gothic" charset="0"/>
                <a:ea typeface="Century Gothic" charset="0"/>
                <a:cs typeface="Century Gothic" charset="0"/>
              </a:rPr>
              <a:t>Write three sentences about the types of jobs police officers have to do!  Why is their job important?</a:t>
            </a:r>
          </a:p>
        </p:txBody>
      </p:sp>
      <p:pic>
        <p:nvPicPr>
          <p:cNvPr id="4098" name="Picture 2" descr="https://encrypted-tbn1.gstatic.com/images?q=tbn:ANd9GcSNrwakLADNEFJ8XmQ8sIZhfv_U2-yYOKsV1TtAhd1qjXAXkTS9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01837" y="822463"/>
            <a:ext cx="3887561" cy="17393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50848" y="0"/>
            <a:ext cx="1393152" cy="50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3549713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5196" y="1222378"/>
            <a:ext cx="2210612" cy="3450887"/>
          </a:xfrm>
        </p:spPr>
        <p:txBody>
          <a:bodyPr>
            <a:normAutofit/>
          </a:bodyPr>
          <a:lstStyle/>
          <a:p>
            <a:pPr algn="ctr"/>
            <a:r>
              <a:rPr lang="en-US" sz="3300" dirty="0">
                <a:latin typeface="Century Gothic" charset="0"/>
                <a:ea typeface="Century Gothic" charset="0"/>
                <a:cs typeface="Century Gothic" charset="0"/>
              </a:rPr>
              <a:t>Before next class</a:t>
            </a:r>
            <a:r>
              <a:rPr lang="is-IS" sz="3300" dirty="0">
                <a:latin typeface="Century Gothic" charset="0"/>
                <a:ea typeface="Century Gothic" charset="0"/>
                <a:cs typeface="Century Gothic" charset="0"/>
              </a:rPr>
              <a:t>…</a:t>
            </a:r>
            <a:endParaRPr lang="en-US" sz="3300" dirty="0">
              <a:latin typeface="Century Gothic" charset="0"/>
              <a:ea typeface="Century Gothic" charset="0"/>
              <a:cs typeface="Century Gothic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01950" y="769257"/>
            <a:ext cx="5617935" cy="2525486"/>
          </a:xfrm>
          <a:ln w="38100">
            <a:solidFill>
              <a:srgbClr val="FFC000"/>
            </a:solidFill>
          </a:ln>
        </p:spPr>
        <p:txBody>
          <a:bodyPr>
            <a:normAutofit/>
          </a:bodyPr>
          <a:lstStyle/>
          <a:p>
            <a:r>
              <a:rPr lang="en-CA" sz="2800" dirty="0">
                <a:latin typeface="Century Gothic" charset="0"/>
                <a:ea typeface="Century Gothic" charset="0"/>
                <a:cs typeface="Century Gothic" charset="0"/>
              </a:rPr>
              <a:t>Before we go:</a:t>
            </a:r>
          </a:p>
          <a:p>
            <a:endParaRPr lang="en-CA" sz="2800" dirty="0">
              <a:latin typeface="Century Gothic" charset="0"/>
              <a:ea typeface="Century Gothic" charset="0"/>
              <a:cs typeface="Century Gothic" charset="0"/>
            </a:endParaRPr>
          </a:p>
          <a:p>
            <a:r>
              <a:rPr lang="en-CA" sz="2100" dirty="0">
                <a:latin typeface="Century Gothic" charset="0"/>
                <a:ea typeface="Century Gothic" charset="0"/>
                <a:cs typeface="Century Gothic" charset="0"/>
              </a:rPr>
              <a:t>Do you have any questions about the homework?</a:t>
            </a:r>
          </a:p>
          <a:p>
            <a:r>
              <a:rPr lang="en-CA" sz="2100" dirty="0">
                <a:latin typeface="Century Gothic" charset="0"/>
                <a:ea typeface="Century Gothic" charset="0"/>
                <a:cs typeface="Century Gothic" charset="0"/>
              </a:rPr>
              <a:t>Do you have any questions about what we learned today?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1457" y="3707902"/>
            <a:ext cx="1624694" cy="2476428"/>
          </a:xfrm>
          <a:prstGeom prst="rect">
            <a:avLst/>
          </a:prstGeom>
        </p:spPr>
      </p:pic>
      <p:pic>
        <p:nvPicPr>
          <p:cNvPr id="5122" name="Picture 2" descr="http://image.slidesharecdn.com/greetings-140709114717-phpapp01/95/greetings-in-english-39-638.jpg?cb=1404906489">
            <a:hlinkClick r:id="rId3"/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452" r="2452"/>
          <a:stretch/>
        </p:blipFill>
        <p:spPr bwMode="auto">
          <a:xfrm>
            <a:off x="3367315" y="3471380"/>
            <a:ext cx="4209142" cy="31628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750848" y="0"/>
            <a:ext cx="1393152" cy="50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0686299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2290" name="Picture 2" descr="https://iwritethebook.files.wordpress.com/2014/11/police-1.jpg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00301" y="188685"/>
            <a:ext cx="5045528" cy="65226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98091638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2714501" y="769257"/>
            <a:ext cx="5994070" cy="5312229"/>
          </a:xfrm>
          <a:solidFill>
            <a:schemeClr val="accent2">
              <a:lumMod val="60000"/>
              <a:lumOff val="40000"/>
            </a:schemeClr>
          </a:solidFill>
          <a:ln w="38100">
            <a:solidFill>
              <a:schemeClr val="accent2">
                <a:lumMod val="60000"/>
                <a:lumOff val="40000"/>
              </a:schemeClr>
            </a:solidFill>
          </a:ln>
        </p:spPr>
        <p:txBody>
          <a:bodyPr>
            <a:normAutofit/>
          </a:bodyPr>
          <a:lstStyle/>
          <a:p>
            <a:pPr algn="ctr"/>
            <a:endParaRPr lang="en-CA" sz="2800" dirty="0">
              <a:latin typeface="Century Gothic" charset="0"/>
              <a:ea typeface="Century Gothic" charset="0"/>
              <a:cs typeface="Century Gothic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50848" y="0"/>
            <a:ext cx="1393152" cy="508000"/>
          </a:xfrm>
          <a:prstGeom prst="rect">
            <a:avLst/>
          </a:prstGeom>
        </p:spPr>
      </p:pic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165196" y="1222378"/>
            <a:ext cx="2210612" cy="3450887"/>
          </a:xfrm>
        </p:spPr>
        <p:txBody>
          <a:bodyPr>
            <a:normAutofit/>
          </a:bodyPr>
          <a:lstStyle/>
          <a:p>
            <a:pPr algn="ctr"/>
            <a:r>
              <a:rPr lang="en-CA" sz="3300" dirty="0">
                <a:latin typeface="Century Gothic" charset="0"/>
                <a:ea typeface="Century Gothic" charset="0"/>
                <a:cs typeface="Century Gothic" charset="0"/>
              </a:rPr>
              <a:t>Draw a picture of a police dog at work!</a:t>
            </a:r>
            <a:endParaRPr lang="en-US" sz="3300" dirty="0">
              <a:latin typeface="Century Gothic" charset="0"/>
              <a:ea typeface="Century Gothic" charset="0"/>
              <a:cs typeface="Century Gothic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46416724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13314" name="Picture 2" descr="https://s-media-cache-ak0.pinimg.com/736x/34/86/a4/3486a407b317632508abfa59ab54d59d.jpg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8743" y="76903"/>
            <a:ext cx="5090136" cy="67810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927664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idx="1"/>
          </p:nvPr>
        </p:nvSpPr>
        <p:spPr/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5778" y="3542392"/>
            <a:ext cx="2413102" cy="2626179"/>
          </a:xfrm>
          <a:prstGeom prst="rect">
            <a:avLst/>
          </a:prstGeom>
        </p:spPr>
      </p:pic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165195" y="1222378"/>
            <a:ext cx="2316747" cy="2320014"/>
          </a:xfrm>
        </p:spPr>
        <p:txBody>
          <a:bodyPr>
            <a:normAutofit fontScale="90000"/>
          </a:bodyPr>
          <a:lstStyle/>
          <a:p>
            <a:pPr algn="ctr"/>
            <a:r>
              <a:rPr lang="en-US" sz="3300" dirty="0">
                <a:latin typeface="Century Gothic" charset="0"/>
                <a:ea typeface="Century Gothic" charset="0"/>
                <a:cs typeface="Century Gothic" charset="0"/>
              </a:rPr>
              <a:t>Jobs! </a:t>
            </a:r>
            <a:br>
              <a:rPr lang="en-US" sz="3300" dirty="0">
                <a:latin typeface="Century Gothic" charset="0"/>
                <a:ea typeface="Century Gothic" charset="0"/>
                <a:cs typeface="Century Gothic" charset="0"/>
              </a:rPr>
            </a:br>
            <a:r>
              <a:rPr lang="en-US" sz="3300" dirty="0">
                <a:latin typeface="Century Gothic" charset="0"/>
                <a:ea typeface="Century Gothic" charset="0"/>
                <a:cs typeface="Century Gothic" charset="0"/>
              </a:rPr>
              <a:t>Which job are we learning about today?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77982" y="767420"/>
            <a:ext cx="6086423" cy="53309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558926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1" y="1222378"/>
            <a:ext cx="2677982" cy="2320014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7500"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0" kern="1200" spc="-45" baseline="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3300">
                <a:latin typeface="Century Gothic" charset="0"/>
                <a:ea typeface="Century Gothic" charset="0"/>
                <a:cs typeface="Century Gothic" charset="0"/>
              </a:rPr>
              <a:t>We are learning about Police Officers! </a:t>
            </a:r>
            <a:endParaRPr lang="en-US" sz="3300" dirty="0">
              <a:latin typeface="Century Gothic" charset="0"/>
              <a:ea typeface="Century Gothic" charset="0"/>
              <a:cs typeface="Century Gothic" charset="0"/>
            </a:endParaRPr>
          </a:p>
        </p:txBody>
      </p:sp>
      <p:pic>
        <p:nvPicPr>
          <p:cNvPr id="1026" name="Picture 2" descr="http://www.clipartkid.com/images/32/police-officers-clip-art-images-police-officers-stock-photos-clipart-8BurgF-clipart.jpg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32171" y="1743901"/>
            <a:ext cx="2857500" cy="35969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previews.123rf.com/images/kennykiernanillustration/kennykiernanillustration1307/kennykiernanillustration130700179/20686763-K-9-Police-Dog-and-Asian-Female-Police-Officer-Stock-Vector-cartoon.jpg">
            <a:hlinkClick r:id="rId4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77983" y="1743901"/>
            <a:ext cx="3154188" cy="35969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667338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images.clipartpanda.com/officer-clipart-POLICE_OFFICER2.jpg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7999" y="1184804"/>
            <a:ext cx="1669143" cy="48953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Oval Callout 6"/>
          <p:cNvSpPr/>
          <p:nvPr/>
        </p:nvSpPr>
        <p:spPr>
          <a:xfrm>
            <a:off x="4717143" y="508000"/>
            <a:ext cx="3599544" cy="3124465"/>
          </a:xfrm>
          <a:prstGeom prst="wedgeEllipseCallout">
            <a:avLst>
              <a:gd name="adj1" fmla="val -68362"/>
              <a:gd name="adj2" fmla="val -32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/>
              <a:t>What is my job?</a:t>
            </a:r>
          </a:p>
          <a:p>
            <a:pPr algn="ctr"/>
            <a:endParaRPr lang="en-US" sz="2800" dirty="0"/>
          </a:p>
          <a:p>
            <a:pPr algn="ctr"/>
            <a:r>
              <a:rPr lang="en-US" sz="2800" dirty="0"/>
              <a:t>How do I keep you and your family safe?</a:t>
            </a:r>
          </a:p>
        </p:txBody>
      </p:sp>
      <p:pic>
        <p:nvPicPr>
          <p:cNvPr id="2052" name="Picture 4" descr="http://worldartsme.com/images/police-handcuffs-clipart-1.jpg">
            <a:hlinkClick r:id="rId4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5085" y="1184804"/>
            <a:ext cx="1596571" cy="1224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https://s-media-cache-ak0.pinimg.com/564x/d7/8b/c8/d78bc8162d253385f31d392c23f436f0.jpg">
            <a:hlinkClick r:id="rId6"/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5295" y="4513942"/>
            <a:ext cx="1686361" cy="11762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http://clipartix.com/wp-content/uploads/2016/05/Police-badge-clipart.png">
            <a:hlinkClick r:id="rId8"/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113" y="2592662"/>
            <a:ext cx="1538514" cy="17374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8" name="Picture 10" descr="http://www.clipartlord.com/wp-content/uploads/2013/04/police-car2.png">
            <a:hlinkClick r:id="rId10"/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6292" y="3338286"/>
            <a:ext cx="4004128" cy="30030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7587220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5196" y="1222378"/>
            <a:ext cx="2210612" cy="3450887"/>
          </a:xfrm>
        </p:spPr>
        <p:txBody>
          <a:bodyPr>
            <a:normAutofit/>
          </a:bodyPr>
          <a:lstStyle/>
          <a:p>
            <a:pPr algn="ctr"/>
            <a:r>
              <a:rPr lang="en-US" sz="3300" dirty="0">
                <a:latin typeface="Century Gothic" charset="0"/>
                <a:ea typeface="Century Gothic" charset="0"/>
                <a:cs typeface="Century Gothic" charset="0"/>
              </a:rPr>
              <a:t>Learning Goals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01951" y="769257"/>
            <a:ext cx="5486400" cy="5297714"/>
          </a:xfrm>
          <a:ln w="38100">
            <a:solidFill>
              <a:srgbClr val="FFC000"/>
            </a:solidFill>
          </a:ln>
        </p:spPr>
        <p:txBody>
          <a:bodyPr>
            <a:normAutofit/>
          </a:bodyPr>
          <a:lstStyle/>
          <a:p>
            <a:r>
              <a:rPr lang="en-CA" sz="2400" dirty="0">
                <a:latin typeface="Century Gothic" charset="0"/>
                <a:ea typeface="Century Gothic" charset="0"/>
                <a:cs typeface="Century Gothic" charset="0"/>
              </a:rPr>
              <a:t>Simple prepositional phrases (take off, put on, put away)</a:t>
            </a:r>
            <a:endParaRPr lang="en-US" sz="2400" dirty="0">
              <a:latin typeface="Century Gothic" charset="0"/>
              <a:ea typeface="Century Gothic" charset="0"/>
              <a:cs typeface="Century Gothic" charset="0"/>
            </a:endParaRPr>
          </a:p>
          <a:p>
            <a:endParaRPr lang="en-US" sz="2400" dirty="0">
              <a:latin typeface="Century Gothic" charset="0"/>
              <a:ea typeface="Century Gothic" charset="0"/>
              <a:cs typeface="Century Gothic" charset="0"/>
            </a:endParaRPr>
          </a:p>
          <a:p>
            <a:r>
              <a:rPr lang="en-CA" sz="2400" dirty="0">
                <a:latin typeface="Century Gothic" charset="0"/>
                <a:ea typeface="Century Gothic" charset="0"/>
                <a:cs typeface="Century Gothic" charset="0"/>
              </a:rPr>
              <a:t>Read and then sing/chant song or poem</a:t>
            </a:r>
            <a:endParaRPr lang="en-US" sz="2400" dirty="0">
              <a:latin typeface="Century Gothic" charset="0"/>
              <a:ea typeface="Century Gothic" charset="0"/>
              <a:cs typeface="Century Gothic" charset="0"/>
            </a:endParaRPr>
          </a:p>
          <a:p>
            <a:endParaRPr lang="en-US" sz="2400" dirty="0">
              <a:latin typeface="Century Gothic" charset="0"/>
              <a:ea typeface="Century Gothic" charset="0"/>
              <a:cs typeface="Century Gothic" charset="0"/>
            </a:endParaRPr>
          </a:p>
          <a:p>
            <a:r>
              <a:rPr lang="en-CA" sz="2400" dirty="0">
                <a:latin typeface="Century Gothic" charset="0"/>
                <a:ea typeface="Century Gothic" charset="0"/>
                <a:cs typeface="Century Gothic" charset="0"/>
              </a:rPr>
              <a:t>Echo reading with fluency</a:t>
            </a:r>
            <a:endParaRPr lang="en-US" sz="2400" dirty="0">
              <a:latin typeface="Century Gothic" charset="0"/>
              <a:ea typeface="Century Gothic" charset="0"/>
              <a:cs typeface="Century Gothic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1911" y="3918857"/>
            <a:ext cx="1925846" cy="22642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443183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81085" y="756666"/>
            <a:ext cx="4143829" cy="53248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684446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65349" y="0"/>
            <a:ext cx="5113526" cy="6705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8182443"/>
      </p:ext>
    </p:extLst>
  </p:cSld>
  <p:clrMapOvr>
    <a:masterClrMapping/>
  </p:clrMapOvr>
</p:sld>
</file>

<file path=ppt/theme/theme1.xml><?xml version="1.0" encoding="utf-8"?>
<a:theme xmlns:a="http://schemas.openxmlformats.org/drawingml/2006/main" name="Frame">
  <a:themeElements>
    <a:clrScheme name="Frame">
      <a:dk1>
        <a:srgbClr val="000000"/>
      </a:dk1>
      <a:lt1>
        <a:srgbClr val="FFFFFF"/>
      </a:lt1>
      <a:dk2>
        <a:srgbClr val="545454"/>
      </a:dk2>
      <a:lt2>
        <a:srgbClr val="BFBFBF"/>
      </a:lt2>
      <a:accent1>
        <a:srgbClr val="40BAD2"/>
      </a:accent1>
      <a:accent2>
        <a:srgbClr val="FAB900"/>
      </a:accent2>
      <a:accent3>
        <a:srgbClr val="90BB23"/>
      </a:accent3>
      <a:accent4>
        <a:srgbClr val="EE7008"/>
      </a:accent4>
      <a:accent5>
        <a:srgbClr val="1AB39F"/>
      </a:accent5>
      <a:accent6>
        <a:srgbClr val="D5393D"/>
      </a:accent6>
      <a:hlink>
        <a:srgbClr val="90BB23"/>
      </a:hlink>
      <a:folHlink>
        <a:srgbClr val="EE7008"/>
      </a:folHlink>
    </a:clrScheme>
    <a:fontScheme name="Frame">
      <a:majorFont>
        <a:latin typeface="Corbel" panose="020B0503020204020204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Fram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5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2700" h="25400" prst="coolSlant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20000"/>
                <a:lumMod val="102000"/>
              </a:schemeClr>
            </a:gs>
            <a:gs pos="48000">
              <a:schemeClr val="phClr">
                <a:tint val="98000"/>
                <a:shade val="90000"/>
                <a:satMod val="110000"/>
                <a:lumMod val="103000"/>
              </a:schemeClr>
            </a:gs>
            <a:gs pos="100000">
              <a:schemeClr val="phClr">
                <a:tint val="98000"/>
                <a:shade val="80000"/>
                <a:satMod val="10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rame" id="{F226E7A2-7162-461C-9490-D27D9DC04E43}" vid="{629A0216-3BBD-45C0-B63F-2683BEA18F6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Frame</Template>
  <TotalTime>145</TotalTime>
  <Words>430</Words>
  <Application>Microsoft Office PowerPoint</Application>
  <PresentationFormat>On-screen Show (4:3)</PresentationFormat>
  <Paragraphs>81</Paragraphs>
  <Slides>38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38</vt:i4>
      </vt:variant>
    </vt:vector>
  </HeadingPairs>
  <TitlesOfParts>
    <vt:vector size="42" baseType="lpstr">
      <vt:lpstr>Century Gothic</vt:lpstr>
      <vt:lpstr>Corbel</vt:lpstr>
      <vt:lpstr>Wingdings 2</vt:lpstr>
      <vt:lpstr>Frame</vt:lpstr>
      <vt:lpstr>Jobs</vt:lpstr>
      <vt:lpstr>What did I learn last class?</vt:lpstr>
      <vt:lpstr>What did I learn last class?</vt:lpstr>
      <vt:lpstr>Jobs!  Which job are we learning about today?</vt:lpstr>
      <vt:lpstr>PowerPoint Presentation</vt:lpstr>
      <vt:lpstr>PowerPoint Presentation</vt:lpstr>
      <vt:lpstr>Learning Goals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What did I just learn?</vt:lpstr>
      <vt:lpstr>Review Prepositional Phrases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What did I just learn?</vt:lpstr>
      <vt:lpstr>PowerPoint Presentation</vt:lpstr>
      <vt:lpstr>PowerPoint Presentation</vt:lpstr>
      <vt:lpstr>Police Car Song!</vt:lpstr>
      <vt:lpstr>Police Car Song!</vt:lpstr>
      <vt:lpstr>What did I learn today?</vt:lpstr>
      <vt:lpstr>Before next class…</vt:lpstr>
      <vt:lpstr>Before next class…</vt:lpstr>
      <vt:lpstr>PowerPoint Presentation</vt:lpstr>
      <vt:lpstr>Draw a picture of a police dog at work!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Jobs</dc:title>
  <dc:creator>Vanessa Bielecki</dc:creator>
  <cp:lastModifiedBy>Pam Turnbull</cp:lastModifiedBy>
  <cp:revision>12</cp:revision>
  <dcterms:created xsi:type="dcterms:W3CDTF">2016-07-06T20:34:57Z</dcterms:created>
  <dcterms:modified xsi:type="dcterms:W3CDTF">2017-01-01T02:46:42Z</dcterms:modified>
</cp:coreProperties>
</file>