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3" r:id="rId9"/>
    <p:sldId id="264" r:id="rId10"/>
    <p:sldId id="274" r:id="rId11"/>
    <p:sldId id="275" r:id="rId12"/>
    <p:sldId id="276" r:id="rId13"/>
    <p:sldId id="286" r:id="rId14"/>
    <p:sldId id="278" r:id="rId15"/>
    <p:sldId id="277" r:id="rId16"/>
    <p:sldId id="287" r:id="rId17"/>
    <p:sldId id="288" r:id="rId18"/>
    <p:sldId id="27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89" r:id="rId29"/>
    <p:sldId id="280" r:id="rId30"/>
    <p:sldId id="283" r:id="rId31"/>
    <p:sldId id="285" r:id="rId32"/>
    <p:sldId id="281" r:id="rId33"/>
    <p:sldId id="266" r:id="rId34"/>
    <p:sldId id="267" r:id="rId35"/>
    <p:sldId id="284" r:id="rId36"/>
    <p:sldId id="269" r:id="rId37"/>
    <p:sldId id="270" r:id="rId38"/>
    <p:sldId id="271" r:id="rId39"/>
    <p:sldId id="300" r:id="rId40"/>
    <p:sldId id="272" r:id="rId41"/>
    <p:sldId id="299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590"/>
  </p:normalViewPr>
  <p:slideViewPr>
    <p:cSldViewPr snapToGrid="0" snapToObjects="1">
      <p:cViewPr varScale="1">
        <p:scale>
          <a:sx n="64" d="100"/>
          <a:sy n="64" d="100"/>
        </p:scale>
        <p:origin x="1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4425" spc="-75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165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4425" b="0" spc="-75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65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4176"/>
            <a:ext cx="212598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3008"/>
            <a:ext cx="212598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2/25/2017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-45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clipartpanda.com/categories/baseball-hat-clipart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tiff"/><Relationship Id="rId5" Type="http://schemas.openxmlformats.org/officeDocument/2006/relationships/image" Target="../media/image17.png"/><Relationship Id="rId4" Type="http://schemas.openxmlformats.org/officeDocument/2006/relationships/hyperlink" Target="http://www.newbubbles.com/free-tools-41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hyperlink" Target="http://www.clipartlord.com/category/people-clip-art/men-in-uniform-clip-art/pilot-clip-art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newbubbles.com/free-tools-41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tiff"/><Relationship Id="rId5" Type="http://schemas.openxmlformats.org/officeDocument/2006/relationships/image" Target="../media/image19.png"/><Relationship Id="rId4" Type="http://schemas.openxmlformats.org/officeDocument/2006/relationships/hyperlink" Target="http://cliparts.co/free-sad-face-clip-art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pinterest.com/pin/531143349780831502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hyperlink" Target="http://www.clipartlord.com/category/people-clip-art/men-in-uniform-clip-art/pilot-clip-art/" TargetMode="External"/><Relationship Id="rId4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blooming-in-first.blogspot.com/2015/06/working-with-word-familie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hyperlink" Target="http://www.clipartlord.com/category/people-clip-art/men-in-uniform-clip-art/pilot-clip-art/" TargetMode="External"/><Relationship Id="rId4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newbubbles.com/free-tools-41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tiff"/><Relationship Id="rId5" Type="http://schemas.openxmlformats.org/officeDocument/2006/relationships/image" Target="../media/image22.png"/><Relationship Id="rId4" Type="http://schemas.openxmlformats.org/officeDocument/2006/relationships/hyperlink" Target="http://www.clipartpanda.com/categories/sports-balls-clipart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openxmlformats.org/officeDocument/2006/relationships/image" Target="../media/image24.jpg"/><Relationship Id="rId2" Type="http://schemas.openxmlformats.org/officeDocument/2006/relationships/hyperlink" Target="http://www.kidzone.ws/phonics/all3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hyperlink" Target="http://www.clipartlord.com/category/people-clip-art/men-in-uniform-clip-art/pilot-clip-art/" TargetMode="External"/><Relationship Id="rId4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www.yumpu.com/en/document/view/35277187/and-word-family-list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hyperlink" Target="http://www.clipartlord.com/category/people-clip-art/men-in-uniform-clip-art/pilot-clip-art/" TargetMode="External"/><Relationship Id="rId4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en.wikipedia.org/wiki/Paper_pla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en.wikipedia.org/wiki/Paper_pla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en.wikipedia.org/wiki/Paper_pla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en.wikipedia.org/wiki/Paper_pla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en.wikipedia.org/wiki/Paper_pla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en.wikipedia.org/wiki/Paper_pla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en.wikipedia.org/wiki/Paper_pla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en.wikipedia.org/wiki/Paper_pla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://www.funpaperairplane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cliparts.co/clipart-fan" TargetMode="External"/><Relationship Id="rId3" Type="http://schemas.openxmlformats.org/officeDocument/2006/relationships/image" Target="../media/image2.tiff"/><Relationship Id="rId7" Type="http://schemas.openxmlformats.org/officeDocument/2006/relationships/image" Target="../media/image5.png"/><Relationship Id="rId12" Type="http://schemas.openxmlformats.org/officeDocument/2006/relationships/image" Target="../media/image8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panda.com/categories/pan-clipart" TargetMode="External"/><Relationship Id="rId11" Type="http://schemas.openxmlformats.org/officeDocument/2006/relationships/image" Target="../media/image7.gif"/><Relationship Id="rId5" Type="http://schemas.openxmlformats.org/officeDocument/2006/relationships/image" Target="../media/image4.gif"/><Relationship Id="rId10" Type="http://schemas.openxmlformats.org/officeDocument/2006/relationships/hyperlink" Target="http://www.clipartpanda.com/categories/science-teacher-clipart" TargetMode="External"/><Relationship Id="rId4" Type="http://schemas.openxmlformats.org/officeDocument/2006/relationships/hyperlink" Target="http://www.how-to-draw-funny-cartoons.com/cartoon-scientist.html" TargetMode="External"/><Relationship Id="rId9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everyonedeservestolearn.blogspot.com/2013/02/teaching-sequencing-and-freebie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hut.com/foam-clipart.html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pin/565694403173182283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boe.jeff.k12.wv.us/domain/210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cyssaholyver/greetings-in-english-36799322" TargetMode="External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3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amusingtime.com/funny/funny-airplane/page/4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yaislandair.com/post/ArticleId/12/gippy-the-airplane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www.activityshelter.com/spot-the-difference-worksheets-for-kid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lotcareernews.com/boeing-highlights-the-need-for-more-women-pilots-in-latest-pilot-forecast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pilot-clipart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printabletreats.com/pilot-job-acrostic-poe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lord.com/category/people-clip-art/men-in-uniform-clip-art/pilot-clip-art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Lesson 9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056" y="3831771"/>
            <a:ext cx="2076944" cy="2337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377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0" y="624116"/>
            <a:ext cx="9144000" cy="1465942"/>
          </a:xfrm>
          <a:prstGeom prst="wedgeRoundRectCallout">
            <a:avLst>
              <a:gd name="adj1" fmla="val -19820"/>
              <a:gd name="adj2" fmla="val 479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77371" y="1033921"/>
            <a:ext cx="1422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_ </a:t>
            </a:r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ap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6386" name="Picture 2" descr="http://images.clipartpanda.com/blue-20clip-20art-baseball_cap_blu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062" y="818413"/>
            <a:ext cx="1458390" cy="107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www.newbubbles.com/ckfinder/userfiles/images/1minPowerpointTimer(1)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7056"/>
            <a:ext cx="2801257" cy="210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043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20" t="14101" r="-820" b="3218"/>
          <a:stretch/>
        </p:blipFill>
        <p:spPr>
          <a:xfrm>
            <a:off x="3174742" y="725714"/>
            <a:ext cx="5562859" cy="6132286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232230" y="405671"/>
            <a:ext cx="2438399" cy="2439129"/>
          </a:xfrm>
          <a:prstGeom prst="wedgeRoundRectCallout">
            <a:avLst>
              <a:gd name="adj1" fmla="val 20559"/>
              <a:gd name="adj2" fmla="val 9002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Draw an image of the ‘</a:t>
            </a:r>
            <a:r>
              <a:rPr lang="en-US" sz="2800" dirty="0" err="1"/>
              <a:t>ap</a:t>
            </a:r>
            <a:r>
              <a:rPr lang="en-US" sz="2800" dirty="0"/>
              <a:t>’ word in the matching box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8194" name="Picture 2" descr="http://www.clipartlord.com/wp-content/uploads/2014/12/pilot2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229" y="3114675"/>
            <a:ext cx="24765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710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0" y="624116"/>
            <a:ext cx="9144000" cy="1465942"/>
          </a:xfrm>
          <a:prstGeom prst="wedgeRoundRectCallout">
            <a:avLst>
              <a:gd name="adj1" fmla="val -19820"/>
              <a:gd name="adj2" fmla="val 479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77371" y="1033921"/>
            <a:ext cx="1422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_ ad</a:t>
            </a:r>
          </a:p>
        </p:txBody>
      </p:sp>
      <p:pic>
        <p:nvPicPr>
          <p:cNvPr id="16388" name="Picture 4" descr="http://www.newbubbles.com/ckfinder/userfiles/images/1minPowerpointTimer(1)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7056"/>
            <a:ext cx="2801257" cy="210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cliparts.co/cliparts/rTL/nae/rTLnae5yc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42" y="748551"/>
            <a:ext cx="1306879" cy="121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00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232230" y="899886"/>
            <a:ext cx="3323770" cy="2351314"/>
          </a:xfrm>
          <a:prstGeom prst="wedgeRoundRectCallout">
            <a:avLst>
              <a:gd name="adj1" fmla="val 13765"/>
              <a:gd name="adj2" fmla="val 733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Write in the matching letter and write the ‘</a:t>
            </a:r>
            <a:r>
              <a:rPr lang="en-US" sz="2800" dirty="0" err="1"/>
              <a:t>ap</a:t>
            </a:r>
            <a:r>
              <a:rPr lang="en-US" sz="2800" dirty="0"/>
              <a:t>’ word.</a:t>
            </a:r>
          </a:p>
        </p:txBody>
      </p:sp>
      <p:pic>
        <p:nvPicPr>
          <p:cNvPr id="28674" name="Picture 2" descr="https://s-media-cache-ak0.pinimg.com/236x/ff/7a/c0/ff7ac0fb47cbfe9b147d95a8dbdd6132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6" b="-2408"/>
          <a:stretch/>
        </p:blipFill>
        <p:spPr bwMode="auto">
          <a:xfrm>
            <a:off x="4005944" y="899886"/>
            <a:ext cx="4978400" cy="553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7170" name="Picture 2" descr="http://www.clipartlord.com/wp-content/uploads/2014/12/pilot2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2" y="3114675"/>
            <a:ext cx="24765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351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4.bp.blogspot.com/-XbVIUJWUzyw/VXu6ujYG9pI/AAAAAAAARsg/MsDMKxx9Bas/s1600/ap%2Bword%2Bfamily30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66" b="266"/>
          <a:stretch/>
        </p:blipFill>
        <p:spPr bwMode="auto">
          <a:xfrm>
            <a:off x="3614113" y="525542"/>
            <a:ext cx="5304916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232230" y="174172"/>
            <a:ext cx="3251199" cy="3077028"/>
          </a:xfrm>
          <a:prstGeom prst="wedgeRoundRectCallout">
            <a:avLst>
              <a:gd name="adj1" fmla="val 9398"/>
              <a:gd name="adj2" fmla="val 640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Read the ‘</a:t>
            </a:r>
            <a:r>
              <a:rPr lang="en-US" sz="2800" dirty="0" err="1"/>
              <a:t>ap</a:t>
            </a:r>
            <a:r>
              <a:rPr lang="en-US" sz="2800" dirty="0"/>
              <a:t>’ family words.  Circle the words that are real words then fill in the blanks.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6146" name="Picture 2" descr="http://www.clipartlord.com/wp-content/uploads/2014/12/pilot2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675"/>
            <a:ext cx="24765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87009" y="5814391"/>
            <a:ext cx="268356" cy="298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68349" y="2822287"/>
            <a:ext cx="40750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sz="3200" b="1" dirty="0">
                <a:latin typeface="Arial Black" panose="020B0A04020102020204" pitchFamily="34" charset="0"/>
              </a:rPr>
              <a:t>Z</a:t>
            </a:r>
          </a:p>
        </p:txBody>
      </p:sp>
    </p:spTree>
    <p:extLst>
      <p:ext uri="{BB962C8B-B14F-4D97-AF65-F5344CB8AC3E}">
        <p14:creationId xmlns:p14="http://schemas.microsoft.com/office/powerpoint/2010/main" val="308441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0" y="624116"/>
            <a:ext cx="9144000" cy="1465942"/>
          </a:xfrm>
          <a:prstGeom prst="wedgeRoundRectCallout">
            <a:avLst>
              <a:gd name="adj1" fmla="val -19820"/>
              <a:gd name="adj2" fmla="val 479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77371" y="1033921"/>
            <a:ext cx="1422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_ all</a:t>
            </a:r>
          </a:p>
        </p:txBody>
      </p:sp>
      <p:pic>
        <p:nvPicPr>
          <p:cNvPr id="16388" name="Picture 4" descr="http://www.newbubbles.com/ckfinder/userfiles/images/1minPowerpointTimer(1)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7056"/>
            <a:ext cx="2801257" cy="210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images.clipartpanda.com/ball-20clip-20art-di8GpR8ie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42" y="822440"/>
            <a:ext cx="1061128" cy="106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813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232230" y="899886"/>
            <a:ext cx="3323770" cy="2351314"/>
          </a:xfrm>
          <a:prstGeom prst="wedgeRoundRectCallout">
            <a:avLst>
              <a:gd name="adj1" fmla="val 13765"/>
              <a:gd name="adj2" fmla="val 733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Draw a line to match the picture to the ‘all’ word</a:t>
            </a:r>
          </a:p>
        </p:txBody>
      </p:sp>
      <p:pic>
        <p:nvPicPr>
          <p:cNvPr id="29700" name="Picture 4" descr="http://www.kidzone.ws/phonics/all3.gif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7" b="375"/>
          <a:stretch/>
        </p:blipFill>
        <p:spPr bwMode="auto">
          <a:xfrm>
            <a:off x="3846287" y="680542"/>
            <a:ext cx="4934856" cy="587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5122" name="Picture 2" descr="http://www.clipartlord.com/wp-content/uploads/2014/12/pilot2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675"/>
            <a:ext cx="24765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75652" y="5347252"/>
            <a:ext cx="1192696" cy="1210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8916" y="5198228"/>
            <a:ext cx="1306167" cy="135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04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74662" y="449944"/>
            <a:ext cx="3323770" cy="2351314"/>
          </a:xfrm>
          <a:prstGeom prst="wedgeRoundRectCallout">
            <a:avLst>
              <a:gd name="adj1" fmla="val 13765"/>
              <a:gd name="adj2" fmla="val 733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Choose an ‘all’ word from the list and write a sentence!</a:t>
            </a:r>
          </a:p>
        </p:txBody>
      </p:sp>
      <p:pic>
        <p:nvPicPr>
          <p:cNvPr id="30722" name="Picture 2" descr="https://www.yumpu.com/en/image/facebook/3174518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432" y="410978"/>
            <a:ext cx="5745567" cy="650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4098" name="Picture 2" descr="http://www.clipartlord.com/wp-content/uploads/2014/12/pilot2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2" y="3169674"/>
            <a:ext cx="24765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3226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 ‘ad’, ‘all’,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ap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00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make a paper airplane! </a:t>
            </a:r>
          </a:p>
        </p:txBody>
      </p:sp>
      <p:pic>
        <p:nvPicPr>
          <p:cNvPr id="32770" name="Picture 2" descr="https://upload.wikimedia.org/wikipedia/commons/thumb/c/c4/Paper_Airplane.png/300px-Paper_Airplan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081" y="928913"/>
            <a:ext cx="4956975" cy="520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18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2901951" y="769257"/>
            <a:ext cx="5486400" cy="5297714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137160" indent="-137160" algn="l" defTabSz="685800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Font typeface="Wingdings 2" pitchFamily="18" charset="2"/>
              <a:buChar char="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Science safety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149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146" y="928913"/>
            <a:ext cx="2210612" cy="3344678"/>
          </a:xfrm>
        </p:spPr>
        <p:txBody>
          <a:bodyPr/>
          <a:lstStyle/>
          <a:p>
            <a:r>
              <a:rPr lang="en-US" sz="4000" dirty="0"/>
              <a:t>Step 1: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Fold your paper in half</a:t>
            </a:r>
          </a:p>
        </p:txBody>
      </p:sp>
      <p:pic>
        <p:nvPicPr>
          <p:cNvPr id="6" name="Picture 2" descr="https://upload.wikimedia.org/wikipedia/commons/thumb/c/c4/Paper_Airplane.png/300px-Paper_Airplan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081" y="928913"/>
            <a:ext cx="4956975" cy="520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ame 6"/>
          <p:cNvSpPr/>
          <p:nvPr/>
        </p:nvSpPr>
        <p:spPr>
          <a:xfrm>
            <a:off x="2989943" y="667657"/>
            <a:ext cx="1727200" cy="1973943"/>
          </a:xfrm>
          <a:prstGeom prst="frame">
            <a:avLst>
              <a:gd name="adj1" fmla="val 24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87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146" y="928913"/>
            <a:ext cx="2210612" cy="3344678"/>
          </a:xfrm>
        </p:spPr>
        <p:txBody>
          <a:bodyPr/>
          <a:lstStyle/>
          <a:p>
            <a:r>
              <a:rPr lang="en-US" sz="4000" dirty="0"/>
              <a:t>Step 2: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Fold the two top corners in</a:t>
            </a:r>
          </a:p>
        </p:txBody>
      </p:sp>
      <p:pic>
        <p:nvPicPr>
          <p:cNvPr id="6" name="Picture 2" descr="https://upload.wikimedia.org/wikipedia/commons/thumb/c/c4/Paper_Airplane.png/300px-Paper_Airplan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081" y="928913"/>
            <a:ext cx="4956975" cy="520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ame 6"/>
          <p:cNvSpPr/>
          <p:nvPr/>
        </p:nvSpPr>
        <p:spPr>
          <a:xfrm>
            <a:off x="4727854" y="740229"/>
            <a:ext cx="1727200" cy="1878732"/>
          </a:xfrm>
          <a:prstGeom prst="frame">
            <a:avLst>
              <a:gd name="adj1" fmla="val 24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Multiply 4"/>
          <p:cNvSpPr/>
          <p:nvPr/>
        </p:nvSpPr>
        <p:spPr>
          <a:xfrm>
            <a:off x="2743199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901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146" y="928913"/>
            <a:ext cx="2210612" cy="3344678"/>
          </a:xfrm>
        </p:spPr>
        <p:txBody>
          <a:bodyPr/>
          <a:lstStyle/>
          <a:p>
            <a:r>
              <a:rPr lang="en-US" sz="4000" dirty="0"/>
              <a:t>Step 3: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Fold the two top corners in for a second time</a:t>
            </a:r>
          </a:p>
        </p:txBody>
      </p:sp>
      <p:pic>
        <p:nvPicPr>
          <p:cNvPr id="6" name="Picture 2" descr="https://upload.wikimedia.org/wikipedia/commons/thumb/c/c4/Paper_Airplane.png/300px-Paper_Airplan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081" y="928913"/>
            <a:ext cx="4956975" cy="520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ame 6"/>
          <p:cNvSpPr/>
          <p:nvPr/>
        </p:nvSpPr>
        <p:spPr>
          <a:xfrm>
            <a:off x="6458856" y="722520"/>
            <a:ext cx="1727200" cy="1878732"/>
          </a:xfrm>
          <a:prstGeom prst="frame">
            <a:avLst>
              <a:gd name="adj1" fmla="val 24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Multiply 2"/>
          <p:cNvSpPr/>
          <p:nvPr/>
        </p:nvSpPr>
        <p:spPr>
          <a:xfrm>
            <a:off x="2743199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4601028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7167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146" y="928913"/>
            <a:ext cx="2210612" cy="3344678"/>
          </a:xfrm>
        </p:spPr>
        <p:txBody>
          <a:bodyPr/>
          <a:lstStyle/>
          <a:p>
            <a:r>
              <a:rPr lang="en-US" sz="4000" dirty="0"/>
              <a:t>Step 4: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Is this what your airplane looks like so far?</a:t>
            </a:r>
          </a:p>
        </p:txBody>
      </p:sp>
      <p:pic>
        <p:nvPicPr>
          <p:cNvPr id="6" name="Picture 2" descr="https://upload.wikimedia.org/wikipedia/commons/thumb/c/c4/Paper_Airplane.png/300px-Paper_Airplan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081" y="928913"/>
            <a:ext cx="4956975" cy="520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ame 6"/>
          <p:cNvSpPr/>
          <p:nvPr/>
        </p:nvSpPr>
        <p:spPr>
          <a:xfrm>
            <a:off x="2975428" y="2606907"/>
            <a:ext cx="1727200" cy="1878732"/>
          </a:xfrm>
          <a:prstGeom prst="frame">
            <a:avLst>
              <a:gd name="adj1" fmla="val 24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Multiply 2"/>
          <p:cNvSpPr/>
          <p:nvPr/>
        </p:nvSpPr>
        <p:spPr>
          <a:xfrm>
            <a:off x="2743199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4601028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ultiply 8"/>
          <p:cNvSpPr/>
          <p:nvPr/>
        </p:nvSpPr>
        <p:spPr>
          <a:xfrm>
            <a:off x="6254191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0241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146" y="928913"/>
            <a:ext cx="2210612" cy="3344678"/>
          </a:xfrm>
        </p:spPr>
        <p:txBody>
          <a:bodyPr/>
          <a:lstStyle/>
          <a:p>
            <a:r>
              <a:rPr lang="en-US" sz="4000" dirty="0"/>
              <a:t>Step 5: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Fold your corners outward!</a:t>
            </a:r>
            <a:br>
              <a:rPr lang="en-US" dirty="0"/>
            </a:br>
            <a:r>
              <a:rPr lang="en-US" dirty="0"/>
              <a:t>We’re almost there!</a:t>
            </a:r>
          </a:p>
        </p:txBody>
      </p:sp>
      <p:pic>
        <p:nvPicPr>
          <p:cNvPr id="6" name="Picture 2" descr="https://upload.wikimedia.org/wikipedia/commons/thumb/c/c4/Paper_Airplane.png/300px-Paper_Airplan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081" y="928913"/>
            <a:ext cx="4956975" cy="520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ame 6"/>
          <p:cNvSpPr/>
          <p:nvPr/>
        </p:nvSpPr>
        <p:spPr>
          <a:xfrm>
            <a:off x="4793343" y="2544061"/>
            <a:ext cx="1535232" cy="1878732"/>
          </a:xfrm>
          <a:prstGeom prst="frame">
            <a:avLst>
              <a:gd name="adj1" fmla="val 24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Multiply 2"/>
          <p:cNvSpPr/>
          <p:nvPr/>
        </p:nvSpPr>
        <p:spPr>
          <a:xfrm>
            <a:off x="2743199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4601028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ultiply 8"/>
          <p:cNvSpPr/>
          <p:nvPr/>
        </p:nvSpPr>
        <p:spPr>
          <a:xfrm>
            <a:off x="6254191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ultiply 9"/>
          <p:cNvSpPr/>
          <p:nvPr/>
        </p:nvSpPr>
        <p:spPr>
          <a:xfrm>
            <a:off x="2698190" y="2254067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91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146" y="928913"/>
            <a:ext cx="2210612" cy="3344678"/>
          </a:xfrm>
        </p:spPr>
        <p:txBody>
          <a:bodyPr/>
          <a:lstStyle/>
          <a:p>
            <a:r>
              <a:rPr lang="en-US" sz="4000" dirty="0"/>
              <a:t>Step 6: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Check in: </a:t>
            </a:r>
            <a:br>
              <a:rPr lang="en-US" dirty="0"/>
            </a:br>
            <a:r>
              <a:rPr lang="en-US" dirty="0"/>
              <a:t>Is this what your plane looks like?</a:t>
            </a:r>
          </a:p>
        </p:txBody>
      </p:sp>
      <p:pic>
        <p:nvPicPr>
          <p:cNvPr id="6" name="Picture 2" descr="https://upload.wikimedia.org/wikipedia/commons/thumb/c/c4/Paper_Airplane.png/300px-Paper_Airplan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081" y="928913"/>
            <a:ext cx="4956975" cy="520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ame 6"/>
          <p:cNvSpPr/>
          <p:nvPr/>
        </p:nvSpPr>
        <p:spPr>
          <a:xfrm>
            <a:off x="6721022" y="2544061"/>
            <a:ext cx="1535232" cy="1878732"/>
          </a:xfrm>
          <a:prstGeom prst="frame">
            <a:avLst>
              <a:gd name="adj1" fmla="val 24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Multiply 2"/>
          <p:cNvSpPr/>
          <p:nvPr/>
        </p:nvSpPr>
        <p:spPr>
          <a:xfrm>
            <a:off x="2743199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4601028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ultiply 8"/>
          <p:cNvSpPr/>
          <p:nvPr/>
        </p:nvSpPr>
        <p:spPr>
          <a:xfrm>
            <a:off x="6254191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ultiply 9"/>
          <p:cNvSpPr/>
          <p:nvPr/>
        </p:nvSpPr>
        <p:spPr>
          <a:xfrm>
            <a:off x="2698190" y="2254067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ultiply 10"/>
          <p:cNvSpPr/>
          <p:nvPr/>
        </p:nvSpPr>
        <p:spPr>
          <a:xfrm>
            <a:off x="4554205" y="2254067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994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146" y="928913"/>
            <a:ext cx="2210612" cy="3344678"/>
          </a:xfrm>
        </p:spPr>
        <p:txBody>
          <a:bodyPr/>
          <a:lstStyle/>
          <a:p>
            <a:r>
              <a:rPr lang="en-US" sz="4000" dirty="0"/>
              <a:t>Step 7: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Fold your outside corners in one  more time! </a:t>
            </a:r>
          </a:p>
        </p:txBody>
      </p:sp>
      <p:pic>
        <p:nvPicPr>
          <p:cNvPr id="6" name="Picture 2" descr="https://upload.wikimedia.org/wikipedia/commons/thumb/c/c4/Paper_Airplane.png/300px-Paper_Airplan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081" y="928913"/>
            <a:ext cx="4956975" cy="520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ame 6"/>
          <p:cNvSpPr/>
          <p:nvPr/>
        </p:nvSpPr>
        <p:spPr>
          <a:xfrm>
            <a:off x="3065796" y="4315096"/>
            <a:ext cx="1535232" cy="1878732"/>
          </a:xfrm>
          <a:prstGeom prst="frame">
            <a:avLst>
              <a:gd name="adj1" fmla="val 24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Multiply 2"/>
          <p:cNvSpPr/>
          <p:nvPr/>
        </p:nvSpPr>
        <p:spPr>
          <a:xfrm>
            <a:off x="2743199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4601028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ultiply 8"/>
          <p:cNvSpPr/>
          <p:nvPr/>
        </p:nvSpPr>
        <p:spPr>
          <a:xfrm>
            <a:off x="6254191" y="435428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ultiply 9"/>
          <p:cNvSpPr/>
          <p:nvPr/>
        </p:nvSpPr>
        <p:spPr>
          <a:xfrm>
            <a:off x="2698190" y="2254067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ultiply 10"/>
          <p:cNvSpPr/>
          <p:nvPr/>
        </p:nvSpPr>
        <p:spPr>
          <a:xfrm>
            <a:off x="4554205" y="2254067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y 11"/>
          <p:cNvSpPr/>
          <p:nvPr/>
        </p:nvSpPr>
        <p:spPr>
          <a:xfrm>
            <a:off x="6370131" y="2254067"/>
            <a:ext cx="2061029" cy="2554514"/>
          </a:xfrm>
          <a:prstGeom prst="mathMultiply">
            <a:avLst>
              <a:gd name="adj1" fmla="val 139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319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689" y="972458"/>
            <a:ext cx="2210612" cy="4113935"/>
          </a:xfrm>
        </p:spPr>
        <p:txBody>
          <a:bodyPr/>
          <a:lstStyle/>
          <a:p>
            <a:pPr algn="ctr"/>
            <a:r>
              <a:rPr lang="en-US" sz="3600" dirty="0"/>
              <a:t>We made an airplane!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If you have space let’s see how far we can throw them!</a:t>
            </a:r>
          </a:p>
        </p:txBody>
      </p:sp>
      <p:pic>
        <p:nvPicPr>
          <p:cNvPr id="40962" name="Picture 2" descr="http://www.funpaperairplanes.com/img/fpa-logo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572" y="1190171"/>
            <a:ext cx="5101772" cy="469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58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Following simple directions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483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85" y="3339548"/>
            <a:ext cx="5400260" cy="3240156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3490651" y="117849"/>
            <a:ext cx="4260197" cy="3004458"/>
          </a:xfrm>
          <a:prstGeom prst="wedgeRoundRectCallout">
            <a:avLst>
              <a:gd name="adj1" fmla="val -36380"/>
              <a:gd name="adj2" fmla="val 655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dirty="0">
                <a:solidFill>
                  <a:srgbClr val="7030A0"/>
                </a:solidFill>
                <a:latin typeface="Century Gothic" charset="0"/>
                <a:ea typeface="Century Gothic" charset="0"/>
                <a:cs typeface="Century Gothic" charset="0"/>
              </a:rPr>
              <a:t>Sequencing 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Words!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Events happen in order  Words like </a:t>
            </a:r>
            <a:r>
              <a:rPr lang="en-US" sz="2400" dirty="0">
                <a:solidFill>
                  <a:srgbClr val="7030A0"/>
                </a:solidFill>
                <a:latin typeface="Century Gothic" charset="0"/>
                <a:ea typeface="Century Gothic" charset="0"/>
                <a:cs typeface="Century Gothic" charset="0"/>
              </a:rPr>
              <a:t>first, next, then,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or </a:t>
            </a:r>
            <a:r>
              <a:rPr lang="en-US" sz="2400" dirty="0">
                <a:solidFill>
                  <a:srgbClr val="7030A0"/>
                </a:solidFill>
                <a:latin typeface="Century Gothic" charset="0"/>
                <a:ea typeface="Century Gothic" charset="0"/>
                <a:cs typeface="Century Gothic" charset="0"/>
              </a:rPr>
              <a:t>finally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may be used to tell events in order!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2" name="AutoShape 2" descr="Image result for airplane trip clipart"/>
          <p:cNvSpPr>
            <a:spLocks noChangeAspect="1" noChangeArrowheads="1"/>
          </p:cNvSpPr>
          <p:nvPr/>
        </p:nvSpPr>
        <p:spPr bwMode="auto">
          <a:xfrm>
            <a:off x="460375" y="98859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18336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6" name="Picture 2" descr="http://www.how-to-draw-funny-cartoons.com/image-files/cartoon-scientist-10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5" y="3517281"/>
            <a:ext cx="1770743" cy="231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://images.clipartpanda.com/pan-clipart-dcreq7rzi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408" y="1078882"/>
            <a:ext cx="1867356" cy="153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cliparts.co/cliparts/6cr/oEq/6croEqzcK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471" y="892809"/>
            <a:ext cx="1507214" cy="105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ages.clipartpanda.com/science-clip-art-science_demonstration2.gif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078" y="3759890"/>
            <a:ext cx="2285821" cy="232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39078" y="2289689"/>
            <a:ext cx="2058456" cy="131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617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3" y="2593548"/>
            <a:ext cx="4860235" cy="2916141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3232330" y="256748"/>
            <a:ext cx="4245684" cy="2336800"/>
          </a:xfrm>
          <a:prstGeom prst="wedgeRoundRectCallout">
            <a:avLst>
              <a:gd name="adj1" fmla="val -43560"/>
              <a:gd name="adj2" fmla="val 774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Let’s talk about going on a trip together using </a:t>
            </a:r>
            <a:r>
              <a:rPr lang="en-US" sz="2400" dirty="0">
                <a:solidFill>
                  <a:srgbClr val="7030A0"/>
                </a:solidFill>
                <a:latin typeface="Century Gothic" charset="0"/>
                <a:ea typeface="Century Gothic" charset="0"/>
                <a:cs typeface="Century Gothic" charset="0"/>
              </a:rPr>
              <a:t>sequencing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words!</a:t>
            </a:r>
          </a:p>
        </p:txBody>
      </p:sp>
      <p:sp>
        <p:nvSpPr>
          <p:cNvPr id="2" name="Rectangle 1"/>
          <p:cNvSpPr/>
          <p:nvPr/>
        </p:nvSpPr>
        <p:spPr>
          <a:xfrm>
            <a:off x="4847771" y="4354286"/>
            <a:ext cx="3686630" cy="1364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First, next, then, finally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086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84" y="864108"/>
            <a:ext cx="2210612" cy="2185419"/>
          </a:xfrm>
        </p:spPr>
        <p:txBody>
          <a:bodyPr/>
          <a:lstStyle/>
          <a:p>
            <a:r>
              <a:rPr lang="en-US" dirty="0"/>
              <a:t>Use sequencing words </a:t>
            </a:r>
            <a:r>
              <a:rPr lang="en-US"/>
              <a:t>to place the cards in order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26390" y="863600"/>
            <a:ext cx="4037519" cy="5121275"/>
          </a:xfrm>
        </p:spPr>
      </p:pic>
      <p:sp>
        <p:nvSpPr>
          <p:cNvPr id="5" name="Rectangle 4"/>
          <p:cNvSpPr/>
          <p:nvPr/>
        </p:nvSpPr>
        <p:spPr>
          <a:xfrm>
            <a:off x="304844" y="3236685"/>
            <a:ext cx="1975258" cy="26125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First, next, then, finally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9929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sentences beginning with the sequencing words to describe how you would feed your pet.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http://3.bp.blogspot.com/-6gtcPXDw8cA/USQMAZ9aePI/AAAAAAAAATk/ik0xSDUbODg/s1600/Sequencing+4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1" y="508000"/>
            <a:ext cx="6516915" cy="63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22171" y="4396120"/>
            <a:ext cx="217714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Finally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22171" y="5108713"/>
            <a:ext cx="5047186" cy="1063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582639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Sequencing words:  First, next, then,  finally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7420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925860" y="732631"/>
            <a:ext cx="4245684" cy="2474685"/>
          </a:xfrm>
          <a:prstGeom prst="wedgeRoundRectCallout">
            <a:avLst>
              <a:gd name="adj1" fmla="val -69541"/>
              <a:gd name="adj2" fmla="val 124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True or False?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Anyone can be a pilot!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4090652" y="4089058"/>
            <a:ext cx="1700547" cy="1314223"/>
          </a:xfrm>
          <a:prstGeom prst="wedgeRoundRectCallout">
            <a:avLst>
              <a:gd name="adj1" fmla="val -21855"/>
              <a:gd name="adj2" fmla="val 50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>
                <a:latin typeface="Century Gothic" charset="0"/>
                <a:ea typeface="Century Gothic" charset="0"/>
                <a:cs typeface="Century Gothic" charset="0"/>
              </a:rPr>
              <a:t>True</a:t>
            </a:r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6324594" y="4089057"/>
            <a:ext cx="1700547" cy="1314223"/>
          </a:xfrm>
          <a:prstGeom prst="wedgeRoundRectCallout">
            <a:avLst>
              <a:gd name="adj1" fmla="val -21855"/>
              <a:gd name="adj2" fmla="val 50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False</a:t>
            </a:r>
          </a:p>
        </p:txBody>
      </p:sp>
      <p:pic>
        <p:nvPicPr>
          <p:cNvPr id="11266" name="Picture 2" descr="http://www.cliparthut.com/clip-arts/452/pilot-clip-art-452455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146" y="1443400"/>
            <a:ext cx="2046514" cy="529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9590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4583920" y="508000"/>
            <a:ext cx="4245684" cy="2474685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r>
              <a:rPr lang="en-US" sz="4000" dirty="0">
                <a:latin typeface="Century Gothic" charset="0"/>
                <a:ea typeface="Century Gothic" charset="0"/>
                <a:cs typeface="Century Gothic" charset="0"/>
              </a:rPr>
              <a:t>True!</a:t>
            </a: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Anyone can be a pilot with the proper training!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5571000" y="3726882"/>
            <a:ext cx="2876424" cy="1735138"/>
          </a:xfrm>
          <a:prstGeom prst="wedgeRoundRectCallout">
            <a:avLst>
              <a:gd name="adj1" fmla="val -21855"/>
              <a:gd name="adj2" fmla="val 50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latin typeface="Century Gothic" charset="0"/>
                <a:ea typeface="Century Gothic" charset="0"/>
                <a:cs typeface="Century Gothic" charset="0"/>
              </a:rPr>
              <a:t>True</a:t>
            </a:r>
          </a:p>
        </p:txBody>
      </p:sp>
      <p:pic>
        <p:nvPicPr>
          <p:cNvPr id="24582" name="Picture 6" descr="https://s-media-cache-ak0.pinimg.com/564x/54/cf/38/54cf38ef6f5a76f49306b9f588f6a9df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038" y="2722789"/>
            <a:ext cx="15240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3211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83199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Produce new words when initial letter(s) are changed ( 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ap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, ad, all, word families)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Sequencing words:  First, next, then, finally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Following simple directions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42" y="4064001"/>
            <a:ext cx="1805766" cy="21230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60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069" y="3077029"/>
            <a:ext cx="5659760" cy="299686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Can you find any other paper airplane designs online?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Talk to a friend or family member about a trip they went on, write three sentences about their trip 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using sequencing words.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098" name="Picture 2" descr="https://encrypted-tbn1.gstatic.com/images?q=tbn:ANd9GcSNrwakLADNEFJ8XmQ8sIZhfv_U2-yYOKsV1TtAhd1qjXAXkTS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37" y="822463"/>
            <a:ext cx="3887561" cy="17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175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69257"/>
            <a:ext cx="5617935" cy="2525486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Before we go:</a:t>
            </a:r>
          </a:p>
          <a:p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the homework?</a:t>
            </a: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what we learned today?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57" y="3707902"/>
            <a:ext cx="1624694" cy="2476428"/>
          </a:xfrm>
          <a:prstGeom prst="rect">
            <a:avLst/>
          </a:prstGeom>
        </p:spPr>
      </p:pic>
      <p:pic>
        <p:nvPicPr>
          <p:cNvPr id="5122" name="Picture 2" descr="http://image.slidesharecdn.com/greetings-140709114717-phpapp01/95/greetings-in-english-39-638.jpg?cb=1404906489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2" r="2452"/>
          <a:stretch/>
        </p:blipFill>
        <p:spPr bwMode="auto">
          <a:xfrm>
            <a:off x="3367315" y="3471380"/>
            <a:ext cx="4209142" cy="316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09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689" y="1074057"/>
            <a:ext cx="2210612" cy="3039878"/>
          </a:xfrm>
        </p:spPr>
        <p:txBody>
          <a:bodyPr>
            <a:normAutofit/>
          </a:bodyPr>
          <a:lstStyle/>
          <a:p>
            <a:r>
              <a:rPr lang="en-US" sz="3200" dirty="0"/>
              <a:t>On the whiteboard, write a story about this dog!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ttp://www.amusingtime.com/images/040/funny-dog-plane-costume-image-for-whatsapp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28" y="754742"/>
            <a:ext cx="5863772" cy="535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73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8" y="3542392"/>
            <a:ext cx="2413102" cy="262617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195" y="1222378"/>
            <a:ext cx="2316747" cy="232001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Jobs! </a:t>
            </a:r>
            <a:b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Which job are we learning about today?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82" y="767420"/>
            <a:ext cx="6086423" cy="5330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221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026" name="Picture 2" descr="http://www.mayaislandair.com/Portals/0/Blog/Gippy-10-difference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28" y="0"/>
            <a:ext cx="65039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9526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www.activityshelter.com/wp-content/uploads/2016/01/spot-the-difference-worksheets-for-boy.jpe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64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5" name="Title 1"/>
          <p:cNvSpPr txBox="1">
            <a:spLocks/>
          </p:cNvSpPr>
          <p:nvPr/>
        </p:nvSpPr>
        <p:spPr>
          <a:xfrm>
            <a:off x="165195" y="1222378"/>
            <a:ext cx="2316747" cy="23200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We are learning about pilots!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5122" name="Picture 2" descr="http://www.pilotcareernews.com/wp-content/uploads/2015/07/2015outlook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2" y="767419"/>
            <a:ext cx="6400801" cy="5330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46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Callout 6"/>
          <p:cNvSpPr/>
          <p:nvPr/>
        </p:nvSpPr>
        <p:spPr>
          <a:xfrm>
            <a:off x="4281713" y="609601"/>
            <a:ext cx="4194629" cy="2670628"/>
          </a:xfrm>
          <a:prstGeom prst="wedgeEllipseCallout">
            <a:avLst>
              <a:gd name="adj1" fmla="val -57775"/>
              <a:gd name="adj2" fmla="val 528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What is a pilot’s job?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6146" name="Picture 2" descr="http://images.clipartpanda.com/pilot-clipart-pilot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02" y="2757714"/>
            <a:ext cx="54959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281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Produce new words when initial letter(s) are changed ( 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ap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, ad, all, word families)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Sequencing words:  First, next, then,  finally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Following simple directions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11" y="3918857"/>
            <a:ext cx="1925846" cy="22642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03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36752"/>
            <a:ext cx="2210612" cy="4601183"/>
          </a:xfrm>
        </p:spPr>
        <p:txBody>
          <a:bodyPr>
            <a:normAutofit/>
          </a:bodyPr>
          <a:lstStyle/>
          <a:p>
            <a:r>
              <a:rPr lang="en-US" sz="3200" dirty="0"/>
              <a:t>Pilot Poem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Write a poem about airplanes. Start each line with a letter from the word ‘pilot’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 descr="http://cdnjust1neptr3ats.printabletreats.com/main-images/pilot-job-acrostic-poem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2" b="-6130"/>
          <a:stretch/>
        </p:blipFill>
        <p:spPr bwMode="auto">
          <a:xfrm>
            <a:off x="2631526" y="319314"/>
            <a:ext cx="5756825" cy="656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8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51406"/>
            <a:ext cx="2670629" cy="3581851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Time for the word family challenge!</a:t>
            </a:r>
            <a:b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</a:br>
            <a:b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1 word = 1 point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4717144" y="797557"/>
            <a:ext cx="4296228" cy="2380343"/>
          </a:xfrm>
          <a:prstGeom prst="wedgeRoundRectCallout">
            <a:avLst>
              <a:gd name="adj1" fmla="val -43131"/>
              <a:gd name="adj2" fmla="val 685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You will be given a word family. </a:t>
            </a:r>
          </a:p>
          <a:p>
            <a:pPr algn="ctr"/>
            <a:r>
              <a:rPr lang="en-US" sz="2800" dirty="0"/>
              <a:t>Write as many new words as you can in 1 minute!</a:t>
            </a:r>
          </a:p>
        </p:txBody>
      </p:sp>
      <p:pic>
        <p:nvPicPr>
          <p:cNvPr id="9218" name="Picture 2" descr="http://www.clipartlord.com/wp-content/uploads/2014/12/pilot2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2215181"/>
            <a:ext cx="3071585" cy="464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507009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1115</TotalTime>
  <Words>494</Words>
  <Application>Microsoft Office PowerPoint</Application>
  <PresentationFormat>On-screen Show (4:3)</PresentationFormat>
  <Paragraphs>84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Arial Black</vt:lpstr>
      <vt:lpstr>Century Gothic</vt:lpstr>
      <vt:lpstr>Corbel</vt:lpstr>
      <vt:lpstr>Wingdings 2</vt:lpstr>
      <vt:lpstr>Frame</vt:lpstr>
      <vt:lpstr>Jobs</vt:lpstr>
      <vt:lpstr>What did I learn last class?</vt:lpstr>
      <vt:lpstr>What did I learn last class?</vt:lpstr>
      <vt:lpstr>Jobs!  Which job are we learning about today?</vt:lpstr>
      <vt:lpstr>PowerPoint Presentation</vt:lpstr>
      <vt:lpstr>PowerPoint Presentation</vt:lpstr>
      <vt:lpstr>Learning Goals</vt:lpstr>
      <vt:lpstr>Pilot Poem  Write a poem about airplanes. Start each line with a letter from the word ‘pilot’</vt:lpstr>
      <vt:lpstr>Time for the word family challenge!  1 word = 1 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Let’s make a paper airplane! </vt:lpstr>
      <vt:lpstr>Step 1:  Fold your paper in half</vt:lpstr>
      <vt:lpstr>Step 2:  Fold the two top corners in</vt:lpstr>
      <vt:lpstr>Step 3:  Fold the two top corners in for a second time</vt:lpstr>
      <vt:lpstr>Step 4:  Is this what your airplane looks like so far?</vt:lpstr>
      <vt:lpstr>Step 5:  Fold your corners outward! We’re almost there!</vt:lpstr>
      <vt:lpstr>Step 6:  Check in:  Is this what your plane looks like?</vt:lpstr>
      <vt:lpstr>Step 7:  Fold your outside corners in one  more time! </vt:lpstr>
      <vt:lpstr>We made an airplane!   If you have space let’s see how far we can throw them!</vt:lpstr>
      <vt:lpstr>What did I just learn?</vt:lpstr>
      <vt:lpstr>PowerPoint Presentation</vt:lpstr>
      <vt:lpstr>PowerPoint Presentation</vt:lpstr>
      <vt:lpstr>Use sequencing words to place the cards in order</vt:lpstr>
      <vt:lpstr>Write sentences beginning with the sequencing words to describe how you would feed your pet.  </vt:lpstr>
      <vt:lpstr>What did I just learn?</vt:lpstr>
      <vt:lpstr>PowerPoint Presentation</vt:lpstr>
      <vt:lpstr>PowerPoint Presentation</vt:lpstr>
      <vt:lpstr>What did I learn today?</vt:lpstr>
      <vt:lpstr>Before next class…</vt:lpstr>
      <vt:lpstr>Before next class…</vt:lpstr>
      <vt:lpstr>On the whiteboard, write a story about this dog!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Jobs</dc:title>
  <dc:creator>Vanessa Bielecki</dc:creator>
  <cp:lastModifiedBy>Pam Turnbull</cp:lastModifiedBy>
  <cp:revision>21</cp:revision>
  <cp:lastPrinted>2016-07-20T19:06:28Z</cp:lastPrinted>
  <dcterms:created xsi:type="dcterms:W3CDTF">2016-07-20T01:30:32Z</dcterms:created>
  <dcterms:modified xsi:type="dcterms:W3CDTF">2017-02-25T23:37:48Z</dcterms:modified>
</cp:coreProperties>
</file>