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2" r:id="rId1"/>
  </p:sldMasterIdLst>
  <p:sldIdLst>
    <p:sldId id="256" r:id="rId2"/>
    <p:sldId id="260" r:id="rId3"/>
    <p:sldId id="302" r:id="rId4"/>
    <p:sldId id="303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80" r:id="rId23"/>
    <p:sldId id="281" r:id="rId24"/>
    <p:sldId id="277" r:id="rId25"/>
    <p:sldId id="282" r:id="rId26"/>
    <p:sldId id="284" r:id="rId27"/>
    <p:sldId id="283" r:id="rId28"/>
    <p:sldId id="285" r:id="rId29"/>
    <p:sldId id="286" r:id="rId30"/>
    <p:sldId id="289" r:id="rId31"/>
    <p:sldId id="287" r:id="rId32"/>
    <p:sldId id="288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78" r:id="rId41"/>
    <p:sldId id="290" r:id="rId42"/>
    <p:sldId id="291" r:id="rId43"/>
    <p:sldId id="299" r:id="rId44"/>
    <p:sldId id="301" r:id="rId45"/>
    <p:sldId id="300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86FC"/>
    <a:srgbClr val="000000"/>
    <a:srgbClr val="A74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107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36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576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5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37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249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61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63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3529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956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74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9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google.ca/url?sa=i&amp;rct=j&amp;q=&amp;esrc=s&amp;source=images&amp;cd=&amp;cad=rja&amp;uact=8&amp;ved=0ahUKEwjdmIHT4NzOAhUD9WMKHcKIAvIQjRwIBw&amp;url=http://www.markboothman.com/community-grants&amp;bvm=bv.130731782,d.cGc&amp;psig=AFQjCNFPhpi3UQmwik6vbFde-FsKvD8EhQ&amp;ust=147222096436629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world-clip-art-free" TargetMode="Externa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banyule.vic.gov.au/Services/Community-Servic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cliparting.com/free-homework-clipart-1389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clipartpanda.com/categories/mailman-clip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ww.tofugu.com/japanese/kobun-adjectiv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alisenberde.blogspot.com/2016/01/adjective-example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candybuffetstl.com/pricing-and-servic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34.jpeg"/><Relationship Id="rId4" Type="http://schemas.openxmlformats.org/officeDocument/2006/relationships/hyperlink" Target="https://www.yelp.com.sg/biz_photos/oromo-coffee-singapore?select=i72_MhajOhicIlN4FDCPDg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cliparting.com/free-homework-clipart-1389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gicalmaths.org/free-cliparts-and-pictures-of-school-pupils/" TargetMode="External"/><Relationship Id="rId13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12" Type="http://schemas.openxmlformats.org/officeDocument/2006/relationships/hyperlink" Target="http://www.clipartpanda.com/categories/fossils-clipart" TargetMode="External"/><Relationship Id="rId2" Type="http://schemas.openxmlformats.org/officeDocument/2006/relationships/hyperlink" Target="http://www.clipartpanda.com/categories/cooking-utensils-clipar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kid.com/human-nose-cliparts/" TargetMode="External"/><Relationship Id="rId11" Type="http://schemas.openxmlformats.org/officeDocument/2006/relationships/image" Target="../media/image40.png"/><Relationship Id="rId5" Type="http://schemas.openxmlformats.org/officeDocument/2006/relationships/image" Target="../media/image37.gif"/><Relationship Id="rId10" Type="http://schemas.openxmlformats.org/officeDocument/2006/relationships/hyperlink" Target="http://www.clipartpanda.com/categories/calendar-clipart" TargetMode="External"/><Relationship Id="rId4" Type="http://schemas.openxmlformats.org/officeDocument/2006/relationships/hyperlink" Target="http://www.clipartpanda.com/categories/pencil-clip-art-black-and-white" TargetMode="External"/><Relationship Id="rId9" Type="http://schemas.openxmlformats.org/officeDocument/2006/relationships/image" Target="../media/image39.gif"/><Relationship Id="rId14" Type="http://schemas.openxmlformats.org/officeDocument/2006/relationships/image" Target="../media/image6.tif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fossils-clipart" TargetMode="External"/><Relationship Id="rId3" Type="http://schemas.openxmlformats.org/officeDocument/2006/relationships/image" Target="../media/image35.gif"/><Relationship Id="rId7" Type="http://schemas.openxmlformats.org/officeDocument/2006/relationships/image" Target="../media/image37.gif"/><Relationship Id="rId12" Type="http://schemas.openxmlformats.org/officeDocument/2006/relationships/image" Target="../media/image6.tif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pencil-clip-art-black-and-white" TargetMode="External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hyperlink" Target="http://www.clipartpanda.com/categories/calendar-clipart" TargetMode="External"/><Relationship Id="rId4" Type="http://schemas.openxmlformats.org/officeDocument/2006/relationships/hyperlink" Target="http://www.clipartpanda.com/categories/cooking-utensils-clipart" TargetMode="External"/><Relationship Id="rId9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36.png"/><Relationship Id="rId4" Type="http://schemas.openxmlformats.org/officeDocument/2006/relationships/hyperlink" Target="http://www.clipartpanda.com/categories/cooking-utensils-clipart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fossils-clipart" TargetMode="External"/><Relationship Id="rId3" Type="http://schemas.openxmlformats.org/officeDocument/2006/relationships/image" Target="../media/image35.gif"/><Relationship Id="rId7" Type="http://schemas.openxmlformats.org/officeDocument/2006/relationships/image" Target="../media/image37.gif"/><Relationship Id="rId12" Type="http://schemas.openxmlformats.org/officeDocument/2006/relationships/image" Target="../media/image6.tif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pencil-clip-art-black-and-white" TargetMode="External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hyperlink" Target="http://www.clipartpanda.com/categories/calendar-clipart" TargetMode="External"/><Relationship Id="rId4" Type="http://schemas.openxmlformats.org/officeDocument/2006/relationships/hyperlink" Target="http://www.clipartpanda.com/categories/cooking-utensils-clipart" TargetMode="External"/><Relationship Id="rId9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41.png"/><Relationship Id="rId4" Type="http://schemas.openxmlformats.org/officeDocument/2006/relationships/hyperlink" Target="http://www.clipartpanda.com/categories/fossils-clipart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fossils-clipart" TargetMode="External"/><Relationship Id="rId3" Type="http://schemas.openxmlformats.org/officeDocument/2006/relationships/image" Target="../media/image35.gif"/><Relationship Id="rId7" Type="http://schemas.openxmlformats.org/officeDocument/2006/relationships/image" Target="../media/image37.gif"/><Relationship Id="rId12" Type="http://schemas.openxmlformats.org/officeDocument/2006/relationships/image" Target="../media/image6.tif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pencil-clip-art-black-and-white" TargetMode="External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hyperlink" Target="http://www.clipartpanda.com/categories/calendar-clipart" TargetMode="External"/><Relationship Id="rId4" Type="http://schemas.openxmlformats.org/officeDocument/2006/relationships/hyperlink" Target="http://www.clipartpanda.com/categories/cooking-utensils-clipart" TargetMode="External"/><Relationship Id="rId9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clipartkid.com/male-teacher-clip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40.png"/><Relationship Id="rId4" Type="http://schemas.openxmlformats.org/officeDocument/2006/relationships/hyperlink" Target="http://www.clipartpanda.com/categories/calendar-clipart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pencil-clip-art-black-and-white" TargetMode="External"/><Relationship Id="rId13" Type="http://schemas.openxmlformats.org/officeDocument/2006/relationships/image" Target="../media/image41.png"/><Relationship Id="rId3" Type="http://schemas.openxmlformats.org/officeDocument/2006/relationships/image" Target="../media/image35.gif"/><Relationship Id="rId7" Type="http://schemas.openxmlformats.org/officeDocument/2006/relationships/image" Target="../media/image40.png"/><Relationship Id="rId12" Type="http://schemas.openxmlformats.org/officeDocument/2006/relationships/hyperlink" Target="http://www.clipartpanda.com/categories/fossils-clipart" TargetMode="External"/><Relationship Id="rId2" Type="http://schemas.openxmlformats.org/officeDocument/2006/relationships/hyperlink" Target="http://www.clipartkid.com/male-teacher-cliparts/" TargetMode="External"/><Relationship Id="rId1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calendar-clipart" TargetMode="External"/><Relationship Id="rId11" Type="http://schemas.openxmlformats.org/officeDocument/2006/relationships/image" Target="../media/image36.png"/><Relationship Id="rId5" Type="http://schemas.openxmlformats.org/officeDocument/2006/relationships/image" Target="../media/image38.png"/><Relationship Id="rId15" Type="http://schemas.openxmlformats.org/officeDocument/2006/relationships/image" Target="../media/image39.gif"/><Relationship Id="rId10" Type="http://schemas.openxmlformats.org/officeDocument/2006/relationships/hyperlink" Target="http://www.clipartpanda.com/categories/cooking-utensils-clipart" TargetMode="External"/><Relationship Id="rId4" Type="http://schemas.openxmlformats.org/officeDocument/2006/relationships/hyperlink" Target="http://www.clipartkid.com/human-nose-cliparts/" TargetMode="External"/><Relationship Id="rId9" Type="http://schemas.openxmlformats.org/officeDocument/2006/relationships/image" Target="../media/image37.gif"/><Relationship Id="rId14" Type="http://schemas.openxmlformats.org/officeDocument/2006/relationships/hyperlink" Target="http://www.magicalmaths.org/free-cliparts-and-pictures-of-school-pupils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calvaryunited.com/event.aspx?event_id=219958&amp;site_id=1012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calvaryunited.com/event.aspx?event_id=219958&amp;site_id=1012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careers.workopolis.com/advice/the-most-unusual-job-titles-in-canada-plus-20-more-weird-job-titl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517904" cy="1069848"/>
          </a:xfrm>
        </p:spPr>
        <p:txBody>
          <a:bodyPr/>
          <a:lstStyle/>
          <a:p>
            <a:r>
              <a:rPr lang="en-US" dirty="0"/>
              <a:t>Lesson 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72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75" y="0"/>
            <a:ext cx="7523825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713" y="0"/>
            <a:ext cx="7280448" cy="6845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5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343602" cy="6807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05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0"/>
            <a:ext cx="719607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9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38" y="0"/>
            <a:ext cx="7465048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44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0"/>
            <a:ext cx="7286625" cy="68962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86063" y="2957513"/>
            <a:ext cx="528637" cy="414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35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4" y="0"/>
            <a:ext cx="7223311" cy="68709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33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446514" cy="6813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6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0"/>
            <a:ext cx="72009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02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" y="0"/>
            <a:ext cx="733152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28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442913" y="2000250"/>
            <a:ext cx="4286249" cy="3771899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 Sounds of the letters ‘</a:t>
            </a:r>
            <a:r>
              <a:rPr lang="en-US" sz="2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Express adjectives to varying degrees (a little, a lot, much, many)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what we have read in our own words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19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0"/>
            <a:ext cx="748445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0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58591" y="831369"/>
            <a:ext cx="8299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Special Jobs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5818" y="2057400"/>
            <a:ext cx="7472363" cy="2228850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</a:rPr>
              <a:t>Most people in your community have their own special job to do.</a:t>
            </a:r>
          </a:p>
          <a:p>
            <a:pPr algn="ctr"/>
            <a:endParaRPr lang="en-US" sz="2800" dirty="0">
              <a:solidFill>
                <a:srgbClr val="002060"/>
              </a:solidFill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</a:rPr>
              <a:t>What is your job in your community?</a:t>
            </a:r>
          </a:p>
        </p:txBody>
      </p:sp>
      <p:pic>
        <p:nvPicPr>
          <p:cNvPr id="5122" name="Picture 2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1" y="4286250"/>
            <a:ext cx="8543924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74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503" b="1830"/>
          <a:stretch/>
        </p:blipFill>
        <p:spPr>
          <a:xfrm>
            <a:off x="1614487" y="144600"/>
            <a:ext cx="5743575" cy="6713400"/>
          </a:xfrm>
          <a:prstGeom prst="rect">
            <a:avLst/>
          </a:prstGeom>
        </p:spPr>
      </p:pic>
      <p:pic>
        <p:nvPicPr>
          <p:cNvPr id="4098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8" y="297180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58" y="390906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62756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767" y="5666993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518" y="2971800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world cli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905" y="346329"/>
            <a:ext cx="1167364" cy="10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24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58591" y="831369"/>
            <a:ext cx="8299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can be a pal !</a:t>
            </a:r>
          </a:p>
        </p:txBody>
      </p:sp>
      <p:pic>
        <p:nvPicPr>
          <p:cNvPr id="6146" name="Picture 2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475773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age result for communit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9" y="4191000"/>
            <a:ext cx="478631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732235" y="1962150"/>
            <a:ext cx="8051006" cy="2228850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2060"/>
                </a:solidFill>
              </a:rPr>
              <a:t>What did we just read?</a:t>
            </a:r>
          </a:p>
          <a:p>
            <a:pPr algn="ctr"/>
            <a:r>
              <a:rPr lang="en-US" sz="4000" dirty="0">
                <a:solidFill>
                  <a:srgbClr val="002060"/>
                </a:solidFill>
              </a:rPr>
              <a:t>Why is this poem important to our communities?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67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</a:p>
          <a:p>
            <a:pPr marL="342900" indent="-342900">
              <a:buFontTx/>
              <a:buChar char="-"/>
            </a:pP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what we have read in our own words</a:t>
            </a: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74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Adjectives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7165" y="1871664"/>
            <a:ext cx="8671085" cy="1757362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Adjectives are words that describe or modify another person or thing in the sentence.</a:t>
            </a:r>
          </a:p>
          <a:p>
            <a:pPr algn="ctr"/>
            <a:endParaRPr lang="en-US" sz="2400" dirty="0">
              <a:solidFill>
                <a:srgbClr val="002060"/>
              </a:solidFill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</a:rPr>
              <a:t>Examples:     cold, careful, nice, angry</a:t>
            </a:r>
          </a:p>
        </p:txBody>
      </p:sp>
      <p:pic>
        <p:nvPicPr>
          <p:cNvPr id="8196" name="Picture 4" descr="mage result for mailman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871915"/>
            <a:ext cx="3500438" cy="297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69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mage result for example of adjectiv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" y="129108"/>
            <a:ext cx="8772525" cy="67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34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mage result for example of adjectiv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88070"/>
            <a:ext cx="9144000" cy="586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8591" y="20818"/>
            <a:ext cx="8299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Choose two adjectives and write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two sentences using these adjectives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4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Express Adjectives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7165" y="1871664"/>
            <a:ext cx="8742523" cy="1757362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Express adjectives show varying degrees within a sentence.</a:t>
            </a:r>
          </a:p>
          <a:p>
            <a:pPr algn="ctr"/>
            <a:endParaRPr lang="en-US" sz="2400" dirty="0">
              <a:solidFill>
                <a:srgbClr val="002060"/>
              </a:solidFill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</a:rPr>
              <a:t>Examples:  a little, a lot, much, many</a:t>
            </a:r>
          </a:p>
        </p:txBody>
      </p:sp>
      <p:pic>
        <p:nvPicPr>
          <p:cNvPr id="10242" name="Picture 2" descr="mage result for bag of candy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6" y="3871915"/>
            <a:ext cx="2900363" cy="290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e result for eaten cak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206" y="4264821"/>
            <a:ext cx="3760994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69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little, a lot, much, many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72890" y="1828802"/>
            <a:ext cx="8671085" cy="4800598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There is __  ________ bit of ice cream left if you would like to eat it!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Wow! You have __  ________ of fish in your fish tank!  I can count fifteen!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How  _______ days are there in a week?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How  _________ does this chocolate bar cost?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02060"/>
                </a:solidFill>
              </a:rPr>
              <a:t>I am feeling __  ________ nervous for the test today!</a:t>
            </a:r>
          </a:p>
          <a:p>
            <a:pPr algn="ctr"/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4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8725"/>
            <a:ext cx="9144000" cy="5628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591" y="56975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are some places in your community?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64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CA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Express adjectives(a little, a lot, much, many)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7764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42" y="2971800"/>
            <a:ext cx="7320516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56726" y="428625"/>
            <a:ext cx="8030548" cy="2143125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Phil, the community teacher, is going to teach us new ‘</a:t>
            </a:r>
            <a:r>
              <a:rPr lang="en-US" sz="3200" dirty="0" err="1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’ words! 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First!  Let’s play a game!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17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age result for utensil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568" y="442913"/>
            <a:ext cx="1516275" cy="157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99563" y="700087"/>
            <a:ext cx="2215049" cy="5629276"/>
          </a:xfrm>
          <a:prstGeom prst="roundRect">
            <a:avLst/>
          </a:prstGeom>
          <a:noFill/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Utensil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Pencil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Nostril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Pupil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April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Fossil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90" name="Picture 6" descr="mage result for penc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3086100" y="5360932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mage result for nostr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901" y="378801"/>
            <a:ext cx="1055914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mage result for pup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69" y="2786063"/>
            <a:ext cx="1668692" cy="218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2667871"/>
            <a:ext cx="2762250" cy="16573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mage result for fossil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718" y="4716926"/>
            <a:ext cx="2062162" cy="206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753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am used for eating.  You can pick up food with me!</a:t>
            </a: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_________________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00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 am used for eating.  You can pick up food with me!</a:t>
            </a: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5" y="571193"/>
            <a:ext cx="2477432" cy="257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utensil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096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Scientists find the remains of dinosaurs!</a:t>
            </a: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_________________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02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Scientists find the remains </a:t>
            </a:r>
            <a:r>
              <a:rPr lang="en-US" sz="28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of dinosaurs!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14" descr="mage result for fos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22" y="928686"/>
            <a:ext cx="2529157" cy="25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Fossil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51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This is a month of the year</a:t>
            </a:r>
          </a:p>
        </p:txBody>
      </p:sp>
      <p:pic>
        <p:nvPicPr>
          <p:cNvPr id="6" name="Picture 2" descr="mage result for utens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3" y="375045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age result for pencil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ge result for foss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16" y="2365180"/>
            <a:ext cx="1092663" cy="109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mage result for calendar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_________________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166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Guess the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word!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This is </a:t>
            </a:r>
            <a:r>
              <a:rPr lang="en-US" sz="28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 month of the year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12" descr="mage result for calendar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2" y="1293635"/>
            <a:ext cx="3082689" cy="184961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057900" y="4314825"/>
            <a:ext cx="2728913" cy="117157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April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06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age result for man teache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2" y="3640666"/>
            <a:ext cx="5546208" cy="294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686174" y="928686"/>
            <a:ext cx="5257801" cy="2214563"/>
          </a:xfrm>
          <a:prstGeom prst="wedgeRoundRectCallout">
            <a:avLst>
              <a:gd name="adj1" fmla="val -33967"/>
              <a:gd name="adj2" fmla="val 74758"/>
              <a:gd name="adj3" fmla="val 16667"/>
            </a:avLst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Write your own sentence using an ‘</a:t>
            </a:r>
            <a:r>
              <a:rPr lang="en-US" sz="28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 word.  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Share your sentence with your classmates!</a:t>
            </a:r>
          </a:p>
        </p:txBody>
      </p:sp>
      <p:pic>
        <p:nvPicPr>
          <p:cNvPr id="6" name="Picture 8" descr="mage result for nostri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38" y="255892"/>
            <a:ext cx="867256" cy="134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mage result for calendar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17" y="493535"/>
            <a:ext cx="1803263" cy="10819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mage result for pencil clipar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7624">
            <a:off x="134198" y="2222510"/>
            <a:ext cx="1228725" cy="12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ge result for utensil clipart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75" y="2284676"/>
            <a:ext cx="1066545" cy="11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mage result for fossil clipar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396" y="3957639"/>
            <a:ext cx="1092663" cy="16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mage result for pupil clipart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605" y="3702116"/>
            <a:ext cx="1574370" cy="20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4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831369"/>
            <a:ext cx="8299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Which places do </a:t>
            </a:r>
            <a:r>
              <a:rPr lang="en-US" sz="28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you remember seeing?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585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286249" cy="3771899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 Sounds of the letters ‘</a:t>
            </a:r>
            <a:r>
              <a:rPr lang="en-US" sz="24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- Express adjectives(a little, a lot, much, many) </a:t>
            </a: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CA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Retelling what we have read in our own words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community words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676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7027908" cy="2343436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Look outside your window or go to the park, list as many different people that you see in your community. What are their jobs?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169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984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449" y="0"/>
            <a:ext cx="653510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4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mage result for weird job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71600"/>
            <a:ext cx="9144000" cy="548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job do these people have?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221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2700"/>
            <a:ext cx="6127750" cy="6845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33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0"/>
            <a:ext cx="6853237" cy="6899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7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0"/>
            <a:ext cx="685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0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46" y="0"/>
            <a:ext cx="68411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57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799" y="0"/>
            <a:ext cx="718149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8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229" y="0"/>
            <a:ext cx="756397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468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4034</TotalTime>
  <Words>521</Words>
  <Application>Microsoft Office PowerPoint</Application>
  <PresentationFormat>On-screen Show (4:3)</PresentationFormat>
  <Paragraphs>106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Calibri</vt:lpstr>
      <vt:lpstr>Century Gothic</vt:lpstr>
      <vt:lpstr>Rockwell</vt:lpstr>
      <vt:lpstr>Rockwell Condensed</vt:lpstr>
      <vt:lpstr>Rockwell Extra Bold</vt:lpstr>
      <vt:lpstr>Wingdings</vt:lpstr>
      <vt:lpstr>Wood Type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Community</dc:title>
  <dc:creator>Vanessa Bielecki</dc:creator>
  <cp:lastModifiedBy>Pam Turnbull</cp:lastModifiedBy>
  <cp:revision>20</cp:revision>
  <cp:lastPrinted>2016-10-03T14:37:59Z</cp:lastPrinted>
  <dcterms:created xsi:type="dcterms:W3CDTF">2016-08-22T20:22:35Z</dcterms:created>
  <dcterms:modified xsi:type="dcterms:W3CDTF">2017-04-15T04:44:47Z</dcterms:modified>
</cp:coreProperties>
</file>