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90" r:id="rId6"/>
    <p:sldId id="302" r:id="rId7"/>
    <p:sldId id="303" r:id="rId8"/>
    <p:sldId id="309" r:id="rId9"/>
    <p:sldId id="263" r:id="rId10"/>
    <p:sldId id="294" r:id="rId11"/>
    <p:sldId id="299" r:id="rId12"/>
    <p:sldId id="304" r:id="rId13"/>
    <p:sldId id="305" r:id="rId14"/>
    <p:sldId id="306" r:id="rId15"/>
    <p:sldId id="307" r:id="rId16"/>
    <p:sldId id="308" r:id="rId17"/>
    <p:sldId id="297" r:id="rId18"/>
    <p:sldId id="313" r:id="rId19"/>
    <p:sldId id="312" r:id="rId20"/>
    <p:sldId id="316" r:id="rId21"/>
    <p:sldId id="301" r:id="rId22"/>
    <p:sldId id="314" r:id="rId23"/>
    <p:sldId id="315" r:id="rId24"/>
    <p:sldId id="265" r:id="rId25"/>
    <p:sldId id="266" r:id="rId26"/>
    <p:sldId id="267" r:id="rId27"/>
    <p:sldId id="310" r:id="rId28"/>
    <p:sldId id="31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590"/>
  </p:normalViewPr>
  <p:slideViewPr>
    <p:cSldViewPr snapToGrid="0" snapToObjects="1">
      <p:cViewPr>
        <p:scale>
          <a:sx n="90" d="100"/>
          <a:sy n="90" d="100"/>
        </p:scale>
        <p:origin x="164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3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97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8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34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191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9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2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5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3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2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0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F5535-223A-D749-A2FB-827166892911}" type="datetimeFigureOut">
              <a:rPr lang="en-US" smtClean="0"/>
              <a:t>8/31/16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9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hospital-clipart" TargetMode="External"/><Relationship Id="rId4" Type="http://schemas.openxmlformats.org/officeDocument/2006/relationships/image" Target="../media/image13.png"/><Relationship Id="rId5" Type="http://schemas.openxmlformats.org/officeDocument/2006/relationships/hyperlink" Target="http://www.clipartpanda.com/categories/pencil-clip-art-black-and-white" TargetMode="External"/><Relationship Id="rId6" Type="http://schemas.openxmlformats.org/officeDocument/2006/relationships/image" Target="../media/image14.gif"/><Relationship Id="rId7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eamstime.com/stock-photo-cell-phone-vector-illustration-image5707400" TargetMode="External"/><Relationship Id="rId4" Type="http://schemas.openxmlformats.org/officeDocument/2006/relationships/image" Target="../media/image16.jpeg"/><Relationship Id="rId5" Type="http://schemas.openxmlformats.org/officeDocument/2006/relationships/hyperlink" Target="http://www.clipartkid.com/flour-mill-cliparts/" TargetMode="External"/><Relationship Id="rId6" Type="http://schemas.openxmlformats.org/officeDocument/2006/relationships/image" Target="../media/image17.jpeg"/><Relationship Id="rId7" Type="http://schemas.openxmlformats.org/officeDocument/2006/relationships/hyperlink" Target="http://www.canstockphoto.com/vector-clipart/60-min.html" TargetMode="External"/><Relationship Id="rId8" Type="http://schemas.openxmlformats.org/officeDocument/2006/relationships/image" Target="../media/image18.jpeg"/><Relationship Id="rId9" Type="http://schemas.openxmlformats.org/officeDocument/2006/relationships/hyperlink" Target="http://www.clipartpanda.com/categories/cooking-utensils-clipart" TargetMode="External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spring-carnival-cliparts/" TargetMode="External"/><Relationship Id="rId4" Type="http://schemas.openxmlformats.org/officeDocument/2006/relationships/image" Target="../media/image20.png"/><Relationship Id="rId5" Type="http://schemas.openxmlformats.org/officeDocument/2006/relationships/hyperlink" Target="http://www.clipartpanda.com/categories/metal-clip-art-images" TargetMode="External"/><Relationship Id="rId6" Type="http://schemas.openxmlformats.org/officeDocument/2006/relationships/image" Target="../media/image21.png"/><Relationship Id="rId7" Type="http://schemas.openxmlformats.org/officeDocument/2006/relationships/hyperlink" Target="http://www.clipartpanda.com/categories/free-clip-art-children-chores" TargetMode="External"/><Relationship Id="rId8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hospital-clipart" TargetMode="External"/><Relationship Id="rId4" Type="http://schemas.openxmlformats.org/officeDocument/2006/relationships/image" Target="../media/image13.png"/><Relationship Id="rId5" Type="http://schemas.openxmlformats.org/officeDocument/2006/relationships/hyperlink" Target="http://www.clipartpanda.com/categories/pencil-clip-art-black-and-white" TargetMode="External"/><Relationship Id="rId6" Type="http://schemas.openxmlformats.org/officeDocument/2006/relationships/image" Target="../media/image14.gif"/><Relationship Id="rId7" Type="http://schemas.openxmlformats.org/officeDocument/2006/relationships/image" Target="../media/image15.emf"/><Relationship Id="rId8" Type="http://schemas.openxmlformats.org/officeDocument/2006/relationships/hyperlink" Target="http://globalprepindy.org/careers-empleo/" TargetMode="External"/><Relationship Id="rId9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hospital-clipart" TargetMode="External"/><Relationship Id="rId4" Type="http://schemas.openxmlformats.org/officeDocument/2006/relationships/image" Target="../media/image13.png"/><Relationship Id="rId5" Type="http://schemas.openxmlformats.org/officeDocument/2006/relationships/hyperlink" Target="http://www.clipartpanda.com/categories/pencil-clip-art-black-and-white" TargetMode="External"/><Relationship Id="rId6" Type="http://schemas.openxmlformats.org/officeDocument/2006/relationships/image" Target="../media/image14.gif"/><Relationship Id="rId7" Type="http://schemas.openxmlformats.org/officeDocument/2006/relationships/image" Target="../media/image15.emf"/><Relationship Id="rId8" Type="http://schemas.openxmlformats.org/officeDocument/2006/relationships/hyperlink" Target="http://globalprepindy.org/careers-empleo/" TargetMode="External"/><Relationship Id="rId9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hospital-clipart" TargetMode="External"/><Relationship Id="rId4" Type="http://schemas.openxmlformats.org/officeDocument/2006/relationships/image" Target="../media/image13.png"/><Relationship Id="rId5" Type="http://schemas.openxmlformats.org/officeDocument/2006/relationships/hyperlink" Target="http://www.clipartpanda.com/categories/pencil-clip-art-black-and-white" TargetMode="External"/><Relationship Id="rId6" Type="http://schemas.openxmlformats.org/officeDocument/2006/relationships/image" Target="../media/image14.gif"/><Relationship Id="rId7" Type="http://schemas.openxmlformats.org/officeDocument/2006/relationships/image" Target="../media/image15.emf"/><Relationship Id="rId8" Type="http://schemas.openxmlformats.org/officeDocument/2006/relationships/hyperlink" Target="https://www.google.ca/url?sa=i&amp;rct=j&amp;q=&amp;esrc=s&amp;source=images&amp;cd=&amp;ved=0ahUKEwj58cDGqOzOAhWCWh4KHcZmAqsQjRwIBw&amp;url=http%3A%2F%2Fmycookinglounge.com%2Fessential-ingredients-for-baking-a-delicious-cake%2F&amp;bvm=bv.131286987,d.ZGg&amp;psig=AFQjCNHbnsHpdAU5F0iNBYQf92vpTc2aow&amp;ust=1472755663475397" TargetMode="External"/><Relationship Id="rId9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hospital-clipart" TargetMode="External"/><Relationship Id="rId4" Type="http://schemas.openxmlformats.org/officeDocument/2006/relationships/image" Target="../media/image13.png"/><Relationship Id="rId5" Type="http://schemas.openxmlformats.org/officeDocument/2006/relationships/hyperlink" Target="http://www.clipartpanda.com/categories/pencil-clip-art-black-and-white" TargetMode="External"/><Relationship Id="rId6" Type="http://schemas.openxmlformats.org/officeDocument/2006/relationships/image" Target="../media/image14.gif"/><Relationship Id="rId7" Type="http://schemas.openxmlformats.org/officeDocument/2006/relationships/image" Target="../media/image15.emf"/><Relationship Id="rId8" Type="http://schemas.openxmlformats.org/officeDocument/2006/relationships/hyperlink" Target="https://www.google.ca/url?sa=i&amp;rct=j&amp;q=&amp;esrc=s&amp;source=images&amp;cd=&amp;ved=0ahUKEwj58cDGqOzOAhWCWh4KHcZmAqsQjRwIBw&amp;url=http%3A%2F%2Fmycookinglounge.com%2Fessential-ingredients-for-baking-a-delicious-cake%2F&amp;bvm=bv.131286987,d.ZGg&amp;psig=AFQjCNHbnsHpdAU5F0iNBYQf92vpTc2aow&amp;ust=1472755663475397" TargetMode="External"/><Relationship Id="rId9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ive.com/running/articles/the-beginner-s-guide-to-getting-faster" TargetMode="External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5" Type="http://schemas.openxmlformats.org/officeDocument/2006/relationships/hyperlink" Target="http://www.clipartpanda.com/categories/tortoise-clipart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www.clipartbro.com/categories/supermarket-clip-art-clipart" TargetMode="External"/><Relationship Id="rId8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mind.info/fabulous-jumping-cats-will-make-you-go-meow/" TargetMode="External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lvaryunited.com/event.aspx?event_id=219958&amp;site_id=10121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kisoeikaiwa.wordpress.com/2014/06/04/household-chores/" TargetMode="External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quotesgram.com/quotes-about-chores/" TargetMode="External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://www.aularagon.org/files/espa/espad/ingles/m1/unidad_04/pagina_23.html&amp;bvm=bv.131286987,d.dmo&amp;psig=AFQjCNEn9_X8cHQ3KGU58USKS_4au7ISKA&amp;ust=1472573298575885" TargetMode="External"/><Relationship Id="rId4" Type="http://schemas.openxmlformats.org/officeDocument/2006/relationships/image" Target="../media/image6.jpeg"/><Relationship Id="rId5" Type="http://schemas.openxmlformats.org/officeDocument/2006/relationships/hyperlink" Target="https://clubpenguintags.wordpress.com/guides/become-a-tour-guide/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video-clip-art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video-clip-art" TargetMode="External"/><Relationship Id="rId4" Type="http://schemas.openxmlformats.org/officeDocument/2006/relationships/image" Target="../media/image8.png"/><Relationship Id="rId5" Type="http://schemas.openxmlformats.org/officeDocument/2006/relationships/hyperlink" Target="http://navigating50plus.com/teaching-my-daughter-about-chore-lines/" TargetMode="External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com/sillysgurl2002/kid-stuff/" TargetMode="External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liparting.com/free-homework-clipart-13892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824750" cy="948325"/>
          </a:xfrm>
        </p:spPr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Four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  <a:endParaRPr lang="en-US" sz="5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Reviewing sounds of the letters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,  -el, and -our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5135" y="4169629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 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4078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73021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–our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our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29" y="1763874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age result for penc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78" y="2057399"/>
            <a:ext cx="1625448" cy="17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222" y="2111970"/>
            <a:ext cx="2435615" cy="182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that image!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273244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273244" y="5842956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17713" y="5897818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5064" name="Picture 8" descr="mage result for dial phone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38" y="3517816"/>
            <a:ext cx="1678675" cy="225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ge result for flour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244" y="545862"/>
            <a:ext cx="19050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age result for 60 mins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75" y="3921568"/>
            <a:ext cx="260032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age result for utensil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487" y="931762"/>
            <a:ext cx="1431283" cy="14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622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that image and write a sentence with one of the words!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273244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5062" name="Picture 6" descr="mage result for carniv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244" y="658475"/>
            <a:ext cx="1791155" cy="165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 descr="mage result for meta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834" y="878750"/>
            <a:ext cx="2156346" cy="162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3410232" y="3927237"/>
            <a:ext cx="5335737" cy="257357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_______________________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122" name="Picture 2" descr="mage result for chores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4379426"/>
            <a:ext cx="2063734" cy="16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618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Find the –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word in the image below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5135" y="4169629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 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4078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73021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–our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our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29" y="1763874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age result for penc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78" y="2057399"/>
            <a:ext cx="1625448" cy="17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222" y="2111970"/>
            <a:ext cx="2435615" cy="1822331"/>
          </a:xfrm>
          <a:prstGeom prst="rect">
            <a:avLst/>
          </a:prstGeom>
        </p:spPr>
      </p:pic>
      <p:pic>
        <p:nvPicPr>
          <p:cNvPr id="6146" name="Picture 2" descr="mage result for teacher desk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549"/>
            <a:ext cx="9144000" cy="532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353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penc</a:t>
            </a:r>
            <a:r>
              <a:rPr lang="en-CA" sz="2800" b="1" dirty="0" smtClean="0">
                <a:latin typeface="Century Gothic" charset="0"/>
                <a:ea typeface="Century Gothic" charset="0"/>
                <a:cs typeface="Century Gothic" charset="0"/>
              </a:rPr>
              <a:t>il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5135" y="4169629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 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4078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73021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–our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our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29" y="1763874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age result for penc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78" y="2057399"/>
            <a:ext cx="1625448" cy="17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222" y="2111970"/>
            <a:ext cx="2435615" cy="1822331"/>
          </a:xfrm>
          <a:prstGeom prst="rect">
            <a:avLst/>
          </a:prstGeom>
        </p:spPr>
      </p:pic>
      <p:pic>
        <p:nvPicPr>
          <p:cNvPr id="6146" name="Picture 2" descr="mage result for teacher desk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549"/>
            <a:ext cx="9144000" cy="532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nut 2"/>
          <p:cNvSpPr/>
          <p:nvPr/>
        </p:nvSpPr>
        <p:spPr>
          <a:xfrm rot="19712308">
            <a:off x="663754" y="2826132"/>
            <a:ext cx="1398576" cy="4097990"/>
          </a:xfrm>
          <a:prstGeom prst="donut">
            <a:avLst>
              <a:gd name="adj" fmla="val 95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51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We are baking a cake!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Find the –our word in the 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imge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 below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5135" y="4169629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 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4078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73021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–our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our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29" y="1763874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age result for penc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78" y="2057399"/>
            <a:ext cx="1625448" cy="17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222" y="2111970"/>
            <a:ext cx="2435615" cy="1822331"/>
          </a:xfrm>
          <a:prstGeom prst="rect">
            <a:avLst/>
          </a:prstGeom>
        </p:spPr>
      </p:pic>
      <p:pic>
        <p:nvPicPr>
          <p:cNvPr id="8194" name="Picture 2" descr="mage result for baking a cake ingredients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8258"/>
            <a:ext cx="9144000" cy="549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943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Flour!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5135" y="4169629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 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94078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_______</a:t>
            </a:r>
            <a:r>
              <a:rPr lang="en-US" sz="3200" b="1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73021" y="4169628"/>
            <a:ext cx="2713816" cy="15167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–our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like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in __</a:t>
            </a:r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our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29" y="1763874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age result for penci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78" y="2057399"/>
            <a:ext cx="1625448" cy="17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222" y="2111970"/>
            <a:ext cx="2435615" cy="18223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914775" y="54578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194" name="Picture 2" descr="mage result for baking a cake ingredients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8258"/>
            <a:ext cx="9144000" cy="549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onut 11"/>
          <p:cNvSpPr/>
          <p:nvPr/>
        </p:nvSpPr>
        <p:spPr>
          <a:xfrm rot="19712308">
            <a:off x="1015302" y="1653656"/>
            <a:ext cx="4161612" cy="3453111"/>
          </a:xfrm>
          <a:prstGeom prst="donut">
            <a:avLst>
              <a:gd name="adj" fmla="val 95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Reviewing sounds of the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letters 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,  -el, and -our </a:t>
            </a: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8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Reviewing Adverbs with 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64356" y="1834058"/>
            <a:ext cx="7936707" cy="465246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Verbs are action words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Adverbs are used to describe verbs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On your own, write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down three verbs and two adverbs that can be used to describe each verb.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Ex: 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swim. Swim fast, swim slow </a:t>
            </a:r>
            <a:endParaRPr lang="en-US" sz="3200" b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629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Reviewing Adverbs with 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00025" y="2143124"/>
            <a:ext cx="4600575" cy="41005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two adverbs can be used to describe this image?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1.______________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4338" name="Picture 2" descr="mage result for running fas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2786062"/>
            <a:ext cx="3581403" cy="2686052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73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07577" cy="3267787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Sounds of the letters  -our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adverbs with –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Places in a neighbour-hood or town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9" descr="mage result for slowly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932" y="2020171"/>
            <a:ext cx="2064643" cy="10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supermarket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724" y="1804551"/>
            <a:ext cx="1476377" cy="147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4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Reviewing Adverbs with -</a:t>
            </a:r>
            <a:r>
              <a:rPr lang="en-CA" sz="2800" dirty="0" err="1" smtClean="0">
                <a:latin typeface="Century Gothic" charset="0"/>
                <a:ea typeface="Century Gothic" charset="0"/>
                <a:cs typeface="Century Gothic" charset="0"/>
              </a:rPr>
              <a:t>ly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00025" y="2143124"/>
            <a:ext cx="4600575" cy="41005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Which two adverbs can be used to describe this image?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1.______________</a:t>
            </a:r>
          </a:p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2.______________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86" name="Picture 2" descr="mage result for cat jumpi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3153121"/>
            <a:ext cx="3700462" cy="2080517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88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706565" y="426303"/>
            <a:ext cx="5745111" cy="151167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Reviewing adding –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to adverbs 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01966"/>
              </p:ext>
            </p:extLst>
          </p:nvPr>
        </p:nvGraphicFramePr>
        <p:xfrm>
          <a:off x="1560353" y="2456832"/>
          <a:ext cx="6354922" cy="36010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77461"/>
                <a:gridCol w="3177461"/>
              </a:tblGrid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quick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quickly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slow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brave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beautiful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32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706565" y="426303"/>
            <a:ext cx="5745111" cy="151167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Reviewing removing the –y and adding –</a:t>
            </a:r>
            <a:r>
              <a:rPr lang="en-US" sz="3200" dirty="0" err="1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to adverbs 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194711"/>
              </p:ext>
            </p:extLst>
          </p:nvPr>
        </p:nvGraphicFramePr>
        <p:xfrm>
          <a:off x="1560353" y="2456832"/>
          <a:ext cx="6354922" cy="36010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77461"/>
                <a:gridCol w="3177461"/>
              </a:tblGrid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happy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happily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lazy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busy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  <a:tr h="900267">
                <a:tc>
                  <a:txBody>
                    <a:bodyPr/>
                    <a:lstStyle/>
                    <a:p>
                      <a:pPr algn="ctr"/>
                      <a:endParaRPr lang="en-US" sz="2000" b="0" dirty="0" smtClean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healthy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736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685925" y="426304"/>
            <a:ext cx="5765751" cy="104531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Fill in the correct adverb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4363" y="1807428"/>
            <a:ext cx="7872412" cy="486483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Lauren speaks German very __________ (slow)</a:t>
            </a:r>
          </a:p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She answered the phone _________ (quick)</a:t>
            </a:r>
          </a:p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David plays the piano __________ (wonderful)</a:t>
            </a:r>
          </a:p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Thomas and Alice behaved __________ (bad)</a:t>
            </a:r>
          </a:p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The bo</a:t>
            </a: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y cleaned his room _________ (careful)</a:t>
            </a:r>
          </a:p>
          <a:p>
            <a:pPr marL="457200" indent="-457200">
              <a:buAutoNum type="arabicPeriod"/>
            </a:pP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My mother has _________ (recent) retired</a:t>
            </a:r>
            <a:r>
              <a:rPr lang="en-US" sz="26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35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Reviewing Sounds of the letters –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, -el and –our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Oral Summary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Adverbs with -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3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are your chores around your home?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it important to help out around your home and community?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68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440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626" y="498098"/>
            <a:ext cx="82969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would happen if we stopped doing each of these chores?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 descr="mage result for chore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79" y="1628775"/>
            <a:ext cx="9157379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7146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626" y="498098"/>
            <a:ext cx="82969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On the whiteboard, write a short story</a:t>
            </a:r>
          </a:p>
          <a:p>
            <a:r>
              <a:rPr lang="en-US" sz="3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</a:t>
            </a:r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bout how the boys room got so messy!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3314" name="Picture 2" descr="mage result for chore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14" y="1932742"/>
            <a:ext cx="7431698" cy="4600575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091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Name two other places in your community.  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are these places important to you and to your community</a:t>
            </a: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?</a:t>
            </a:r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endParaRPr lang="en-US" sz="2400" dirty="0" smtClean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8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54227" y="2016291"/>
            <a:ext cx="4372364" cy="3442813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Reviewing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Sounds of the letters –</a:t>
            </a:r>
            <a:r>
              <a:rPr lang="en-CA" sz="2400" dirty="0" err="1" smtClean="0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-el and –our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Oral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Summary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 smtClean="0">
                <a:latin typeface="Century Gothic" charset="0"/>
                <a:ea typeface="Century Gothic" charset="0"/>
                <a:cs typeface="Century Gothic" charset="0"/>
              </a:rPr>
              <a:t>Simple 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Adverbs with -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CA" sz="24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22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Today, </a:t>
            </a: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is a review lesson!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 smtClean="0">
                <a:latin typeface="Century Gothic" charset="0"/>
                <a:ea typeface="Century Gothic" charset="0"/>
                <a:cs typeface="Century Gothic" charset="0"/>
              </a:rPr>
              <a:t>We are talking about our jobs at home! </a:t>
            </a:r>
            <a:endParaRPr lang="en-CA" sz="2800" dirty="0" smtClean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498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182" y="978570"/>
            <a:ext cx="829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Chores Video!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90" name="Picture 6" descr="mage result for video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856" y="131732"/>
            <a:ext cx="1563345" cy="156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28" y="2176789"/>
            <a:ext cx="7137400" cy="3784600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070646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182" y="978570"/>
            <a:ext cx="829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Let’s Talk!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90" name="Picture 6" descr="mage result for video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856" y="131732"/>
            <a:ext cx="1563345" cy="156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929498" y="1948870"/>
            <a:ext cx="7214377" cy="205162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do you think a chore is?</a:t>
            </a:r>
          </a:p>
          <a:p>
            <a:pPr marL="514350" indent="-51435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happens at the beginning, middle and end of the story</a:t>
            </a:r>
          </a:p>
          <a:p>
            <a:pPr marL="514350" indent="-514350">
              <a:buAutoNum type="arabicPeriod"/>
            </a:pPr>
            <a:r>
              <a:rPr lang="en-US" sz="2400" dirty="0" smtClean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are some cleaning tools the man used?</a:t>
            </a:r>
          </a:p>
        </p:txBody>
      </p:sp>
      <p:pic>
        <p:nvPicPr>
          <p:cNvPr id="2050" name="Picture 2" descr="mage result for chore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686" y="4171950"/>
            <a:ext cx="38100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980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626" y="498098"/>
            <a:ext cx="82969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Do you do any of these chores?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How often?</a:t>
            </a:r>
            <a:endParaRPr lang="en-US" sz="32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244" name="Picture 4" descr="mage result for chore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9144000" cy="52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880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  <a:endParaRPr lang="en-US" sz="4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Oral Summary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5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1465</TotalTime>
  <Words>611</Words>
  <Application>Microsoft Macintosh PowerPoint</Application>
  <PresentationFormat>On-screen Show (4:3)</PresentationFormat>
  <Paragraphs>130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30</cp:revision>
  <dcterms:created xsi:type="dcterms:W3CDTF">2016-08-29T18:27:00Z</dcterms:created>
  <dcterms:modified xsi:type="dcterms:W3CDTF">2016-08-31T19:15:53Z</dcterms:modified>
</cp:coreProperties>
</file>