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7" r:id="rId2"/>
    <p:sldId id="258" r:id="rId3"/>
    <p:sldId id="259" r:id="rId4"/>
    <p:sldId id="260" r:id="rId5"/>
    <p:sldId id="261" r:id="rId6"/>
    <p:sldId id="276" r:id="rId7"/>
    <p:sldId id="280" r:id="rId8"/>
    <p:sldId id="262" r:id="rId9"/>
    <p:sldId id="279" r:id="rId10"/>
    <p:sldId id="277" r:id="rId11"/>
    <p:sldId id="282" r:id="rId12"/>
    <p:sldId id="283" r:id="rId13"/>
    <p:sldId id="284" r:id="rId14"/>
    <p:sldId id="285" r:id="rId15"/>
    <p:sldId id="293" r:id="rId16"/>
    <p:sldId id="281" r:id="rId17"/>
    <p:sldId id="263" r:id="rId18"/>
    <p:sldId id="273" r:id="rId19"/>
    <p:sldId id="275" r:id="rId20"/>
    <p:sldId id="274" r:id="rId21"/>
    <p:sldId id="272" r:id="rId22"/>
    <p:sldId id="264" r:id="rId23"/>
    <p:sldId id="265" r:id="rId24"/>
    <p:sldId id="286" r:id="rId25"/>
    <p:sldId id="291" r:id="rId26"/>
    <p:sldId id="292" r:id="rId27"/>
    <p:sldId id="266" r:id="rId28"/>
    <p:sldId id="289" r:id="rId29"/>
    <p:sldId id="290" r:id="rId30"/>
    <p:sldId id="268" r:id="rId31"/>
    <p:sldId id="269" r:id="rId32"/>
    <p:sldId id="270" r:id="rId33"/>
    <p:sldId id="271" r:id="rId34"/>
    <p:sldId id="288" r:id="rId35"/>
    <p:sldId id="287"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6"/>
    <p:restoredTop sz="94590"/>
  </p:normalViewPr>
  <p:slideViewPr>
    <p:cSldViewPr snapToGrid="0" snapToObjects="1">
      <p:cViewPr varScale="1">
        <p:scale>
          <a:sx n="68" d="100"/>
          <a:sy n="68" d="100"/>
        </p:scale>
        <p:origin x="124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BD976DD-29F1-2A49-B1ED-C375D2D8ED2E}" type="datetimeFigureOut">
              <a:rPr lang="en-US" smtClean="0"/>
              <a:t>5/26/2017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79465F-84B1-FE4D-8356-0AF8CDC63061}" type="slidenum">
              <a:rPr lang="en-US" smtClean="0"/>
              <a:t>‹#›</a:t>
            </a:fld>
            <a:endParaRPr lang="en-US"/>
          </a:p>
        </p:txBody>
      </p:sp>
    </p:spTree>
    <p:extLst>
      <p:ext uri="{BB962C8B-B14F-4D97-AF65-F5344CB8AC3E}">
        <p14:creationId xmlns:p14="http://schemas.microsoft.com/office/powerpoint/2010/main" val="757766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D976DD-29F1-2A49-B1ED-C375D2D8ED2E}" type="datetimeFigureOut">
              <a:rPr lang="en-US" smtClean="0"/>
              <a:t>5/26/2017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79465F-84B1-FE4D-8356-0AF8CDC63061}" type="slidenum">
              <a:rPr lang="en-US" smtClean="0"/>
              <a:t>‹#›</a:t>
            </a:fld>
            <a:endParaRPr lang="en-US"/>
          </a:p>
        </p:txBody>
      </p:sp>
    </p:spTree>
    <p:extLst>
      <p:ext uri="{BB962C8B-B14F-4D97-AF65-F5344CB8AC3E}">
        <p14:creationId xmlns:p14="http://schemas.microsoft.com/office/powerpoint/2010/main" val="1258283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D976DD-29F1-2A49-B1ED-C375D2D8ED2E}" type="datetimeFigureOut">
              <a:rPr lang="en-US" smtClean="0"/>
              <a:t>5/26/2017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79465F-84B1-FE4D-8356-0AF8CDC63061}" type="slidenum">
              <a:rPr lang="en-US" smtClean="0"/>
              <a:t>‹#›</a:t>
            </a:fld>
            <a:endParaRPr lang="en-US"/>
          </a:p>
        </p:txBody>
      </p:sp>
    </p:spTree>
    <p:extLst>
      <p:ext uri="{BB962C8B-B14F-4D97-AF65-F5344CB8AC3E}">
        <p14:creationId xmlns:p14="http://schemas.microsoft.com/office/powerpoint/2010/main" val="1694051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D976DD-29F1-2A49-B1ED-C375D2D8ED2E}" type="datetimeFigureOut">
              <a:rPr lang="en-US" smtClean="0"/>
              <a:t>5/26/2017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79465F-84B1-FE4D-8356-0AF8CDC63061}" type="slidenum">
              <a:rPr lang="en-US" smtClean="0"/>
              <a:t>‹#›</a:t>
            </a:fld>
            <a:endParaRPr lang="en-US"/>
          </a:p>
        </p:txBody>
      </p:sp>
    </p:spTree>
    <p:extLst>
      <p:ext uri="{BB962C8B-B14F-4D97-AF65-F5344CB8AC3E}">
        <p14:creationId xmlns:p14="http://schemas.microsoft.com/office/powerpoint/2010/main" val="1207538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BD976DD-29F1-2A49-B1ED-C375D2D8ED2E}" type="datetimeFigureOut">
              <a:rPr lang="en-US" smtClean="0"/>
              <a:t>5/26/2017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79465F-84B1-FE4D-8356-0AF8CDC63061}" type="slidenum">
              <a:rPr lang="en-US" smtClean="0"/>
              <a:t>‹#›</a:t>
            </a:fld>
            <a:endParaRPr lang="en-US"/>
          </a:p>
        </p:txBody>
      </p:sp>
    </p:spTree>
    <p:extLst>
      <p:ext uri="{BB962C8B-B14F-4D97-AF65-F5344CB8AC3E}">
        <p14:creationId xmlns:p14="http://schemas.microsoft.com/office/powerpoint/2010/main" val="1385088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D976DD-29F1-2A49-B1ED-C375D2D8ED2E}" type="datetimeFigureOut">
              <a:rPr lang="en-US" smtClean="0"/>
              <a:t>5/26/2017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79465F-84B1-FE4D-8356-0AF8CDC63061}" type="slidenum">
              <a:rPr lang="en-US" smtClean="0"/>
              <a:t>‹#›</a:t>
            </a:fld>
            <a:endParaRPr lang="en-US"/>
          </a:p>
        </p:txBody>
      </p:sp>
    </p:spTree>
    <p:extLst>
      <p:ext uri="{BB962C8B-B14F-4D97-AF65-F5344CB8AC3E}">
        <p14:creationId xmlns:p14="http://schemas.microsoft.com/office/powerpoint/2010/main" val="4620726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BD976DD-29F1-2A49-B1ED-C375D2D8ED2E}" type="datetimeFigureOut">
              <a:rPr lang="en-US" smtClean="0"/>
              <a:t>5/26/2017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79465F-84B1-FE4D-8356-0AF8CDC63061}" type="slidenum">
              <a:rPr lang="en-US" smtClean="0"/>
              <a:t>‹#›</a:t>
            </a:fld>
            <a:endParaRPr lang="en-US"/>
          </a:p>
        </p:txBody>
      </p:sp>
    </p:spTree>
    <p:extLst>
      <p:ext uri="{BB962C8B-B14F-4D97-AF65-F5344CB8AC3E}">
        <p14:creationId xmlns:p14="http://schemas.microsoft.com/office/powerpoint/2010/main" val="7535559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BD976DD-29F1-2A49-B1ED-C375D2D8ED2E}" type="datetimeFigureOut">
              <a:rPr lang="en-US" smtClean="0"/>
              <a:t>5/26/2017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79465F-84B1-FE4D-8356-0AF8CDC63061}" type="slidenum">
              <a:rPr lang="en-US" smtClean="0"/>
              <a:t>‹#›</a:t>
            </a:fld>
            <a:endParaRPr lang="en-US"/>
          </a:p>
        </p:txBody>
      </p:sp>
    </p:spTree>
    <p:extLst>
      <p:ext uri="{BB962C8B-B14F-4D97-AF65-F5344CB8AC3E}">
        <p14:creationId xmlns:p14="http://schemas.microsoft.com/office/powerpoint/2010/main" val="1303718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D976DD-29F1-2A49-B1ED-C375D2D8ED2E}" type="datetimeFigureOut">
              <a:rPr lang="en-US" smtClean="0"/>
              <a:t>5/26/2017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79465F-84B1-FE4D-8356-0AF8CDC63061}" type="slidenum">
              <a:rPr lang="en-US" smtClean="0"/>
              <a:t>‹#›</a:t>
            </a:fld>
            <a:endParaRPr lang="en-US"/>
          </a:p>
        </p:txBody>
      </p:sp>
    </p:spTree>
    <p:extLst>
      <p:ext uri="{BB962C8B-B14F-4D97-AF65-F5344CB8AC3E}">
        <p14:creationId xmlns:p14="http://schemas.microsoft.com/office/powerpoint/2010/main" val="813834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BD976DD-29F1-2A49-B1ED-C375D2D8ED2E}" type="datetimeFigureOut">
              <a:rPr lang="en-US" smtClean="0"/>
              <a:t>5/26/2017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79465F-84B1-FE4D-8356-0AF8CDC63061}" type="slidenum">
              <a:rPr lang="en-US" smtClean="0"/>
              <a:t>‹#›</a:t>
            </a:fld>
            <a:endParaRPr lang="en-US"/>
          </a:p>
        </p:txBody>
      </p:sp>
    </p:spTree>
    <p:extLst>
      <p:ext uri="{BB962C8B-B14F-4D97-AF65-F5344CB8AC3E}">
        <p14:creationId xmlns:p14="http://schemas.microsoft.com/office/powerpoint/2010/main" val="793093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BD976DD-29F1-2A49-B1ED-C375D2D8ED2E}" type="datetimeFigureOut">
              <a:rPr lang="en-US" smtClean="0"/>
              <a:t>5/26/2017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79465F-84B1-FE4D-8356-0AF8CDC63061}" type="slidenum">
              <a:rPr lang="en-US" smtClean="0"/>
              <a:t>‹#›</a:t>
            </a:fld>
            <a:endParaRPr lang="en-US"/>
          </a:p>
        </p:txBody>
      </p:sp>
    </p:spTree>
    <p:extLst>
      <p:ext uri="{BB962C8B-B14F-4D97-AF65-F5344CB8AC3E}">
        <p14:creationId xmlns:p14="http://schemas.microsoft.com/office/powerpoint/2010/main" val="95776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D976DD-29F1-2A49-B1ED-C375D2D8ED2E}" type="datetimeFigureOut">
              <a:rPr lang="en-US" smtClean="0"/>
              <a:t>5/26/2017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79465F-84B1-FE4D-8356-0AF8CDC63061}" type="slidenum">
              <a:rPr lang="en-US" smtClean="0"/>
              <a:t>‹#›</a:t>
            </a:fld>
            <a:endParaRPr lang="en-US"/>
          </a:p>
        </p:txBody>
      </p:sp>
    </p:spTree>
    <p:extLst>
      <p:ext uri="{BB962C8B-B14F-4D97-AF65-F5344CB8AC3E}">
        <p14:creationId xmlns:p14="http://schemas.microsoft.com/office/powerpoint/2010/main" val="5419310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clipartpanda.com/categories/video-clip-art" TargetMode="External"/><Relationship Id="rId2" Type="http://schemas.openxmlformats.org/officeDocument/2006/relationships/image" Target="../media/image2.tiff"/><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hyperlink" Target="https://zentimeblog.wordpress.com/tag/concierge-services/" TargetMode="External"/><Relationship Id="rId2" Type="http://schemas.openxmlformats.org/officeDocument/2006/relationships/image" Target="../media/image2.tiff"/><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hyperlink" Target="https://www.pinterest.com/pin/389983648963255778/" TargetMode="Externa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hyperlink" Target="https://zentimeblog.wordpress.com/tag/concierge-services/" TargetMode="External"/><Relationship Id="rId2" Type="http://schemas.openxmlformats.org/officeDocument/2006/relationships/image" Target="../media/image2.tiff"/><Relationship Id="rId1" Type="http://schemas.openxmlformats.org/officeDocument/2006/relationships/slideLayout" Target="../slideLayouts/slideLayout2.xml"/><Relationship Id="rId5" Type="http://schemas.openxmlformats.org/officeDocument/2006/relationships/image" Target="../media/image12.tiff"/><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hyperlink" Target="https://zentimeblog.wordpress.com/tag/concierge-services/" TargetMode="External"/><Relationship Id="rId2" Type="http://schemas.openxmlformats.org/officeDocument/2006/relationships/image" Target="../media/image2.tiff"/><Relationship Id="rId1" Type="http://schemas.openxmlformats.org/officeDocument/2006/relationships/slideLayout" Target="../slideLayouts/slideLayout2.xml"/><Relationship Id="rId5" Type="http://schemas.openxmlformats.org/officeDocument/2006/relationships/image" Target="../media/image13.tiff"/><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smithsonianmag.com/smart-news/how-fold-world-record-setting-paper-airplane-180953417/" TargetMode="External"/><Relationship Id="rId1" Type="http://schemas.openxmlformats.org/officeDocument/2006/relationships/slideLayout" Target="../slideLayouts/slideLayout2.xml"/><Relationship Id="rId4" Type="http://schemas.openxmlformats.org/officeDocument/2006/relationships/image" Target="../media/image2.tiff"/></Relationships>
</file>

<file path=ppt/slides/_rels/slide15.xml.rels><?xml version="1.0" encoding="UTF-8" standalone="yes"?>
<Relationships xmlns="http://schemas.openxmlformats.org/package/2006/relationships"><Relationship Id="rId3" Type="http://schemas.openxmlformats.org/officeDocument/2006/relationships/hyperlink" Target="https://www.google.ca/url?sa=i&amp;rct=j&amp;q=&amp;esrc=s&amp;source=images&amp;cd=&amp;cad=rja&amp;uact=8&amp;ved=0ahUKEwjiq_OdgefOAhVLqR4KHYFWCakQjRwIBw&amp;url=http://www.aularagon.org/files/espa/espad/ingles/m1/unidad_04/pagina_23.html&amp;bvm=bv.131286987,d.dmo&amp;psig=AFQjCNEn9_X8cHQ3KGU58USKS_4au7ISKA&amp;ust=1472573298575885" TargetMode="External"/><Relationship Id="rId2" Type="http://schemas.openxmlformats.org/officeDocument/2006/relationships/image" Target="../media/image2.tiff"/><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hyperlink" Target="https://clubpenguintags.wordpress.com/guides/become-a-tour-guide/" TargetMode="External"/><Relationship Id="rId4" Type="http://schemas.openxmlformats.org/officeDocument/2006/relationships/image" Target="../media/image6.jpe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cliparting.com/free-homework-clipart-13892/" TargetMode="External"/><Relationship Id="rId1" Type="http://schemas.openxmlformats.org/officeDocument/2006/relationships/slideLayout" Target="../slideLayouts/slideLayout2.xml"/><Relationship Id="rId4" Type="http://schemas.openxmlformats.org/officeDocument/2006/relationships/image" Target="../media/image2.tiff"/></Relationships>
</file>

<file path=ppt/slides/_rels/slide17.xml.rels><?xml version="1.0" encoding="UTF-8" standalone="yes"?>
<Relationships xmlns="http://schemas.openxmlformats.org/package/2006/relationships"><Relationship Id="rId3" Type="http://schemas.openxmlformats.org/officeDocument/2006/relationships/hyperlink" Target="https://www.pinterest.com/explore/making-predictions/" TargetMode="External"/><Relationship Id="rId2" Type="http://schemas.openxmlformats.org/officeDocument/2006/relationships/image" Target="../media/image2.tiff"/><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jpeg"/><Relationship Id="rId7" Type="http://schemas.openxmlformats.org/officeDocument/2006/relationships/hyperlink" Target="http://www.clipartpanda.com/categories/metal-clip-art-images" TargetMode="External"/><Relationship Id="rId2" Type="http://schemas.openxmlformats.org/officeDocument/2006/relationships/hyperlink" Target="https://www.google.ca/url?sa=i&amp;rct=j&amp;q=&amp;esrc=s&amp;source=images&amp;cd=&amp;cad=rja&amp;uact=8&amp;ved=0ahUKEwjusp3a2tzOAhXJHx4KHQTnDuAQjRwIBw&amp;url=https://www.pinterest.com/explore/clip-art/&amp;psig=AFQjCNHMzKSeP_LsAP4VlOgLILS2PITNZg&amp;ust=1472219366862344" TargetMode="Externa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quotesgram.com/clip-art-hair-stylist-quotes/" TargetMode="External"/><Relationship Id="rId4" Type="http://schemas.openxmlformats.org/officeDocument/2006/relationships/image" Target="../media/image2.tiff"/></Relationships>
</file>

<file path=ppt/slides/_rels/slide20.xml.rels><?xml version="1.0" encoding="UTF-8" standalone="yes"?>
<Relationships xmlns="http://schemas.openxmlformats.org/package/2006/relationships"><Relationship Id="rId3" Type="http://schemas.openxmlformats.org/officeDocument/2006/relationships/hyperlink" Target="http://studyabroadpoland.com/2012/01/packing-tips/" TargetMode="External"/><Relationship Id="rId2" Type="http://schemas.openxmlformats.org/officeDocument/2006/relationships/image" Target="../media/image2.tiff"/><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1.xml.rels><?xml version="1.0" encoding="UTF-8" standalone="yes"?>
<Relationships xmlns="http://schemas.openxmlformats.org/package/2006/relationships"><Relationship Id="rId3" Type="http://schemas.openxmlformats.org/officeDocument/2006/relationships/hyperlink" Target="http://studyabroadpoland.com/2012/01/packing-tips/" TargetMode="External"/><Relationship Id="rId2" Type="http://schemas.openxmlformats.org/officeDocument/2006/relationships/image" Target="../media/image2.tiff"/><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hyperlink" Target="http://www.clipartpanda.com/categories/video-clip-art" TargetMode="External"/><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cliparting.com/free-homework-clipart-13892/" TargetMode="External"/><Relationship Id="rId1" Type="http://schemas.openxmlformats.org/officeDocument/2006/relationships/slideLayout" Target="../slideLayouts/slideLayout2.xml"/><Relationship Id="rId4" Type="http://schemas.openxmlformats.org/officeDocument/2006/relationships/image" Target="../media/image2.tiff"/></Relationships>
</file>

<file path=ppt/slides/_rels/slide23.xml.rels><?xml version="1.0" encoding="UTF-8" standalone="yes"?>
<Relationships xmlns="http://schemas.openxmlformats.org/package/2006/relationships"><Relationship Id="rId3" Type="http://schemas.openxmlformats.org/officeDocument/2006/relationships/hyperlink" Target="http://missweinsteinsclass.weebly.com/kindergarten-cove/jolly-phonics-sound-s" TargetMode="External"/><Relationship Id="rId2" Type="http://schemas.openxmlformats.org/officeDocument/2006/relationships/image" Target="../media/image2.tiff"/><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hyperlink" Target="http://www.clipartlord.com/category/food-clip-art/french-fries-clip-art/" TargetMode="External"/><Relationship Id="rId2" Type="http://schemas.openxmlformats.org/officeDocument/2006/relationships/image" Target="../media/image2.tiff"/><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hyperlink" Target="http://www.sartomanila.com/the-ties-that-bind/" TargetMode="Externa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hyperlink" Target="https://www.pinterest.com/carol5224/butterfly-clip-art/" TargetMode="External"/><Relationship Id="rId2" Type="http://schemas.openxmlformats.org/officeDocument/2006/relationships/image" Target="../media/image2.tiff"/><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hyperlink" Target="http://www.clipartkid.com/stock-dragonfly-cliparts/" TargetMode="External"/><Relationship Id="rId4" Type="http://schemas.openxmlformats.org/officeDocument/2006/relationships/image" Target="../media/image21.jpeg"/></Relationships>
</file>

<file path=ppt/slides/_rels/slide26.xml.rels><?xml version="1.0" encoding="UTF-8" standalone="yes"?>
<Relationships xmlns="http://schemas.openxmlformats.org/package/2006/relationships"><Relationship Id="rId3" Type="http://schemas.openxmlformats.org/officeDocument/2006/relationships/hyperlink" Target="https://www.pinterest.com/carol5224/butterfly-clip-art/" TargetMode="External"/><Relationship Id="rId2" Type="http://schemas.openxmlformats.org/officeDocument/2006/relationships/image" Target="../media/image2.tiff"/><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hyperlink" Target="http://www.clipartkid.com/stock-dragonfly-cliparts/" TargetMode="External"/><Relationship Id="rId4" Type="http://schemas.openxmlformats.org/officeDocument/2006/relationships/image" Target="../media/image21.jpeg"/></Relationships>
</file>

<file path=ppt/slides/_rels/slide2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hyperlink" Target="http://www.clipartlord.com/category/food-clip-art/french-fries-clip-art/" TargetMode="External"/><Relationship Id="rId7" Type="http://schemas.openxmlformats.org/officeDocument/2006/relationships/hyperlink" Target="http://worldartsme.com/fly-flies-clipart.html" TargetMode="External"/><Relationship Id="rId2" Type="http://schemas.openxmlformats.org/officeDocument/2006/relationships/image" Target="../media/image2.tiff"/><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hyperlink" Target="http://www.247momonduty.com/2013_04_01_archive.html" TargetMode="External"/><Relationship Id="rId4" Type="http://schemas.openxmlformats.org/officeDocument/2006/relationships/image" Target="../media/image19.png"/></Relationships>
</file>

<file path=ppt/slides/_rels/slide2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hyperlink" Target="http://www.clipartlord.com/category/food-clip-art/french-fries-clip-art/" TargetMode="External"/><Relationship Id="rId7" Type="http://schemas.openxmlformats.org/officeDocument/2006/relationships/hyperlink" Target="http://worldartsme.com/fly-flies-clipart.html" TargetMode="External"/><Relationship Id="rId2" Type="http://schemas.openxmlformats.org/officeDocument/2006/relationships/image" Target="../media/image2.tiff"/><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hyperlink" Target="http://www.247momonduty.com/2013_04_01_archive.html" TargetMode="External"/><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hyperlink" Target="http://www.clipartlord.com/category/food-clip-art/french-fries-clip-art/" TargetMode="External"/><Relationship Id="rId7" Type="http://schemas.openxmlformats.org/officeDocument/2006/relationships/hyperlink" Target="http://worldartsme.com/fly-flies-clipart.html" TargetMode="External"/><Relationship Id="rId2" Type="http://schemas.openxmlformats.org/officeDocument/2006/relationships/image" Target="../media/image2.tiff"/><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hyperlink" Target="http://www.247momonduty.com/2013_04_01_archive.html" TargetMode="External"/><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google.ca/url?sa=i&amp;rct=j&amp;q=&amp;esrc=s&amp;source=images&amp;cd=&amp;cad=rja&amp;uact=8&amp;ved=0ahUKEwjusp3a2tzOAhXJHx4KHQTnDuAQjRwIBw&amp;url=https://www.pinterest.com/explore/clip-art/&amp;psig=AFQjCNHMzKSeP_LsAP4VlOgLILS2PITNZg&amp;ust=1472219366862344" TargetMode="External"/><Relationship Id="rId1" Type="http://schemas.openxmlformats.org/officeDocument/2006/relationships/slideLayout" Target="../slideLayouts/slideLayout2.xml"/><Relationship Id="rId4" Type="http://schemas.openxmlformats.org/officeDocument/2006/relationships/image" Target="../media/image2.tiff"/></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google.ca/url?sa=i&amp;rct=j&amp;q=&amp;esrc=s&amp;source=images&amp;cd=&amp;cad=rja&amp;uact=8&amp;ved=0ahUKEwjusp3a2tzOAhXJHx4KHQTnDuAQjRwIBw&amp;url=https://www.pinterest.com/explore/clip-art/&amp;psig=AFQjCNHMzKSeP_LsAP4VlOgLILS2PITNZg&amp;ust=1472219366862344" TargetMode="External"/><Relationship Id="rId1" Type="http://schemas.openxmlformats.org/officeDocument/2006/relationships/slideLayout" Target="../slideLayouts/slideLayout2.xml"/><Relationship Id="rId4" Type="http://schemas.openxmlformats.org/officeDocument/2006/relationships/image" Target="../media/image2.tiff"/></Relationships>
</file>

<file path=ppt/slides/_rels/slide3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www.calvaryunited.com/event.aspx?event_id=219958&amp;site_id=10121" TargetMode="External"/><Relationship Id="rId1" Type="http://schemas.openxmlformats.org/officeDocument/2006/relationships/slideLayout" Target="../slideLayouts/slideLayout2.xml"/><Relationship Id="rId4" Type="http://schemas.openxmlformats.org/officeDocument/2006/relationships/image" Target="../media/image2.tiff"/></Relationships>
</file>

<file path=ppt/slides/_rels/slide3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www.calvaryunited.com/event.aspx?event_id=219958&amp;site_id=10121" TargetMode="External"/><Relationship Id="rId1" Type="http://schemas.openxmlformats.org/officeDocument/2006/relationships/slideLayout" Target="../slideLayouts/slideLayout2.xml"/><Relationship Id="rId4" Type="http://schemas.openxmlformats.org/officeDocument/2006/relationships/image" Target="../media/image2.tiff"/></Relationships>
</file>

<file path=ppt/slides/_rels/slide33.xml.rels><?xml version="1.0" encoding="UTF-8" standalone="yes"?>
<Relationships xmlns="http://schemas.openxmlformats.org/package/2006/relationships"><Relationship Id="rId3" Type="http://schemas.openxmlformats.org/officeDocument/2006/relationships/hyperlink" Target="http://funzypics.com/board/pins/322/6766" TargetMode="External"/><Relationship Id="rId2" Type="http://schemas.openxmlformats.org/officeDocument/2006/relationships/image" Target="../media/image2.tiff"/><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34.xml.rels><?xml version="1.0" encoding="UTF-8" standalone="yes"?>
<Relationships xmlns="http://schemas.openxmlformats.org/package/2006/relationships"><Relationship Id="rId3" Type="http://schemas.openxmlformats.org/officeDocument/2006/relationships/hyperlink" Target="https://www.pinterest.com/selsmith479/writing-picture-prompts/" TargetMode="External"/><Relationship Id="rId2" Type="http://schemas.openxmlformats.org/officeDocument/2006/relationships/image" Target="../media/image2.tiff"/><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35.xml.rels><?xml version="1.0" encoding="UTF-8" standalone="yes"?>
<Relationships xmlns="http://schemas.openxmlformats.org/package/2006/relationships"><Relationship Id="rId3" Type="http://schemas.openxmlformats.org/officeDocument/2006/relationships/hyperlink" Target="https://www.pinterest.com/pin/333688653610678587/" TargetMode="External"/><Relationship Id="rId2" Type="http://schemas.openxmlformats.org/officeDocument/2006/relationships/image" Target="../media/image2.tiff"/><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google.ca/url?sa=i&amp;rct=j&amp;q=&amp;esrc=s&amp;source=images&amp;cd=&amp;cad=rja&amp;uact=8&amp;ved=0ahUKEwjusp3a2tzOAhXJHx4KHQTnDuAQjRwIBw&amp;url=https://www.pinterest.com/explore/clip-art/&amp;psig=AFQjCNHMzKSeP_LsAP4VlOgLILS2PITNZg&amp;ust=1472219366862344" TargetMode="External"/><Relationship Id="rId1" Type="http://schemas.openxmlformats.org/officeDocument/2006/relationships/slideLayout" Target="../slideLayouts/slideLayout2.xml"/><Relationship Id="rId4" Type="http://schemas.openxmlformats.org/officeDocument/2006/relationships/image" Target="../media/image2.tiff"/></Relationships>
</file>

<file path=ppt/slides/_rels/slide5.xml.rels><?xml version="1.0" encoding="UTF-8" standalone="yes"?>
<Relationships xmlns="http://schemas.openxmlformats.org/package/2006/relationships"><Relationship Id="rId3" Type="http://schemas.openxmlformats.org/officeDocument/2006/relationships/hyperlink" Target="https://www.google.ca/url?sa=i&amp;rct=j&amp;q=&amp;esrc=s&amp;source=images&amp;cd=&amp;cad=rja&amp;uact=8&amp;ved=0ahUKEwjiq_OdgefOAhVLqR4KHYFWCakQjRwIBw&amp;url=http://www.aularagon.org/files/espa/espad/ingles/m1/unidad_04/pagina_23.html&amp;bvm=bv.131286987,d.dmo&amp;psig=AFQjCNEn9_X8cHQ3KGU58USKS_4au7ISKA&amp;ust=1472573298575885" TargetMode="External"/><Relationship Id="rId2" Type="http://schemas.openxmlformats.org/officeDocument/2006/relationships/image" Target="../media/image2.tiff"/><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hyperlink" Target="https://clubpenguintags.wordpress.com/guides/become-a-tour-guide/" TargetMode="Externa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hyperlink" Target="https://github.com/FortAwesome/Font-Awesome/issues/1023" TargetMode="External"/><Relationship Id="rId2" Type="http://schemas.openxmlformats.org/officeDocument/2006/relationships/image" Target="../media/image2.tiff"/><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hyperlink" Target="https://www.google.ca/url?sa=i&amp;rct=j&amp;q=&amp;esrc=s&amp;source=images&amp;cd=&amp;cad=rja&amp;uact=8&amp;ved=0ahUKEwjiq_OdgefOAhVLqR4KHYFWCakQjRwIBw&amp;url=http://www.aularagon.org/files/espa/espad/ingles/m1/unidad_04/pagina_23.html&amp;bvm=bv.131286987,d.dmo&amp;psig=AFQjCNEn9_X8cHQ3KGU58USKS_4au7ISKA&amp;ust=1472573298575885" TargetMode="External"/><Relationship Id="rId2" Type="http://schemas.openxmlformats.org/officeDocument/2006/relationships/image" Target="../media/image2.tiff"/><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hyperlink" Target="https://clubpenguintags.wordpress.com/guides/become-a-tour-guide/" TargetMode="Externa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hyperlink" Target="https://zentimeblog.wordpress.com/tag/concierge-services/" TargetMode="External"/><Relationship Id="rId2" Type="http://schemas.openxmlformats.org/officeDocument/2006/relationships/image" Target="../media/image2.tiff"/><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hyperlink" Target="http://www.clipartpanda.com/categories/video-clip-art" TargetMode="External"/><Relationship Id="rId2" Type="http://schemas.openxmlformats.org/officeDocument/2006/relationships/image" Target="../media/image2.tiff"/><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1770221" y="647403"/>
            <a:ext cx="5717857" cy="2714625"/>
          </a:xfrm>
          <a:prstGeom prst="roundRect">
            <a:avLst/>
          </a:prstGeom>
          <a:solidFill>
            <a:srgbClr val="C586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3870196" y="2292180"/>
            <a:ext cx="2080227" cy="1069848"/>
          </a:xfrm>
        </p:spPr>
        <p:txBody>
          <a:bodyPr/>
          <a:lstStyle/>
          <a:p>
            <a:r>
              <a:rPr lang="en-US" dirty="0"/>
              <a:t>Lesson Seven</a:t>
            </a:r>
          </a:p>
        </p:txBody>
      </p:sp>
      <p:pic>
        <p:nvPicPr>
          <p:cNvPr id="4" name="Picture 3"/>
          <p:cNvPicPr>
            <a:picLocks noChangeAspect="1"/>
          </p:cNvPicPr>
          <p:nvPr/>
        </p:nvPicPr>
        <p:blipFill>
          <a:blip r:embed="rId2"/>
          <a:stretch>
            <a:fillRect/>
          </a:stretch>
        </p:blipFill>
        <p:spPr>
          <a:xfrm>
            <a:off x="0" y="3798498"/>
            <a:ext cx="9258300" cy="3241620"/>
          </a:xfrm>
          <a:prstGeom prst="rect">
            <a:avLst/>
          </a:prstGeom>
        </p:spPr>
      </p:pic>
      <p:sp>
        <p:nvSpPr>
          <p:cNvPr id="8" name="TextBox 7"/>
          <p:cNvSpPr txBox="1"/>
          <p:nvPr/>
        </p:nvSpPr>
        <p:spPr>
          <a:xfrm>
            <a:off x="2001678" y="1160092"/>
            <a:ext cx="5486400" cy="923330"/>
          </a:xfrm>
          <a:prstGeom prst="rect">
            <a:avLst/>
          </a:prstGeom>
          <a:noFill/>
        </p:spPr>
        <p:txBody>
          <a:bodyPr wrap="square" rtlCol="0">
            <a:spAutoFit/>
          </a:bodyPr>
          <a:lstStyle/>
          <a:p>
            <a:r>
              <a:rPr lang="en-US" sz="5400" dirty="0">
                <a:solidFill>
                  <a:schemeClr val="bg1"/>
                </a:solidFill>
                <a:latin typeface="Century Gothic" charset="0"/>
                <a:ea typeface="Century Gothic" charset="0"/>
                <a:cs typeface="Century Gothic" charset="0"/>
              </a:rPr>
              <a:t>My Community</a:t>
            </a:r>
          </a:p>
        </p:txBody>
      </p:sp>
      <p:pic>
        <p:nvPicPr>
          <p:cNvPr id="10" name="Picture 9"/>
          <p:cNvPicPr>
            <a:picLocks noChangeAspect="1"/>
          </p:cNvPicPr>
          <p:nvPr/>
        </p:nvPicPr>
        <p:blipFill>
          <a:blip r:embed="rId3"/>
          <a:stretch>
            <a:fillRect/>
          </a:stretch>
        </p:blipFill>
        <p:spPr>
          <a:xfrm>
            <a:off x="7829550" y="78248"/>
            <a:ext cx="1314450" cy="464344"/>
          </a:xfrm>
          <a:prstGeom prst="rect">
            <a:avLst/>
          </a:prstGeom>
        </p:spPr>
      </p:pic>
    </p:spTree>
    <p:extLst>
      <p:ext uri="{BB962C8B-B14F-4D97-AF65-F5344CB8AC3E}">
        <p14:creationId xmlns:p14="http://schemas.microsoft.com/office/powerpoint/2010/main" val="13981538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ectangle 3"/>
          <p:cNvSpPr/>
          <p:nvPr/>
        </p:nvSpPr>
        <p:spPr>
          <a:xfrm>
            <a:off x="0" y="33963"/>
            <a:ext cx="9144000" cy="15948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7" name="Picture 6"/>
          <p:cNvPicPr>
            <a:picLocks noChangeAspect="1"/>
          </p:cNvPicPr>
          <p:nvPr/>
        </p:nvPicPr>
        <p:blipFill>
          <a:blip r:embed="rId2"/>
          <a:stretch>
            <a:fillRect/>
          </a:stretch>
        </p:blipFill>
        <p:spPr>
          <a:xfrm>
            <a:off x="7672387" y="194131"/>
            <a:ext cx="1314450" cy="464344"/>
          </a:xfrm>
          <a:prstGeom prst="rect">
            <a:avLst/>
          </a:prstGeom>
        </p:spPr>
      </p:pic>
      <p:sp>
        <p:nvSpPr>
          <p:cNvPr id="8" name="TextBox 7"/>
          <p:cNvSpPr txBox="1"/>
          <p:nvPr/>
        </p:nvSpPr>
        <p:spPr>
          <a:xfrm>
            <a:off x="0" y="989638"/>
            <a:ext cx="9144000" cy="523220"/>
          </a:xfrm>
          <a:prstGeom prst="rect">
            <a:avLst/>
          </a:prstGeom>
          <a:noFill/>
        </p:spPr>
        <p:txBody>
          <a:bodyPr wrap="square" rtlCol="0">
            <a:spAutoFit/>
          </a:bodyPr>
          <a:lstStyle/>
          <a:p>
            <a:r>
              <a:rPr lang="en-US" sz="2800" dirty="0">
                <a:solidFill>
                  <a:schemeClr val="bg1"/>
                </a:solidFill>
                <a:latin typeface="Century Gothic" charset="0"/>
                <a:ea typeface="Century Gothic" charset="0"/>
                <a:cs typeface="Century Gothic" charset="0"/>
              </a:rPr>
              <a:t>Which words did you hear that described direction?</a:t>
            </a:r>
          </a:p>
        </p:txBody>
      </p:sp>
      <p:sp>
        <p:nvSpPr>
          <p:cNvPr id="9" name="Rounded Rectangle 8"/>
          <p:cNvSpPr/>
          <p:nvPr/>
        </p:nvSpPr>
        <p:spPr>
          <a:xfrm>
            <a:off x="464620" y="2315201"/>
            <a:ext cx="8215356" cy="3621575"/>
          </a:xfrm>
          <a:prstGeom prst="roundRect">
            <a:avLst/>
          </a:prstGeom>
          <a:solidFill>
            <a:schemeClr val="bg1"/>
          </a:solidFill>
          <a:ln w="762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002060"/>
              </a:solidFill>
              <a:latin typeface="Century Gothic" charset="0"/>
              <a:ea typeface="Century Gothic" charset="0"/>
              <a:cs typeface="Century Gothic" charset="0"/>
            </a:endParaRPr>
          </a:p>
        </p:txBody>
      </p:sp>
      <p:pic>
        <p:nvPicPr>
          <p:cNvPr id="11" name="Picture 6" descr="mage result for video clip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2713" y="194131"/>
            <a:ext cx="878573" cy="8785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6866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672387" y="194131"/>
            <a:ext cx="1314450" cy="464344"/>
          </a:xfrm>
          <a:prstGeom prst="rect">
            <a:avLst/>
          </a:prstGeom>
        </p:spPr>
      </p:pic>
      <p:pic>
        <p:nvPicPr>
          <p:cNvPr id="5122" name="Picture 2" descr="mage result for concierge clip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533" y="2828350"/>
            <a:ext cx="4067033" cy="4029651"/>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ular Callout 10"/>
          <p:cNvSpPr/>
          <p:nvPr/>
        </p:nvSpPr>
        <p:spPr>
          <a:xfrm>
            <a:off x="3793952" y="805219"/>
            <a:ext cx="5049797" cy="2511188"/>
          </a:xfrm>
          <a:prstGeom prst="wedgeRectCallout">
            <a:avLst>
              <a:gd name="adj1" fmla="val -65847"/>
              <a:gd name="adj2" fmla="val -3320"/>
            </a:avLst>
          </a:prstGeom>
          <a:solidFill>
            <a:srgbClr val="C586FC"/>
          </a:solidFill>
          <a:ln>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marR="0" lvl="0" indent="-342900" algn="ctr" defTabSz="914400" eaLnBrk="1" fontAlgn="auto" latinLnBrk="0" hangingPunct="1">
              <a:lnSpc>
                <a:spcPct val="100000"/>
              </a:lnSpc>
              <a:spcBef>
                <a:spcPts val="0"/>
              </a:spcBef>
              <a:spcAft>
                <a:spcPts val="0"/>
              </a:spcAft>
              <a:buClrTx/>
              <a:buSzTx/>
              <a:buFont typeface="Arial" charset="0"/>
              <a:buNone/>
              <a:tabLst/>
              <a:defRPr/>
            </a:pPr>
            <a:r>
              <a:rPr lang="en-CA" sz="2800" dirty="0">
                <a:latin typeface="Century Gothic" charset="0"/>
                <a:ea typeface="Century Gothic" charset="0"/>
                <a:cs typeface="Century Gothic" charset="0"/>
              </a:rPr>
              <a:t>It is your turn to follow directions!  </a:t>
            </a:r>
          </a:p>
          <a:p>
            <a:pPr marL="342900" marR="0" lvl="0" indent="-342900" algn="ctr" defTabSz="914400" eaLnBrk="1" fontAlgn="auto" latinLnBrk="0" hangingPunct="1">
              <a:lnSpc>
                <a:spcPct val="100000"/>
              </a:lnSpc>
              <a:spcBef>
                <a:spcPts val="0"/>
              </a:spcBef>
              <a:spcAft>
                <a:spcPts val="0"/>
              </a:spcAft>
              <a:buClrTx/>
              <a:buSzTx/>
              <a:buFont typeface="Arial" charset="0"/>
              <a:buNone/>
              <a:tabLst/>
              <a:defRPr/>
            </a:pPr>
            <a:endParaRPr lang="en-CA" sz="2800" dirty="0">
              <a:latin typeface="Century Gothic" charset="0"/>
              <a:ea typeface="Century Gothic" charset="0"/>
              <a:cs typeface="Century Gothic" charset="0"/>
            </a:endParaRPr>
          </a:p>
          <a:p>
            <a:pPr marL="342900" marR="0" lvl="0" indent="-342900" algn="ctr" defTabSz="914400" eaLnBrk="1" fontAlgn="auto" latinLnBrk="0" hangingPunct="1">
              <a:lnSpc>
                <a:spcPct val="100000"/>
              </a:lnSpc>
              <a:spcBef>
                <a:spcPts val="0"/>
              </a:spcBef>
              <a:spcAft>
                <a:spcPts val="0"/>
              </a:spcAft>
              <a:buClrTx/>
              <a:buSzTx/>
              <a:buFont typeface="Arial" charset="0"/>
              <a:buNone/>
              <a:tabLst/>
              <a:defRPr/>
            </a:pPr>
            <a:r>
              <a:rPr lang="en-CA" sz="2800" dirty="0">
                <a:latin typeface="Century Gothic" charset="0"/>
                <a:ea typeface="Century Gothic" charset="0"/>
                <a:cs typeface="Century Gothic" charset="0"/>
              </a:rPr>
              <a:t>Draw a smile on the face below.</a:t>
            </a:r>
          </a:p>
        </p:txBody>
      </p:sp>
      <p:pic>
        <p:nvPicPr>
          <p:cNvPr id="25602" name="Picture 2" descr="mage result for face without smile">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37018" y="3436707"/>
            <a:ext cx="3292594" cy="33009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70325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738981" y="31510"/>
            <a:ext cx="1314450" cy="464344"/>
          </a:xfrm>
          <a:prstGeom prst="rect">
            <a:avLst/>
          </a:prstGeom>
        </p:spPr>
      </p:pic>
      <p:pic>
        <p:nvPicPr>
          <p:cNvPr id="5122" name="Picture 2" descr="mage result for concierge clip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254654"/>
            <a:ext cx="3636773" cy="3603346"/>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ular Callout 10"/>
          <p:cNvSpPr/>
          <p:nvPr/>
        </p:nvSpPr>
        <p:spPr>
          <a:xfrm>
            <a:off x="3839986" y="470510"/>
            <a:ext cx="5213445" cy="2784144"/>
          </a:xfrm>
          <a:prstGeom prst="wedgeRectCallout">
            <a:avLst>
              <a:gd name="adj1" fmla="val -65062"/>
              <a:gd name="adj2" fmla="val 36386"/>
            </a:avLst>
          </a:prstGeom>
          <a:solidFill>
            <a:srgbClr val="C586FC"/>
          </a:solidFill>
          <a:ln>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14350" marR="0" lvl="0" indent="-514350" defTabSz="914400" eaLnBrk="1" fontAlgn="auto" latinLnBrk="0" hangingPunct="1">
              <a:lnSpc>
                <a:spcPct val="100000"/>
              </a:lnSpc>
              <a:spcBef>
                <a:spcPts val="0"/>
              </a:spcBef>
              <a:spcAft>
                <a:spcPts val="0"/>
              </a:spcAft>
              <a:buClrTx/>
              <a:buSzTx/>
              <a:buFont typeface="Arial" charset="0"/>
              <a:buAutoNum type="arabicPeriod"/>
              <a:tabLst/>
              <a:defRPr/>
            </a:pPr>
            <a:r>
              <a:rPr lang="en-CA" sz="2400" dirty="0">
                <a:latin typeface="Century Gothic" charset="0"/>
                <a:ea typeface="Century Gothic" charset="0"/>
                <a:cs typeface="Century Gothic" charset="0"/>
              </a:rPr>
              <a:t>Circle the animals</a:t>
            </a:r>
          </a:p>
          <a:p>
            <a:pPr marL="514350" marR="0" lvl="0" indent="-514350" defTabSz="914400" eaLnBrk="1" fontAlgn="auto" latinLnBrk="0" hangingPunct="1">
              <a:lnSpc>
                <a:spcPct val="100000"/>
              </a:lnSpc>
              <a:spcBef>
                <a:spcPts val="0"/>
              </a:spcBef>
              <a:spcAft>
                <a:spcPts val="0"/>
              </a:spcAft>
              <a:buClrTx/>
              <a:buSzTx/>
              <a:buFont typeface="Arial" charset="0"/>
              <a:buAutoNum type="arabicPeriod"/>
              <a:tabLst/>
              <a:defRPr/>
            </a:pPr>
            <a:r>
              <a:rPr lang="en-CA" sz="2400" dirty="0">
                <a:latin typeface="Century Gothic" charset="0"/>
                <a:ea typeface="Century Gothic" charset="0"/>
                <a:cs typeface="Century Gothic" charset="0"/>
              </a:rPr>
              <a:t>Draw an X on the things with wheels</a:t>
            </a:r>
          </a:p>
          <a:p>
            <a:pPr marL="514350" marR="0" lvl="0" indent="-514350" defTabSz="914400" eaLnBrk="1" fontAlgn="auto" latinLnBrk="0" hangingPunct="1">
              <a:lnSpc>
                <a:spcPct val="100000"/>
              </a:lnSpc>
              <a:spcBef>
                <a:spcPts val="0"/>
              </a:spcBef>
              <a:spcAft>
                <a:spcPts val="0"/>
              </a:spcAft>
              <a:buClrTx/>
              <a:buSzTx/>
              <a:buFont typeface="Arial" charset="0"/>
              <a:buAutoNum type="arabicPeriod"/>
              <a:tabLst/>
              <a:defRPr/>
            </a:pPr>
            <a:r>
              <a:rPr lang="en-CA" sz="2400" dirty="0">
                <a:latin typeface="Century Gothic" charset="0"/>
                <a:ea typeface="Century Gothic" charset="0"/>
                <a:cs typeface="Century Gothic" charset="0"/>
              </a:rPr>
              <a:t>Draw a square on things you can wear</a:t>
            </a:r>
          </a:p>
          <a:p>
            <a:pPr marL="514350" marR="0" lvl="0" indent="-514350" defTabSz="914400" eaLnBrk="1" fontAlgn="auto" latinLnBrk="0" hangingPunct="1">
              <a:lnSpc>
                <a:spcPct val="100000"/>
              </a:lnSpc>
              <a:spcBef>
                <a:spcPts val="0"/>
              </a:spcBef>
              <a:spcAft>
                <a:spcPts val="0"/>
              </a:spcAft>
              <a:buClrTx/>
              <a:buSzTx/>
              <a:buFont typeface="Arial" charset="0"/>
              <a:buAutoNum type="arabicPeriod"/>
              <a:tabLst/>
              <a:defRPr/>
            </a:pPr>
            <a:r>
              <a:rPr lang="en-CA" sz="2400" dirty="0">
                <a:latin typeface="Century Gothic" charset="0"/>
                <a:ea typeface="Century Gothic" charset="0"/>
                <a:cs typeface="Century Gothic" charset="0"/>
              </a:rPr>
              <a:t>Draw a triangle around things you can eat </a:t>
            </a:r>
          </a:p>
        </p:txBody>
      </p:sp>
      <p:pic>
        <p:nvPicPr>
          <p:cNvPr id="2" name="Picture 1"/>
          <p:cNvPicPr>
            <a:picLocks noChangeAspect="1"/>
          </p:cNvPicPr>
          <p:nvPr/>
        </p:nvPicPr>
        <p:blipFill rotWithShape="1">
          <a:blip r:embed="rId5"/>
          <a:srcRect l="6865" t="30786" r="6241" b="16454"/>
          <a:stretch/>
        </p:blipFill>
        <p:spPr>
          <a:xfrm>
            <a:off x="3971499" y="3409248"/>
            <a:ext cx="5081932" cy="3261538"/>
          </a:xfrm>
          <a:prstGeom prst="rect">
            <a:avLst/>
          </a:prstGeom>
        </p:spPr>
      </p:pic>
    </p:spTree>
    <p:extLst>
      <p:ext uri="{BB962C8B-B14F-4D97-AF65-F5344CB8AC3E}">
        <p14:creationId xmlns:p14="http://schemas.microsoft.com/office/powerpoint/2010/main" val="9102703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738981" y="31510"/>
            <a:ext cx="1314450" cy="464344"/>
          </a:xfrm>
          <a:prstGeom prst="rect">
            <a:avLst/>
          </a:prstGeom>
        </p:spPr>
      </p:pic>
      <p:pic>
        <p:nvPicPr>
          <p:cNvPr id="5122" name="Picture 2" descr="mage result for concierge clip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254654"/>
            <a:ext cx="3636773" cy="3603346"/>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ular Callout 10"/>
          <p:cNvSpPr/>
          <p:nvPr/>
        </p:nvSpPr>
        <p:spPr>
          <a:xfrm>
            <a:off x="223330" y="99748"/>
            <a:ext cx="4949172" cy="1713132"/>
          </a:xfrm>
          <a:prstGeom prst="wedgeRectCallout">
            <a:avLst>
              <a:gd name="adj1" fmla="val -17355"/>
              <a:gd name="adj2" fmla="val 99323"/>
            </a:avLst>
          </a:prstGeom>
          <a:solidFill>
            <a:srgbClr val="C586FC"/>
          </a:solidFill>
          <a:ln>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14350" marR="0" lvl="0" indent="-514350" defTabSz="914400" eaLnBrk="1" fontAlgn="auto" latinLnBrk="0" hangingPunct="1">
              <a:lnSpc>
                <a:spcPct val="100000"/>
              </a:lnSpc>
              <a:spcBef>
                <a:spcPts val="0"/>
              </a:spcBef>
              <a:spcAft>
                <a:spcPts val="0"/>
              </a:spcAft>
              <a:buClrTx/>
              <a:buSzTx/>
              <a:buFont typeface="Arial" charset="0"/>
              <a:buNone/>
              <a:tabLst/>
              <a:defRPr/>
            </a:pPr>
            <a:r>
              <a:rPr lang="en-CA" sz="2400" dirty="0">
                <a:latin typeface="Century Gothic" charset="0"/>
                <a:ea typeface="Century Gothic" charset="0"/>
                <a:cs typeface="Century Gothic" charset="0"/>
              </a:rPr>
              <a:t>   Find a sheet of paper and follow </a:t>
            </a:r>
            <a:r>
              <a:rPr lang="en-CA" sz="2400">
                <a:latin typeface="Century Gothic" charset="0"/>
                <a:ea typeface="Century Gothic" charset="0"/>
                <a:cs typeface="Century Gothic" charset="0"/>
              </a:rPr>
              <a:t>the instructions below! </a:t>
            </a:r>
            <a:endParaRPr lang="en-CA" sz="2400" dirty="0">
              <a:latin typeface="Century Gothic" charset="0"/>
              <a:ea typeface="Century Gothic" charset="0"/>
              <a:cs typeface="Century Gothic" charset="0"/>
            </a:endParaRPr>
          </a:p>
        </p:txBody>
      </p:sp>
      <p:pic>
        <p:nvPicPr>
          <p:cNvPr id="4" name="Picture 3"/>
          <p:cNvPicPr>
            <a:picLocks noChangeAspect="1"/>
          </p:cNvPicPr>
          <p:nvPr/>
        </p:nvPicPr>
        <p:blipFill>
          <a:blip r:embed="rId5"/>
          <a:stretch>
            <a:fillRect/>
          </a:stretch>
        </p:blipFill>
        <p:spPr>
          <a:xfrm>
            <a:off x="4148919" y="2006220"/>
            <a:ext cx="4995081" cy="4715323"/>
          </a:xfrm>
          <a:prstGeom prst="rect">
            <a:avLst/>
          </a:prstGeom>
        </p:spPr>
      </p:pic>
    </p:spTree>
    <p:extLst>
      <p:ext uri="{BB962C8B-B14F-4D97-AF65-F5344CB8AC3E}">
        <p14:creationId xmlns:p14="http://schemas.microsoft.com/office/powerpoint/2010/main" val="3966955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mage result for throwing  paper airplan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a:stretch>
            <a:fillRect/>
          </a:stretch>
        </p:blipFill>
        <p:spPr>
          <a:xfrm>
            <a:off x="7829550" y="1"/>
            <a:ext cx="1314450" cy="464344"/>
          </a:xfrm>
          <a:prstGeom prst="rect">
            <a:avLst/>
          </a:prstGeom>
        </p:spPr>
      </p:pic>
      <p:sp>
        <p:nvSpPr>
          <p:cNvPr id="11" name="Rectangular Callout 10"/>
          <p:cNvSpPr/>
          <p:nvPr/>
        </p:nvSpPr>
        <p:spPr>
          <a:xfrm>
            <a:off x="2480876" y="168147"/>
            <a:ext cx="4949172" cy="1305811"/>
          </a:xfrm>
          <a:prstGeom prst="wedgeRectCallout">
            <a:avLst>
              <a:gd name="adj1" fmla="val -17355"/>
              <a:gd name="adj2" fmla="val 49930"/>
            </a:avLst>
          </a:prstGeom>
          <a:solidFill>
            <a:srgbClr val="C586FC"/>
          </a:solidFill>
          <a:ln>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14350" marR="0" lvl="0" indent="-514350" defTabSz="914400" eaLnBrk="1" fontAlgn="auto" latinLnBrk="0" hangingPunct="1">
              <a:lnSpc>
                <a:spcPct val="100000"/>
              </a:lnSpc>
              <a:spcBef>
                <a:spcPts val="0"/>
              </a:spcBef>
              <a:spcAft>
                <a:spcPts val="0"/>
              </a:spcAft>
              <a:buClrTx/>
              <a:buSzTx/>
              <a:buFont typeface="Arial" charset="0"/>
              <a:buNone/>
              <a:tabLst/>
              <a:defRPr/>
            </a:pPr>
            <a:r>
              <a:rPr lang="en-CA" sz="2400" dirty="0">
                <a:latin typeface="Century Gothic" charset="0"/>
                <a:ea typeface="Century Gothic" charset="0"/>
                <a:cs typeface="Century Gothic" charset="0"/>
              </a:rPr>
              <a:t>See how far your plane can fly!</a:t>
            </a:r>
          </a:p>
        </p:txBody>
      </p:sp>
    </p:spTree>
    <p:extLst>
      <p:ext uri="{BB962C8B-B14F-4D97-AF65-F5344CB8AC3E}">
        <p14:creationId xmlns:p14="http://schemas.microsoft.com/office/powerpoint/2010/main" val="3589810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7" name="Picture 6"/>
          <p:cNvPicPr>
            <a:picLocks noChangeAspect="1"/>
          </p:cNvPicPr>
          <p:nvPr/>
        </p:nvPicPr>
        <p:blipFill>
          <a:blip r:embed="rId2"/>
          <a:stretch>
            <a:fillRect/>
          </a:stretch>
        </p:blipFill>
        <p:spPr>
          <a:xfrm>
            <a:off x="7672387" y="194131"/>
            <a:ext cx="1314450" cy="464344"/>
          </a:xfrm>
          <a:prstGeom prst="rect">
            <a:avLst/>
          </a:prstGeom>
        </p:spPr>
      </p:pic>
      <p:pic>
        <p:nvPicPr>
          <p:cNvPr id="4098" name="Picture 2" descr="mage result for places in town map">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1468607"/>
            <a:ext cx="9144000" cy="538939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mage result for tour guide">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63275" y="751045"/>
            <a:ext cx="1771797" cy="1328848"/>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ular Callout 10"/>
          <p:cNvSpPr/>
          <p:nvPr/>
        </p:nvSpPr>
        <p:spPr>
          <a:xfrm>
            <a:off x="-1" y="16742"/>
            <a:ext cx="5463275" cy="1468607"/>
          </a:xfrm>
          <a:prstGeom prst="wedgeRectCallout">
            <a:avLst>
              <a:gd name="adj1" fmla="val 66405"/>
              <a:gd name="adj2" fmla="val -7973"/>
            </a:avLst>
          </a:prstGeom>
          <a:solidFill>
            <a:srgbClr val="C586FC"/>
          </a:solidFill>
          <a:ln>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defTabSz="914400" eaLnBrk="1" fontAlgn="auto" latinLnBrk="0" hangingPunct="1">
              <a:lnSpc>
                <a:spcPct val="100000"/>
              </a:lnSpc>
              <a:spcBef>
                <a:spcPts val="0"/>
              </a:spcBef>
              <a:spcAft>
                <a:spcPts val="0"/>
              </a:spcAft>
              <a:buClrTx/>
              <a:buSzTx/>
              <a:buFont typeface="Arial" charset="0"/>
              <a:buNone/>
              <a:tabLst/>
              <a:defRPr/>
            </a:pPr>
            <a:r>
              <a:rPr lang="en-CA" dirty="0">
                <a:latin typeface="Century Gothic" charset="0"/>
                <a:ea typeface="Century Gothic" charset="0"/>
                <a:cs typeface="Century Gothic" charset="0"/>
              </a:rPr>
              <a:t>Follow my directions.  Start at the Tour booth, go straight on Hill Street.  Stop at Main Street and turn to your right.  Go straight on Main Street and stop at Oak Street.  Turn to your left.  What building are you at?</a:t>
            </a:r>
          </a:p>
        </p:txBody>
      </p:sp>
    </p:spTree>
    <p:extLst>
      <p:ext uri="{BB962C8B-B14F-4D97-AF65-F5344CB8AC3E}">
        <p14:creationId xmlns:p14="http://schemas.microsoft.com/office/powerpoint/2010/main" val="22448142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3963"/>
            <a:ext cx="9144000" cy="15948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6" name="TextBox 5"/>
          <p:cNvSpPr txBox="1"/>
          <p:nvPr/>
        </p:nvSpPr>
        <p:spPr>
          <a:xfrm>
            <a:off x="158591" y="797778"/>
            <a:ext cx="8299609" cy="830997"/>
          </a:xfrm>
          <a:prstGeom prst="rect">
            <a:avLst/>
          </a:prstGeom>
          <a:noFill/>
        </p:spPr>
        <p:txBody>
          <a:bodyPr wrap="square" rtlCol="0">
            <a:spAutoFit/>
          </a:bodyPr>
          <a:lstStyle/>
          <a:p>
            <a:r>
              <a:rPr lang="en-US" sz="4800" dirty="0">
                <a:solidFill>
                  <a:schemeClr val="bg1"/>
                </a:solidFill>
                <a:latin typeface="Century Gothic" charset="0"/>
                <a:ea typeface="Century Gothic" charset="0"/>
                <a:cs typeface="Century Gothic" charset="0"/>
              </a:rPr>
              <a:t>What did I just learn?</a:t>
            </a:r>
          </a:p>
        </p:txBody>
      </p:sp>
      <p:sp>
        <p:nvSpPr>
          <p:cNvPr id="9" name="Rectangular Callout 8"/>
          <p:cNvSpPr/>
          <p:nvPr/>
        </p:nvSpPr>
        <p:spPr>
          <a:xfrm>
            <a:off x="158591" y="2700338"/>
            <a:ext cx="4986336" cy="2100263"/>
          </a:xfrm>
          <a:prstGeom prst="wedgeRectCallout">
            <a:avLst>
              <a:gd name="adj1" fmla="val 58216"/>
              <a:gd name="adj2" fmla="val 39184"/>
            </a:avLst>
          </a:prstGeom>
          <a:solidFill>
            <a:srgbClr val="C586FC"/>
          </a:solidFill>
          <a:ln>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charset="0"/>
              <a:buChar char="•"/>
            </a:pPr>
            <a:r>
              <a:rPr lang="en-CA" sz="2800" dirty="0">
                <a:latin typeface="Century Gothic" charset="0"/>
                <a:ea typeface="Century Gothic" charset="0"/>
                <a:cs typeface="Century Gothic" charset="0"/>
              </a:rPr>
              <a:t>Directions</a:t>
            </a:r>
            <a:r>
              <a:rPr lang="en-US" sz="2800" dirty="0">
                <a:latin typeface="Century Gothic" charset="0"/>
                <a:ea typeface="Century Gothic" charset="0"/>
                <a:cs typeface="Century Gothic" charset="0"/>
              </a:rPr>
              <a:t> (left, right, straight, back)</a:t>
            </a:r>
          </a:p>
          <a:p>
            <a:pPr marL="342900" indent="-342900">
              <a:buFont typeface="Arial" charset="0"/>
              <a:buChar char="•"/>
            </a:pPr>
            <a:r>
              <a:rPr lang="en-US" sz="2800" dirty="0">
                <a:latin typeface="Century Gothic" charset="0"/>
                <a:ea typeface="Century Gothic" charset="0"/>
                <a:cs typeface="Century Gothic" charset="0"/>
              </a:rPr>
              <a:t>Following Directions</a:t>
            </a:r>
            <a:endParaRPr lang="en-CA" sz="2800" dirty="0">
              <a:latin typeface="Century Gothic" charset="0"/>
              <a:ea typeface="Century Gothic" charset="0"/>
              <a:cs typeface="Century Gothic" charset="0"/>
            </a:endParaRPr>
          </a:p>
        </p:txBody>
      </p:sp>
      <p:pic>
        <p:nvPicPr>
          <p:cNvPr id="2050" name="Picture 2" descr="mage result for clipart">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4975" y="3714751"/>
            <a:ext cx="3464774" cy="298608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a:stretch>
            <a:fillRect/>
          </a:stretch>
        </p:blipFill>
        <p:spPr>
          <a:xfrm>
            <a:off x="7672387" y="194131"/>
            <a:ext cx="1314450" cy="464344"/>
          </a:xfrm>
          <a:prstGeom prst="rect">
            <a:avLst/>
          </a:prstGeom>
        </p:spPr>
      </p:pic>
    </p:spTree>
    <p:extLst>
      <p:ext uri="{BB962C8B-B14F-4D97-AF65-F5344CB8AC3E}">
        <p14:creationId xmlns:p14="http://schemas.microsoft.com/office/powerpoint/2010/main" val="6846801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ectangle 3"/>
          <p:cNvSpPr/>
          <p:nvPr/>
        </p:nvSpPr>
        <p:spPr>
          <a:xfrm>
            <a:off x="0" y="33963"/>
            <a:ext cx="9144000" cy="15948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7" name="Picture 6"/>
          <p:cNvPicPr>
            <a:picLocks noChangeAspect="1"/>
          </p:cNvPicPr>
          <p:nvPr/>
        </p:nvPicPr>
        <p:blipFill>
          <a:blip r:embed="rId2"/>
          <a:stretch>
            <a:fillRect/>
          </a:stretch>
        </p:blipFill>
        <p:spPr>
          <a:xfrm>
            <a:off x="7672387" y="194131"/>
            <a:ext cx="1314450" cy="464344"/>
          </a:xfrm>
          <a:prstGeom prst="rect">
            <a:avLst/>
          </a:prstGeom>
        </p:spPr>
      </p:pic>
      <p:pic>
        <p:nvPicPr>
          <p:cNvPr id="6146" name="Picture 2" descr="mage result for predictions picture">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3446" y="658475"/>
            <a:ext cx="4300324" cy="57216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22836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ectangle 3"/>
          <p:cNvSpPr/>
          <p:nvPr/>
        </p:nvSpPr>
        <p:spPr>
          <a:xfrm>
            <a:off x="0" y="33963"/>
            <a:ext cx="9144000" cy="15948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7" name="Picture 6"/>
          <p:cNvPicPr>
            <a:picLocks noChangeAspect="1"/>
          </p:cNvPicPr>
          <p:nvPr/>
        </p:nvPicPr>
        <p:blipFill>
          <a:blip r:embed="rId2"/>
          <a:stretch>
            <a:fillRect/>
          </a:stretch>
        </p:blipFill>
        <p:spPr>
          <a:xfrm>
            <a:off x="7672387" y="194131"/>
            <a:ext cx="1314450" cy="464344"/>
          </a:xfrm>
          <a:prstGeom prst="rect">
            <a:avLst/>
          </a:prstGeom>
        </p:spPr>
      </p:pic>
      <p:sp>
        <p:nvSpPr>
          <p:cNvPr id="8" name="TextBox 7"/>
          <p:cNvSpPr txBox="1"/>
          <p:nvPr/>
        </p:nvSpPr>
        <p:spPr>
          <a:xfrm>
            <a:off x="109182" y="978570"/>
            <a:ext cx="8296986" cy="584775"/>
          </a:xfrm>
          <a:prstGeom prst="rect">
            <a:avLst/>
          </a:prstGeom>
          <a:noFill/>
        </p:spPr>
        <p:txBody>
          <a:bodyPr wrap="square" rtlCol="0">
            <a:spAutoFit/>
          </a:bodyPr>
          <a:lstStyle/>
          <a:p>
            <a:r>
              <a:rPr lang="en-US" sz="3200" dirty="0">
                <a:solidFill>
                  <a:schemeClr val="bg1"/>
                </a:solidFill>
                <a:latin typeface="Century Gothic" charset="0"/>
                <a:ea typeface="Century Gothic" charset="0"/>
                <a:cs typeface="Century Gothic" charset="0"/>
              </a:rPr>
              <a:t>Making Predictions</a:t>
            </a:r>
          </a:p>
        </p:txBody>
      </p:sp>
      <p:sp>
        <p:nvSpPr>
          <p:cNvPr id="9" name="Rounded Rectangle 8"/>
          <p:cNvSpPr/>
          <p:nvPr/>
        </p:nvSpPr>
        <p:spPr>
          <a:xfrm>
            <a:off x="259904" y="2021852"/>
            <a:ext cx="8597493" cy="4419891"/>
          </a:xfrm>
          <a:prstGeom prst="roundRect">
            <a:avLst/>
          </a:prstGeom>
          <a:solidFill>
            <a:schemeClr val="bg1"/>
          </a:solidFill>
          <a:ln w="762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002060"/>
                </a:solidFill>
                <a:latin typeface="Century Gothic" charset="0"/>
                <a:ea typeface="Century Gothic" charset="0"/>
                <a:cs typeface="Century Gothic" charset="0"/>
              </a:rPr>
              <a:t>Tim and Judy are going to a hotel and pack a bathing suit, sunglasses, a towel and swimming goggles.</a:t>
            </a:r>
          </a:p>
          <a:p>
            <a:pPr algn="ctr"/>
            <a:endParaRPr lang="en-US" sz="3200" dirty="0">
              <a:solidFill>
                <a:srgbClr val="002060"/>
              </a:solidFill>
              <a:latin typeface="Century Gothic" charset="0"/>
              <a:ea typeface="Century Gothic" charset="0"/>
              <a:cs typeface="Century Gothic" charset="0"/>
            </a:endParaRPr>
          </a:p>
          <a:p>
            <a:pPr algn="ctr"/>
            <a:r>
              <a:rPr lang="en-US" sz="3200" dirty="0">
                <a:solidFill>
                  <a:srgbClr val="002060"/>
                </a:solidFill>
                <a:latin typeface="Century Gothic" charset="0"/>
                <a:ea typeface="Century Gothic" charset="0"/>
                <a:cs typeface="Century Gothic" charset="0"/>
              </a:rPr>
              <a:t>Predict where you think Tim and Judy are going.</a:t>
            </a:r>
          </a:p>
        </p:txBody>
      </p:sp>
    </p:spTree>
    <p:extLst>
      <p:ext uri="{BB962C8B-B14F-4D97-AF65-F5344CB8AC3E}">
        <p14:creationId xmlns:p14="http://schemas.microsoft.com/office/powerpoint/2010/main" val="9395840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ectangle 3"/>
          <p:cNvSpPr/>
          <p:nvPr/>
        </p:nvSpPr>
        <p:spPr>
          <a:xfrm>
            <a:off x="0" y="33963"/>
            <a:ext cx="9144000" cy="15948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7" name="Picture 6"/>
          <p:cNvPicPr>
            <a:picLocks noChangeAspect="1"/>
          </p:cNvPicPr>
          <p:nvPr/>
        </p:nvPicPr>
        <p:blipFill>
          <a:blip r:embed="rId2"/>
          <a:stretch>
            <a:fillRect/>
          </a:stretch>
        </p:blipFill>
        <p:spPr>
          <a:xfrm>
            <a:off x="7672387" y="194131"/>
            <a:ext cx="1314450" cy="464344"/>
          </a:xfrm>
          <a:prstGeom prst="rect">
            <a:avLst/>
          </a:prstGeom>
        </p:spPr>
      </p:pic>
      <p:sp>
        <p:nvSpPr>
          <p:cNvPr id="8" name="TextBox 7"/>
          <p:cNvSpPr txBox="1"/>
          <p:nvPr/>
        </p:nvSpPr>
        <p:spPr>
          <a:xfrm>
            <a:off x="109182" y="978570"/>
            <a:ext cx="8296986" cy="584775"/>
          </a:xfrm>
          <a:prstGeom prst="rect">
            <a:avLst/>
          </a:prstGeom>
          <a:noFill/>
        </p:spPr>
        <p:txBody>
          <a:bodyPr wrap="square" rtlCol="0">
            <a:spAutoFit/>
          </a:bodyPr>
          <a:lstStyle/>
          <a:p>
            <a:r>
              <a:rPr lang="en-US" sz="3200" dirty="0">
                <a:solidFill>
                  <a:schemeClr val="bg1"/>
                </a:solidFill>
                <a:latin typeface="Century Gothic" charset="0"/>
                <a:ea typeface="Century Gothic" charset="0"/>
                <a:cs typeface="Century Gothic" charset="0"/>
              </a:rPr>
              <a:t>Making Predictions</a:t>
            </a:r>
          </a:p>
        </p:txBody>
      </p:sp>
      <p:sp>
        <p:nvSpPr>
          <p:cNvPr id="9" name="Rounded Rectangle 8"/>
          <p:cNvSpPr/>
          <p:nvPr/>
        </p:nvSpPr>
        <p:spPr>
          <a:xfrm>
            <a:off x="259904" y="2021852"/>
            <a:ext cx="8597493" cy="4419891"/>
          </a:xfrm>
          <a:prstGeom prst="roundRect">
            <a:avLst/>
          </a:prstGeom>
          <a:solidFill>
            <a:schemeClr val="bg1"/>
          </a:solidFill>
          <a:ln w="762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002060"/>
                </a:solidFill>
                <a:latin typeface="Century Gothic" charset="0"/>
                <a:ea typeface="Century Gothic" charset="0"/>
                <a:cs typeface="Century Gothic" charset="0"/>
              </a:rPr>
              <a:t>Sandy is going on a trip to Canada!  She is so excited on the day of her trip that she forgets her passport at home and misses her flight.</a:t>
            </a:r>
          </a:p>
          <a:p>
            <a:pPr algn="ctr"/>
            <a:endParaRPr lang="en-US" sz="3200" dirty="0">
              <a:solidFill>
                <a:srgbClr val="002060"/>
              </a:solidFill>
              <a:latin typeface="Century Gothic" charset="0"/>
              <a:ea typeface="Century Gothic" charset="0"/>
              <a:cs typeface="Century Gothic" charset="0"/>
            </a:endParaRPr>
          </a:p>
          <a:p>
            <a:pPr algn="ctr"/>
            <a:r>
              <a:rPr lang="en-US" sz="3200" dirty="0">
                <a:solidFill>
                  <a:srgbClr val="002060"/>
                </a:solidFill>
                <a:latin typeface="Century Gothic" charset="0"/>
                <a:ea typeface="Century Gothic" charset="0"/>
                <a:cs typeface="Century Gothic" charset="0"/>
              </a:rPr>
              <a:t>Predict what you think Sandy is going to do next.</a:t>
            </a:r>
          </a:p>
        </p:txBody>
      </p:sp>
    </p:spTree>
    <p:extLst>
      <p:ext uri="{BB962C8B-B14F-4D97-AF65-F5344CB8AC3E}">
        <p14:creationId xmlns:p14="http://schemas.microsoft.com/office/powerpoint/2010/main" val="844142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3963"/>
            <a:ext cx="9144000" cy="15948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6" name="TextBox 5"/>
          <p:cNvSpPr txBox="1"/>
          <p:nvPr/>
        </p:nvSpPr>
        <p:spPr>
          <a:xfrm>
            <a:off x="158591" y="797778"/>
            <a:ext cx="8299609" cy="830997"/>
          </a:xfrm>
          <a:prstGeom prst="rect">
            <a:avLst/>
          </a:prstGeom>
          <a:noFill/>
        </p:spPr>
        <p:txBody>
          <a:bodyPr wrap="square" rtlCol="0">
            <a:spAutoFit/>
          </a:bodyPr>
          <a:lstStyle/>
          <a:p>
            <a:r>
              <a:rPr lang="en-US" sz="4800" dirty="0">
                <a:solidFill>
                  <a:schemeClr val="bg1"/>
                </a:solidFill>
                <a:latin typeface="Century Gothic" charset="0"/>
                <a:ea typeface="Century Gothic" charset="0"/>
                <a:cs typeface="Century Gothic" charset="0"/>
              </a:rPr>
              <a:t>What did I learn last class?</a:t>
            </a:r>
          </a:p>
        </p:txBody>
      </p:sp>
      <p:pic>
        <p:nvPicPr>
          <p:cNvPr id="1034" name="Picture 10" descr="mage result for clipart">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4950" y="3476626"/>
            <a:ext cx="3143250" cy="314325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p:cNvPicPr>
            <a:picLocks noChangeAspect="1"/>
          </p:cNvPicPr>
          <p:nvPr/>
        </p:nvPicPr>
        <p:blipFill>
          <a:blip r:embed="rId4"/>
          <a:stretch>
            <a:fillRect/>
          </a:stretch>
        </p:blipFill>
        <p:spPr>
          <a:xfrm>
            <a:off x="7672387" y="194131"/>
            <a:ext cx="1314450" cy="464344"/>
          </a:xfrm>
          <a:prstGeom prst="rect">
            <a:avLst/>
          </a:prstGeom>
        </p:spPr>
      </p:pic>
      <p:sp>
        <p:nvSpPr>
          <p:cNvPr id="9" name="Rectangular Callout 8"/>
          <p:cNvSpPr/>
          <p:nvPr/>
        </p:nvSpPr>
        <p:spPr>
          <a:xfrm>
            <a:off x="442913" y="2000249"/>
            <a:ext cx="4260549" cy="3595333"/>
          </a:xfrm>
          <a:prstGeom prst="wedgeRectCallout">
            <a:avLst>
              <a:gd name="adj1" fmla="val 67098"/>
              <a:gd name="adj2" fmla="val 31021"/>
            </a:avLst>
          </a:prstGeom>
          <a:solidFill>
            <a:srgbClr val="C586FC"/>
          </a:solidFill>
          <a:ln>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charset="0"/>
              <a:buChar char="•"/>
            </a:pPr>
            <a:r>
              <a:rPr lang="en-CA" sz="2400" dirty="0">
                <a:latin typeface="Century Gothic" charset="0"/>
                <a:ea typeface="Century Gothic" charset="0"/>
                <a:cs typeface="Century Gothic" charset="0"/>
              </a:rPr>
              <a:t> Read and then sing/chant song or poem</a:t>
            </a:r>
            <a:endParaRPr lang="en-US" sz="2400" dirty="0">
              <a:latin typeface="Century Gothic" charset="0"/>
              <a:ea typeface="Century Gothic" charset="0"/>
              <a:cs typeface="Century Gothic" charset="0"/>
            </a:endParaRPr>
          </a:p>
          <a:p>
            <a:pPr marL="342900" indent="-342900">
              <a:buFont typeface="Arial" charset="0"/>
              <a:buChar char="•"/>
            </a:pPr>
            <a:endParaRPr lang="en-CA" sz="2400" dirty="0">
              <a:latin typeface="Century Gothic" charset="0"/>
              <a:ea typeface="Century Gothic" charset="0"/>
              <a:cs typeface="Century Gothic" charset="0"/>
            </a:endParaRPr>
          </a:p>
          <a:p>
            <a:pPr marL="342900" indent="-342900">
              <a:buFont typeface="Arial" charset="0"/>
              <a:buChar char="•"/>
            </a:pPr>
            <a:r>
              <a:rPr lang="en-CA" sz="2400" dirty="0">
                <a:latin typeface="Century Gothic" charset="0"/>
                <a:ea typeface="Century Gothic" charset="0"/>
                <a:cs typeface="Century Gothic" charset="0"/>
              </a:rPr>
              <a:t>Reading with fluency</a:t>
            </a:r>
            <a:endParaRPr lang="en-US" sz="2400" dirty="0">
              <a:latin typeface="Century Gothic" charset="0"/>
              <a:ea typeface="Century Gothic" charset="0"/>
              <a:cs typeface="Century Gothic" charset="0"/>
            </a:endParaRPr>
          </a:p>
          <a:p>
            <a:pPr marL="342900" indent="-342900">
              <a:buFont typeface="Arial" charset="0"/>
              <a:buChar char="•"/>
            </a:pPr>
            <a:endParaRPr lang="en-CA" sz="2400" dirty="0">
              <a:latin typeface="Century Gothic" charset="0"/>
              <a:ea typeface="Century Gothic" charset="0"/>
              <a:cs typeface="Century Gothic" charset="0"/>
            </a:endParaRPr>
          </a:p>
          <a:p>
            <a:pPr marL="342900" indent="-342900">
              <a:buFont typeface="Arial" charset="0"/>
              <a:buChar char="•"/>
            </a:pPr>
            <a:r>
              <a:rPr lang="en-CA" sz="2400" dirty="0">
                <a:latin typeface="Century Gothic" charset="0"/>
                <a:ea typeface="Century Gothic" charset="0"/>
                <a:cs typeface="Century Gothic" charset="0"/>
              </a:rPr>
              <a:t>Focus on intonation</a:t>
            </a:r>
            <a:endParaRPr lang="en-US" sz="2400" dirty="0">
              <a:latin typeface="Century Gothic" charset="0"/>
              <a:ea typeface="Century Gothic" charset="0"/>
              <a:cs typeface="Century Gothic" charset="0"/>
            </a:endParaRPr>
          </a:p>
          <a:p>
            <a:pPr marL="342900" indent="-342900">
              <a:buFont typeface="Arial" charset="0"/>
              <a:buChar char="•"/>
            </a:pPr>
            <a:endParaRPr lang="en-CA" sz="2400" dirty="0">
              <a:latin typeface="Century Gothic" charset="0"/>
              <a:ea typeface="Century Gothic" charset="0"/>
              <a:cs typeface="Century Gothic" charset="0"/>
            </a:endParaRPr>
          </a:p>
        </p:txBody>
      </p:sp>
      <p:pic>
        <p:nvPicPr>
          <p:cNvPr id="10" name="Picture 2" descr="mage result for hairdresser clipart">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5049670" y="1826208"/>
            <a:ext cx="1460311" cy="146031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mage result for metal clipart">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98219" y="2000249"/>
            <a:ext cx="1996911" cy="15026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62461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ectangle 3"/>
          <p:cNvSpPr/>
          <p:nvPr/>
        </p:nvSpPr>
        <p:spPr>
          <a:xfrm>
            <a:off x="0" y="33963"/>
            <a:ext cx="9144000" cy="15948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7" name="Picture 6"/>
          <p:cNvPicPr>
            <a:picLocks noChangeAspect="1"/>
          </p:cNvPicPr>
          <p:nvPr/>
        </p:nvPicPr>
        <p:blipFill>
          <a:blip r:embed="rId2"/>
          <a:stretch>
            <a:fillRect/>
          </a:stretch>
        </p:blipFill>
        <p:spPr>
          <a:xfrm>
            <a:off x="7672387" y="194131"/>
            <a:ext cx="1314450" cy="464344"/>
          </a:xfrm>
          <a:prstGeom prst="rect">
            <a:avLst/>
          </a:prstGeom>
        </p:spPr>
      </p:pic>
      <p:sp>
        <p:nvSpPr>
          <p:cNvPr id="8" name="TextBox 7"/>
          <p:cNvSpPr txBox="1"/>
          <p:nvPr/>
        </p:nvSpPr>
        <p:spPr>
          <a:xfrm>
            <a:off x="109182" y="978570"/>
            <a:ext cx="8296986" cy="584775"/>
          </a:xfrm>
          <a:prstGeom prst="rect">
            <a:avLst/>
          </a:prstGeom>
          <a:noFill/>
        </p:spPr>
        <p:txBody>
          <a:bodyPr wrap="square" rtlCol="0">
            <a:spAutoFit/>
          </a:bodyPr>
          <a:lstStyle/>
          <a:p>
            <a:r>
              <a:rPr lang="en-US" sz="3200" dirty="0">
                <a:solidFill>
                  <a:schemeClr val="bg1"/>
                </a:solidFill>
                <a:latin typeface="Century Gothic" charset="0"/>
                <a:ea typeface="Century Gothic" charset="0"/>
                <a:cs typeface="Century Gothic" charset="0"/>
              </a:rPr>
              <a:t>We are going on a trip!</a:t>
            </a:r>
          </a:p>
        </p:txBody>
      </p:sp>
      <p:pic>
        <p:nvPicPr>
          <p:cNvPr id="15362" name="Picture 2" descr="mage result for mr bean suitcase">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5712" y="2304133"/>
            <a:ext cx="3596623" cy="3464747"/>
          </a:xfrm>
          <a:prstGeom prst="rect">
            <a:avLst/>
          </a:prstGeom>
          <a:noFill/>
          <a:extLst>
            <a:ext uri="{909E8E84-426E-40DD-AFC4-6F175D3DCCD1}">
              <a14:hiddenFill xmlns:a14="http://schemas.microsoft.com/office/drawing/2010/main">
                <a:solidFill>
                  <a:srgbClr val="FFFFFF"/>
                </a:solidFill>
              </a14:hiddenFill>
            </a:ext>
          </a:extLst>
        </p:spPr>
      </p:pic>
      <p:sp>
        <p:nvSpPr>
          <p:cNvPr id="9" name="Rounded Rectangle 8"/>
          <p:cNvSpPr/>
          <p:nvPr/>
        </p:nvSpPr>
        <p:spPr>
          <a:xfrm>
            <a:off x="259904" y="2021852"/>
            <a:ext cx="5015808" cy="4444936"/>
          </a:xfrm>
          <a:prstGeom prst="roundRect">
            <a:avLst/>
          </a:prstGeom>
          <a:solidFill>
            <a:schemeClr val="bg1"/>
          </a:solidFill>
          <a:ln w="762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002060"/>
                </a:solidFill>
                <a:latin typeface="Century Gothic" charset="0"/>
                <a:ea typeface="Century Gothic" charset="0"/>
                <a:cs typeface="Century Gothic" charset="0"/>
              </a:rPr>
              <a:t>What are some things you would pack if you were going to a hotel?</a:t>
            </a:r>
          </a:p>
          <a:p>
            <a:pPr algn="ctr"/>
            <a:r>
              <a:rPr lang="en-US" sz="3200" dirty="0">
                <a:solidFill>
                  <a:srgbClr val="002060"/>
                </a:solidFill>
                <a:latin typeface="Century Gothic" charset="0"/>
                <a:ea typeface="Century Gothic" charset="0"/>
                <a:cs typeface="Century Gothic" charset="0"/>
              </a:rPr>
              <a:t>Predict what the character in the video we will watch next will be packing for their trip!</a:t>
            </a:r>
          </a:p>
        </p:txBody>
      </p:sp>
    </p:spTree>
    <p:extLst>
      <p:ext uri="{BB962C8B-B14F-4D97-AF65-F5344CB8AC3E}">
        <p14:creationId xmlns:p14="http://schemas.microsoft.com/office/powerpoint/2010/main" val="5809118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ectangle 3"/>
          <p:cNvSpPr/>
          <p:nvPr/>
        </p:nvSpPr>
        <p:spPr>
          <a:xfrm>
            <a:off x="0" y="33963"/>
            <a:ext cx="9144000" cy="15948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7" name="Picture 6"/>
          <p:cNvPicPr>
            <a:picLocks noChangeAspect="1"/>
          </p:cNvPicPr>
          <p:nvPr/>
        </p:nvPicPr>
        <p:blipFill>
          <a:blip r:embed="rId2"/>
          <a:stretch>
            <a:fillRect/>
          </a:stretch>
        </p:blipFill>
        <p:spPr>
          <a:xfrm>
            <a:off x="7672387" y="194131"/>
            <a:ext cx="1314450" cy="464344"/>
          </a:xfrm>
          <a:prstGeom prst="rect">
            <a:avLst/>
          </a:prstGeom>
        </p:spPr>
      </p:pic>
      <p:sp>
        <p:nvSpPr>
          <p:cNvPr id="8" name="TextBox 7"/>
          <p:cNvSpPr txBox="1"/>
          <p:nvPr/>
        </p:nvSpPr>
        <p:spPr>
          <a:xfrm>
            <a:off x="109182" y="978570"/>
            <a:ext cx="8296986" cy="584775"/>
          </a:xfrm>
          <a:prstGeom prst="rect">
            <a:avLst/>
          </a:prstGeom>
          <a:noFill/>
        </p:spPr>
        <p:txBody>
          <a:bodyPr wrap="square" rtlCol="0">
            <a:spAutoFit/>
          </a:bodyPr>
          <a:lstStyle/>
          <a:p>
            <a:r>
              <a:rPr lang="en-US" sz="3200" dirty="0">
                <a:solidFill>
                  <a:schemeClr val="bg1"/>
                </a:solidFill>
                <a:latin typeface="Century Gothic" charset="0"/>
                <a:ea typeface="Century Gothic" charset="0"/>
                <a:cs typeface="Century Gothic" charset="0"/>
              </a:rPr>
              <a:t>We are going on a trip!</a:t>
            </a:r>
          </a:p>
        </p:txBody>
      </p:sp>
      <p:pic>
        <p:nvPicPr>
          <p:cNvPr id="15362" name="Picture 2" descr="mage result for mr bean suitcase">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5712" y="2304133"/>
            <a:ext cx="3596623" cy="3464747"/>
          </a:xfrm>
          <a:prstGeom prst="rect">
            <a:avLst/>
          </a:prstGeom>
          <a:noFill/>
          <a:extLst>
            <a:ext uri="{909E8E84-426E-40DD-AFC4-6F175D3DCCD1}">
              <a14:hiddenFill xmlns:a14="http://schemas.microsoft.com/office/drawing/2010/main">
                <a:solidFill>
                  <a:srgbClr val="FFFFFF"/>
                </a:solidFill>
              </a14:hiddenFill>
            </a:ext>
          </a:extLst>
        </p:spPr>
      </p:pic>
      <p:sp>
        <p:nvSpPr>
          <p:cNvPr id="9" name="Rounded Rectangle 8"/>
          <p:cNvSpPr/>
          <p:nvPr/>
        </p:nvSpPr>
        <p:spPr>
          <a:xfrm>
            <a:off x="382735" y="2746817"/>
            <a:ext cx="4393982" cy="2579377"/>
          </a:xfrm>
          <a:prstGeom prst="roundRect">
            <a:avLst/>
          </a:prstGeom>
          <a:solidFill>
            <a:schemeClr val="bg1"/>
          </a:solidFill>
          <a:ln w="762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002060"/>
                </a:solidFill>
                <a:latin typeface="Century Gothic" charset="0"/>
                <a:ea typeface="Century Gothic" charset="0"/>
                <a:cs typeface="Century Gothic" charset="0"/>
              </a:rPr>
              <a:t>Watch what our character is going to pack  in their suitcase!</a:t>
            </a:r>
          </a:p>
        </p:txBody>
      </p:sp>
      <p:pic>
        <p:nvPicPr>
          <p:cNvPr id="10" name="Picture 6" descr="mage result for video clipart">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84138" y="143248"/>
            <a:ext cx="1563345" cy="15633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09454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3963"/>
            <a:ext cx="9144000" cy="15948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6" name="TextBox 5"/>
          <p:cNvSpPr txBox="1"/>
          <p:nvPr/>
        </p:nvSpPr>
        <p:spPr>
          <a:xfrm>
            <a:off x="158591" y="797778"/>
            <a:ext cx="8299609" cy="830997"/>
          </a:xfrm>
          <a:prstGeom prst="rect">
            <a:avLst/>
          </a:prstGeom>
          <a:noFill/>
        </p:spPr>
        <p:txBody>
          <a:bodyPr wrap="square" rtlCol="0">
            <a:spAutoFit/>
          </a:bodyPr>
          <a:lstStyle/>
          <a:p>
            <a:r>
              <a:rPr lang="en-US" sz="4800" dirty="0">
                <a:solidFill>
                  <a:schemeClr val="bg1"/>
                </a:solidFill>
                <a:latin typeface="Century Gothic" charset="0"/>
                <a:ea typeface="Century Gothic" charset="0"/>
                <a:cs typeface="Century Gothic" charset="0"/>
              </a:rPr>
              <a:t>What did I just learn?</a:t>
            </a:r>
          </a:p>
        </p:txBody>
      </p:sp>
      <p:sp>
        <p:nvSpPr>
          <p:cNvPr id="9" name="Rectangular Callout 8"/>
          <p:cNvSpPr/>
          <p:nvPr/>
        </p:nvSpPr>
        <p:spPr>
          <a:xfrm>
            <a:off x="158591" y="2700338"/>
            <a:ext cx="4986336" cy="2100263"/>
          </a:xfrm>
          <a:prstGeom prst="wedgeRectCallout">
            <a:avLst>
              <a:gd name="adj1" fmla="val 58216"/>
              <a:gd name="adj2" fmla="val 39184"/>
            </a:avLst>
          </a:prstGeom>
          <a:solidFill>
            <a:srgbClr val="C586FC"/>
          </a:solidFill>
          <a:ln>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charset="0"/>
              <a:buChar char="•"/>
            </a:pPr>
            <a:r>
              <a:rPr lang="en-CA" sz="2800" dirty="0">
                <a:latin typeface="Century Gothic" charset="0"/>
                <a:ea typeface="Century Gothic" charset="0"/>
                <a:cs typeface="Century Gothic" charset="0"/>
              </a:rPr>
              <a:t>Reading focus:  Oral Prediction</a:t>
            </a:r>
            <a:r>
              <a:rPr lang="en-US" sz="2800" dirty="0">
                <a:effectLst/>
                <a:latin typeface="Century Gothic" charset="0"/>
                <a:ea typeface="Century Gothic" charset="0"/>
                <a:cs typeface="Century Gothic" charset="0"/>
              </a:rPr>
              <a:t> </a:t>
            </a:r>
            <a:endParaRPr lang="en-US" sz="2800" dirty="0">
              <a:latin typeface="Century Gothic" charset="0"/>
              <a:ea typeface="Century Gothic" charset="0"/>
              <a:cs typeface="Century Gothic" charset="0"/>
            </a:endParaRPr>
          </a:p>
        </p:txBody>
      </p:sp>
      <p:pic>
        <p:nvPicPr>
          <p:cNvPr id="2050" name="Picture 2" descr="mage result for clipart">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4975" y="3714751"/>
            <a:ext cx="3464774" cy="298608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a:stretch>
            <a:fillRect/>
          </a:stretch>
        </p:blipFill>
        <p:spPr>
          <a:xfrm>
            <a:off x="7672387" y="194131"/>
            <a:ext cx="1314450" cy="464344"/>
          </a:xfrm>
          <a:prstGeom prst="rect">
            <a:avLst/>
          </a:prstGeom>
        </p:spPr>
      </p:pic>
    </p:spTree>
    <p:extLst>
      <p:ext uri="{BB962C8B-B14F-4D97-AF65-F5344CB8AC3E}">
        <p14:creationId xmlns:p14="http://schemas.microsoft.com/office/powerpoint/2010/main" val="17921363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3963"/>
            <a:ext cx="9144000" cy="15948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8" name="TextBox 7"/>
          <p:cNvSpPr txBox="1"/>
          <p:nvPr/>
        </p:nvSpPr>
        <p:spPr>
          <a:xfrm>
            <a:off x="109182" y="978570"/>
            <a:ext cx="9034818" cy="584775"/>
          </a:xfrm>
          <a:prstGeom prst="rect">
            <a:avLst/>
          </a:prstGeom>
          <a:noFill/>
        </p:spPr>
        <p:txBody>
          <a:bodyPr wrap="square" rtlCol="0">
            <a:spAutoFit/>
          </a:bodyPr>
          <a:lstStyle/>
          <a:p>
            <a:r>
              <a:rPr lang="en-US" sz="3200" dirty="0">
                <a:solidFill>
                  <a:schemeClr val="bg1"/>
                </a:solidFill>
                <a:latin typeface="Century Gothic" charset="0"/>
                <a:ea typeface="Century Gothic" charset="0"/>
                <a:cs typeface="Century Gothic" charset="0"/>
              </a:rPr>
              <a:t>Phonics!</a:t>
            </a:r>
          </a:p>
        </p:txBody>
      </p:sp>
      <p:pic>
        <p:nvPicPr>
          <p:cNvPr id="10" name="Picture 9"/>
          <p:cNvPicPr>
            <a:picLocks noChangeAspect="1"/>
          </p:cNvPicPr>
          <p:nvPr/>
        </p:nvPicPr>
        <p:blipFill>
          <a:blip r:embed="rId2"/>
          <a:stretch>
            <a:fillRect/>
          </a:stretch>
        </p:blipFill>
        <p:spPr>
          <a:xfrm>
            <a:off x="7672387" y="194131"/>
            <a:ext cx="1314450" cy="464344"/>
          </a:xfrm>
          <a:prstGeom prst="rect">
            <a:avLst/>
          </a:prstGeom>
        </p:spPr>
      </p:pic>
      <p:sp>
        <p:nvSpPr>
          <p:cNvPr id="11" name="Rounded Rectangle 10"/>
          <p:cNvSpPr/>
          <p:nvPr/>
        </p:nvSpPr>
        <p:spPr>
          <a:xfrm>
            <a:off x="396382" y="1883442"/>
            <a:ext cx="8433719" cy="1432964"/>
          </a:xfrm>
          <a:prstGeom prst="roundRect">
            <a:avLst/>
          </a:prstGeom>
          <a:solidFill>
            <a:schemeClr val="bg1"/>
          </a:solidFill>
          <a:ln w="762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002060"/>
                </a:solidFill>
                <a:latin typeface="Century Gothic" charset="0"/>
                <a:ea typeface="Century Gothic" charset="0"/>
                <a:cs typeface="Century Gothic" charset="0"/>
              </a:rPr>
              <a:t>‘S’ sound !</a:t>
            </a:r>
          </a:p>
          <a:p>
            <a:pPr algn="ctr"/>
            <a:r>
              <a:rPr lang="en-US" sz="2400" dirty="0">
                <a:solidFill>
                  <a:srgbClr val="002060"/>
                </a:solidFill>
                <a:latin typeface="Century Gothic" charset="0"/>
                <a:ea typeface="Century Gothic" charset="0"/>
                <a:cs typeface="Century Gothic" charset="0"/>
              </a:rPr>
              <a:t>The ‘s’ sound can be formed by the letter ‘s’ like in ‘snake’</a:t>
            </a:r>
          </a:p>
        </p:txBody>
      </p:sp>
      <p:pic>
        <p:nvPicPr>
          <p:cNvPr id="8194" name="Picture 2" descr="mage result for s sound phonics">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9492" y="3571073"/>
            <a:ext cx="6469040" cy="3286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81239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3963"/>
            <a:ext cx="9144000" cy="15948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8" name="TextBox 7"/>
          <p:cNvSpPr txBox="1"/>
          <p:nvPr/>
        </p:nvSpPr>
        <p:spPr>
          <a:xfrm>
            <a:off x="109182" y="978570"/>
            <a:ext cx="9034818" cy="584775"/>
          </a:xfrm>
          <a:prstGeom prst="rect">
            <a:avLst/>
          </a:prstGeom>
          <a:noFill/>
        </p:spPr>
        <p:txBody>
          <a:bodyPr wrap="square" rtlCol="0">
            <a:spAutoFit/>
          </a:bodyPr>
          <a:lstStyle/>
          <a:p>
            <a:r>
              <a:rPr lang="en-US" sz="3200" dirty="0">
                <a:solidFill>
                  <a:schemeClr val="bg1"/>
                </a:solidFill>
                <a:latin typeface="Century Gothic" charset="0"/>
                <a:ea typeface="Century Gothic" charset="0"/>
                <a:cs typeface="Century Gothic" charset="0"/>
              </a:rPr>
              <a:t>Phonics! ‘S’ can sound like ‘Z’</a:t>
            </a:r>
          </a:p>
        </p:txBody>
      </p:sp>
      <p:pic>
        <p:nvPicPr>
          <p:cNvPr id="10" name="Picture 9"/>
          <p:cNvPicPr>
            <a:picLocks noChangeAspect="1"/>
          </p:cNvPicPr>
          <p:nvPr/>
        </p:nvPicPr>
        <p:blipFill>
          <a:blip r:embed="rId2"/>
          <a:stretch>
            <a:fillRect/>
          </a:stretch>
        </p:blipFill>
        <p:spPr>
          <a:xfrm>
            <a:off x="7672387" y="194131"/>
            <a:ext cx="1314450" cy="464344"/>
          </a:xfrm>
          <a:prstGeom prst="rect">
            <a:avLst/>
          </a:prstGeom>
        </p:spPr>
      </p:pic>
      <p:sp>
        <p:nvSpPr>
          <p:cNvPr id="11" name="Rounded Rectangle 10"/>
          <p:cNvSpPr/>
          <p:nvPr/>
        </p:nvSpPr>
        <p:spPr>
          <a:xfrm>
            <a:off x="396383" y="1883441"/>
            <a:ext cx="8406424" cy="2415604"/>
          </a:xfrm>
          <a:prstGeom prst="roundRect">
            <a:avLst/>
          </a:prstGeom>
          <a:solidFill>
            <a:schemeClr val="bg1"/>
          </a:solidFill>
          <a:ln w="762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002060"/>
                </a:solidFill>
                <a:latin typeface="Century Gothic" charset="0"/>
                <a:ea typeface="Century Gothic" charset="0"/>
                <a:cs typeface="Century Gothic" charset="0"/>
              </a:rPr>
              <a:t>The ‘s’ sound can sound like the letter ‘z’ </a:t>
            </a:r>
          </a:p>
          <a:p>
            <a:pPr algn="ctr"/>
            <a:r>
              <a:rPr lang="en-US" sz="3200" dirty="0">
                <a:solidFill>
                  <a:srgbClr val="002060"/>
                </a:solidFill>
                <a:latin typeface="Century Gothic" charset="0"/>
                <a:ea typeface="Century Gothic" charset="0"/>
                <a:cs typeface="Century Gothic" charset="0"/>
              </a:rPr>
              <a:t>This sound is formed by the letters ‘</a:t>
            </a:r>
            <a:r>
              <a:rPr lang="en-US" sz="3200" dirty="0" err="1">
                <a:solidFill>
                  <a:srgbClr val="002060"/>
                </a:solidFill>
                <a:latin typeface="Century Gothic" charset="0"/>
                <a:ea typeface="Century Gothic" charset="0"/>
                <a:cs typeface="Century Gothic" charset="0"/>
              </a:rPr>
              <a:t>ies</a:t>
            </a:r>
            <a:r>
              <a:rPr lang="en-US" sz="3200" dirty="0">
                <a:solidFill>
                  <a:srgbClr val="002060"/>
                </a:solidFill>
                <a:latin typeface="Century Gothic" charset="0"/>
                <a:ea typeface="Century Gothic" charset="0"/>
                <a:cs typeface="Century Gothic" charset="0"/>
              </a:rPr>
              <a:t>’ like in the word fries or ties ! </a:t>
            </a:r>
          </a:p>
        </p:txBody>
      </p:sp>
      <p:pic>
        <p:nvPicPr>
          <p:cNvPr id="29698" name="Picture 2" descr="mage result for fries clip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3917" y="4553711"/>
            <a:ext cx="1614160" cy="2114550"/>
          </a:xfrm>
          <a:prstGeom prst="rect">
            <a:avLst/>
          </a:prstGeom>
          <a:noFill/>
          <a:extLst>
            <a:ext uri="{909E8E84-426E-40DD-AFC4-6F175D3DCCD1}">
              <a14:hiddenFill xmlns:a14="http://schemas.microsoft.com/office/drawing/2010/main">
                <a:solidFill>
                  <a:srgbClr val="FFFFFF"/>
                </a:solidFill>
              </a14:hiddenFill>
            </a:ext>
          </a:extLst>
        </p:spPr>
      </p:pic>
      <p:pic>
        <p:nvPicPr>
          <p:cNvPr id="29700" name="Picture 4" descr="mage result for ties">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16792" y="4885899"/>
            <a:ext cx="2191182" cy="1668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09759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074460" y="194131"/>
            <a:ext cx="5480785" cy="1665767"/>
          </a:xfrm>
          <a:prstGeom prst="roundRect">
            <a:avLst/>
          </a:prstGeom>
          <a:solidFill>
            <a:schemeClr val="bg1"/>
          </a:solidFill>
          <a:ln w="762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002060"/>
                </a:solidFill>
                <a:latin typeface="Century Gothic" charset="0"/>
                <a:ea typeface="Century Gothic" charset="0"/>
                <a:cs typeface="Century Gothic" charset="0"/>
              </a:rPr>
              <a:t>Fill in the correct word!</a:t>
            </a:r>
          </a:p>
          <a:p>
            <a:pPr algn="ctr"/>
            <a:endParaRPr lang="en-US" sz="2400" dirty="0">
              <a:solidFill>
                <a:srgbClr val="002060"/>
              </a:solidFill>
              <a:latin typeface="Century Gothic" charset="0"/>
              <a:ea typeface="Century Gothic" charset="0"/>
              <a:cs typeface="Century Gothic" charset="0"/>
            </a:endParaRPr>
          </a:p>
          <a:p>
            <a:pPr algn="ctr"/>
            <a:r>
              <a:rPr lang="en-US" sz="2400" dirty="0">
                <a:solidFill>
                  <a:srgbClr val="002060"/>
                </a:solidFill>
                <a:latin typeface="Century Gothic" charset="0"/>
                <a:ea typeface="Century Gothic" charset="0"/>
                <a:cs typeface="Century Gothic" charset="0"/>
              </a:rPr>
              <a:t>What is the same in each of these words?</a:t>
            </a:r>
          </a:p>
        </p:txBody>
      </p:sp>
      <p:pic>
        <p:nvPicPr>
          <p:cNvPr id="12" name="Picture 11"/>
          <p:cNvPicPr>
            <a:picLocks noChangeAspect="1"/>
          </p:cNvPicPr>
          <p:nvPr/>
        </p:nvPicPr>
        <p:blipFill>
          <a:blip r:embed="rId2"/>
          <a:stretch>
            <a:fillRect/>
          </a:stretch>
        </p:blipFill>
        <p:spPr>
          <a:xfrm>
            <a:off x="7672387" y="194131"/>
            <a:ext cx="1314450" cy="464344"/>
          </a:xfrm>
          <a:prstGeom prst="rect">
            <a:avLst/>
          </a:prstGeom>
        </p:spPr>
      </p:pic>
      <p:sp>
        <p:nvSpPr>
          <p:cNvPr id="11" name="Rounded Rectangle 10"/>
          <p:cNvSpPr/>
          <p:nvPr/>
        </p:nvSpPr>
        <p:spPr>
          <a:xfrm>
            <a:off x="840455" y="5617837"/>
            <a:ext cx="3427175" cy="1028074"/>
          </a:xfrm>
          <a:prstGeom prst="roundRect">
            <a:avLst/>
          </a:prstGeom>
          <a:solidFill>
            <a:schemeClr val="bg1"/>
          </a:solidFill>
          <a:ln w="127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a:solidFill>
                  <a:srgbClr val="002060"/>
                </a:solidFill>
                <a:latin typeface="Century Gothic" charset="0"/>
                <a:ea typeface="Century Gothic" charset="0"/>
                <a:cs typeface="Century Gothic" charset="0"/>
              </a:rPr>
              <a:t>B_tterf_ies</a:t>
            </a:r>
            <a:endParaRPr lang="en-US" sz="3200" dirty="0">
              <a:solidFill>
                <a:srgbClr val="002060"/>
              </a:solidFill>
              <a:latin typeface="Century Gothic" charset="0"/>
              <a:ea typeface="Century Gothic" charset="0"/>
              <a:cs typeface="Century Gothic" charset="0"/>
            </a:endParaRPr>
          </a:p>
        </p:txBody>
      </p:sp>
      <p:sp>
        <p:nvSpPr>
          <p:cNvPr id="14" name="Rounded Rectangle 13"/>
          <p:cNvSpPr/>
          <p:nvPr/>
        </p:nvSpPr>
        <p:spPr>
          <a:xfrm>
            <a:off x="4935875" y="5606508"/>
            <a:ext cx="3470024" cy="1050731"/>
          </a:xfrm>
          <a:prstGeom prst="roundRect">
            <a:avLst/>
          </a:prstGeom>
          <a:solidFill>
            <a:schemeClr val="bg1"/>
          </a:solidFill>
          <a:ln w="127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solidFill>
                  <a:srgbClr val="002060"/>
                </a:solidFill>
                <a:latin typeface="Century Gothic" charset="0"/>
                <a:ea typeface="Century Gothic" charset="0"/>
                <a:cs typeface="Century Gothic" charset="0"/>
              </a:rPr>
              <a:t>D_agon_lies</a:t>
            </a:r>
            <a:endParaRPr lang="en-US" sz="3200" dirty="0">
              <a:solidFill>
                <a:srgbClr val="002060"/>
              </a:solidFill>
              <a:latin typeface="Century Gothic" charset="0"/>
              <a:ea typeface="Century Gothic" charset="0"/>
              <a:cs typeface="Century Gothic" charset="0"/>
            </a:endParaRPr>
          </a:p>
        </p:txBody>
      </p:sp>
      <p:pic>
        <p:nvPicPr>
          <p:cNvPr id="34818" name="Picture 2" descr="mage result for butterflies clip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9442" y="2146916"/>
            <a:ext cx="3669199" cy="3092629"/>
          </a:xfrm>
          <a:prstGeom prst="rect">
            <a:avLst/>
          </a:prstGeom>
          <a:noFill/>
          <a:extLst>
            <a:ext uri="{909E8E84-426E-40DD-AFC4-6F175D3DCCD1}">
              <a14:hiddenFill xmlns:a14="http://schemas.microsoft.com/office/drawing/2010/main">
                <a:solidFill>
                  <a:srgbClr val="FFFFFF"/>
                </a:solidFill>
              </a14:hiddenFill>
            </a:ext>
          </a:extLst>
        </p:spPr>
      </p:pic>
      <p:pic>
        <p:nvPicPr>
          <p:cNvPr id="34820" name="Picture 4" descr="mage result for dragonflies clipart">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18883" y="1927359"/>
            <a:ext cx="3397653" cy="35317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46140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074460" y="194131"/>
            <a:ext cx="5480785" cy="1665767"/>
          </a:xfrm>
          <a:prstGeom prst="roundRect">
            <a:avLst/>
          </a:prstGeom>
          <a:solidFill>
            <a:schemeClr val="bg1"/>
          </a:solidFill>
          <a:ln w="762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002060"/>
                </a:solidFill>
                <a:latin typeface="Century Gothic" charset="0"/>
                <a:ea typeface="Century Gothic" charset="0"/>
                <a:cs typeface="Century Gothic" charset="0"/>
              </a:rPr>
              <a:t>Fill in the correct word!</a:t>
            </a:r>
          </a:p>
          <a:p>
            <a:pPr algn="ctr"/>
            <a:endParaRPr lang="en-US" sz="2400" dirty="0">
              <a:solidFill>
                <a:srgbClr val="002060"/>
              </a:solidFill>
              <a:latin typeface="Century Gothic" charset="0"/>
              <a:ea typeface="Century Gothic" charset="0"/>
              <a:cs typeface="Century Gothic" charset="0"/>
            </a:endParaRPr>
          </a:p>
          <a:p>
            <a:pPr algn="ctr"/>
            <a:r>
              <a:rPr lang="en-US" sz="2400" dirty="0">
                <a:solidFill>
                  <a:srgbClr val="002060"/>
                </a:solidFill>
                <a:latin typeface="Century Gothic" charset="0"/>
                <a:ea typeface="Century Gothic" charset="0"/>
                <a:cs typeface="Century Gothic" charset="0"/>
              </a:rPr>
              <a:t>What is the same in each of these words?</a:t>
            </a:r>
          </a:p>
        </p:txBody>
      </p:sp>
      <p:pic>
        <p:nvPicPr>
          <p:cNvPr id="12" name="Picture 11"/>
          <p:cNvPicPr>
            <a:picLocks noChangeAspect="1"/>
          </p:cNvPicPr>
          <p:nvPr/>
        </p:nvPicPr>
        <p:blipFill>
          <a:blip r:embed="rId2"/>
          <a:stretch>
            <a:fillRect/>
          </a:stretch>
        </p:blipFill>
        <p:spPr>
          <a:xfrm>
            <a:off x="7672387" y="194131"/>
            <a:ext cx="1314450" cy="464344"/>
          </a:xfrm>
          <a:prstGeom prst="rect">
            <a:avLst/>
          </a:prstGeom>
        </p:spPr>
      </p:pic>
      <p:sp>
        <p:nvSpPr>
          <p:cNvPr id="11" name="Rounded Rectangle 10"/>
          <p:cNvSpPr/>
          <p:nvPr/>
        </p:nvSpPr>
        <p:spPr>
          <a:xfrm>
            <a:off x="840455" y="5617837"/>
            <a:ext cx="3427175" cy="1028074"/>
          </a:xfrm>
          <a:prstGeom prst="roundRect">
            <a:avLst/>
          </a:prstGeom>
          <a:solidFill>
            <a:schemeClr val="bg1"/>
          </a:solidFill>
          <a:ln w="127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002060"/>
                </a:solidFill>
                <a:latin typeface="Century Gothic" charset="0"/>
                <a:ea typeface="Century Gothic" charset="0"/>
                <a:cs typeface="Century Gothic" charset="0"/>
              </a:rPr>
              <a:t>Butterflies</a:t>
            </a:r>
          </a:p>
        </p:txBody>
      </p:sp>
      <p:sp>
        <p:nvSpPr>
          <p:cNvPr id="14" name="Rounded Rectangle 13"/>
          <p:cNvSpPr/>
          <p:nvPr/>
        </p:nvSpPr>
        <p:spPr>
          <a:xfrm>
            <a:off x="4935875" y="5606508"/>
            <a:ext cx="3470024" cy="1050731"/>
          </a:xfrm>
          <a:prstGeom prst="roundRect">
            <a:avLst/>
          </a:prstGeom>
          <a:solidFill>
            <a:schemeClr val="bg1"/>
          </a:solidFill>
          <a:ln w="127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002060"/>
                </a:solidFill>
                <a:latin typeface="Century Gothic" charset="0"/>
                <a:ea typeface="Century Gothic" charset="0"/>
                <a:cs typeface="Century Gothic" charset="0"/>
              </a:rPr>
              <a:t>Dragonflies</a:t>
            </a:r>
          </a:p>
        </p:txBody>
      </p:sp>
      <p:pic>
        <p:nvPicPr>
          <p:cNvPr id="34818" name="Picture 2" descr="mage result for butterflies clip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9442" y="2146916"/>
            <a:ext cx="3669199" cy="3092629"/>
          </a:xfrm>
          <a:prstGeom prst="rect">
            <a:avLst/>
          </a:prstGeom>
          <a:noFill/>
          <a:extLst>
            <a:ext uri="{909E8E84-426E-40DD-AFC4-6F175D3DCCD1}">
              <a14:hiddenFill xmlns:a14="http://schemas.microsoft.com/office/drawing/2010/main">
                <a:solidFill>
                  <a:srgbClr val="FFFFFF"/>
                </a:solidFill>
              </a14:hiddenFill>
            </a:ext>
          </a:extLst>
        </p:spPr>
      </p:pic>
      <p:pic>
        <p:nvPicPr>
          <p:cNvPr id="34820" name="Picture 4" descr="mage result for dragonflies clipart">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18883" y="1927359"/>
            <a:ext cx="3397653" cy="35317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33052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074460" y="194131"/>
            <a:ext cx="5480785" cy="1665767"/>
          </a:xfrm>
          <a:prstGeom prst="roundRect">
            <a:avLst/>
          </a:prstGeom>
          <a:solidFill>
            <a:schemeClr val="bg1"/>
          </a:solidFill>
          <a:ln w="762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002060"/>
                </a:solidFill>
                <a:latin typeface="Century Gothic" charset="0"/>
                <a:ea typeface="Century Gothic" charset="0"/>
                <a:cs typeface="Century Gothic" charset="0"/>
              </a:rPr>
              <a:t>Fill in the correct word!</a:t>
            </a:r>
          </a:p>
          <a:p>
            <a:pPr algn="ctr"/>
            <a:endParaRPr lang="en-US" sz="2400" dirty="0">
              <a:solidFill>
                <a:srgbClr val="002060"/>
              </a:solidFill>
              <a:latin typeface="Century Gothic" charset="0"/>
              <a:ea typeface="Century Gothic" charset="0"/>
              <a:cs typeface="Century Gothic" charset="0"/>
            </a:endParaRPr>
          </a:p>
          <a:p>
            <a:pPr algn="ctr"/>
            <a:r>
              <a:rPr lang="en-US" sz="2400" dirty="0">
                <a:solidFill>
                  <a:srgbClr val="002060"/>
                </a:solidFill>
                <a:latin typeface="Century Gothic" charset="0"/>
                <a:ea typeface="Century Gothic" charset="0"/>
                <a:cs typeface="Century Gothic" charset="0"/>
              </a:rPr>
              <a:t>What is the same in each of these words?</a:t>
            </a:r>
          </a:p>
        </p:txBody>
      </p:sp>
      <p:pic>
        <p:nvPicPr>
          <p:cNvPr id="12" name="Picture 11"/>
          <p:cNvPicPr>
            <a:picLocks noChangeAspect="1"/>
          </p:cNvPicPr>
          <p:nvPr/>
        </p:nvPicPr>
        <p:blipFill>
          <a:blip r:embed="rId2"/>
          <a:stretch>
            <a:fillRect/>
          </a:stretch>
        </p:blipFill>
        <p:spPr>
          <a:xfrm>
            <a:off x="7672387" y="194131"/>
            <a:ext cx="1314450" cy="464344"/>
          </a:xfrm>
          <a:prstGeom prst="rect">
            <a:avLst/>
          </a:prstGeom>
        </p:spPr>
      </p:pic>
      <p:sp>
        <p:nvSpPr>
          <p:cNvPr id="11" name="Rounded Rectangle 10"/>
          <p:cNvSpPr/>
          <p:nvPr/>
        </p:nvSpPr>
        <p:spPr>
          <a:xfrm>
            <a:off x="530676" y="4785872"/>
            <a:ext cx="1758588" cy="882316"/>
          </a:xfrm>
          <a:prstGeom prst="roundRect">
            <a:avLst/>
          </a:prstGeom>
          <a:solidFill>
            <a:schemeClr val="bg1"/>
          </a:solidFill>
          <a:ln w="127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a:solidFill>
                  <a:srgbClr val="002060"/>
                </a:solidFill>
                <a:latin typeface="Century Gothic" charset="0"/>
                <a:ea typeface="Century Gothic" charset="0"/>
                <a:cs typeface="Century Gothic" charset="0"/>
              </a:rPr>
              <a:t>F_i_s</a:t>
            </a:r>
            <a:endParaRPr lang="en-US" sz="3200" dirty="0">
              <a:solidFill>
                <a:srgbClr val="002060"/>
              </a:solidFill>
              <a:latin typeface="Century Gothic" charset="0"/>
              <a:ea typeface="Century Gothic" charset="0"/>
              <a:cs typeface="Century Gothic" charset="0"/>
            </a:endParaRPr>
          </a:p>
        </p:txBody>
      </p:sp>
      <p:sp>
        <p:nvSpPr>
          <p:cNvPr id="13" name="Rounded Rectangle 12"/>
          <p:cNvSpPr/>
          <p:nvPr/>
        </p:nvSpPr>
        <p:spPr>
          <a:xfrm>
            <a:off x="3935558" y="4785872"/>
            <a:ext cx="1758588" cy="882316"/>
          </a:xfrm>
          <a:prstGeom prst="roundRect">
            <a:avLst/>
          </a:prstGeom>
          <a:solidFill>
            <a:schemeClr val="bg1"/>
          </a:solidFill>
          <a:ln w="127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err="1">
                <a:solidFill>
                  <a:srgbClr val="002060"/>
                </a:solidFill>
                <a:latin typeface="Century Gothic" charset="0"/>
                <a:ea typeface="Century Gothic" charset="0"/>
                <a:cs typeface="Century Gothic" charset="0"/>
              </a:rPr>
              <a:t>Cr_e</a:t>
            </a:r>
            <a:r>
              <a:rPr lang="en-US" sz="3200" dirty="0">
                <a:solidFill>
                  <a:srgbClr val="002060"/>
                </a:solidFill>
                <a:latin typeface="Century Gothic" charset="0"/>
                <a:ea typeface="Century Gothic" charset="0"/>
                <a:cs typeface="Century Gothic" charset="0"/>
              </a:rPr>
              <a:t>_</a:t>
            </a:r>
          </a:p>
        </p:txBody>
      </p:sp>
      <p:sp>
        <p:nvSpPr>
          <p:cNvPr id="14" name="Rounded Rectangle 13"/>
          <p:cNvSpPr/>
          <p:nvPr/>
        </p:nvSpPr>
        <p:spPr>
          <a:xfrm>
            <a:off x="6793093" y="4785872"/>
            <a:ext cx="1758588" cy="882316"/>
          </a:xfrm>
          <a:prstGeom prst="roundRect">
            <a:avLst/>
          </a:prstGeom>
          <a:solidFill>
            <a:schemeClr val="bg1"/>
          </a:solidFill>
          <a:ln w="127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002060"/>
                </a:solidFill>
                <a:latin typeface="Century Gothic" charset="0"/>
                <a:ea typeface="Century Gothic" charset="0"/>
                <a:cs typeface="Century Gothic" charset="0"/>
              </a:rPr>
              <a:t>_______</a:t>
            </a:r>
          </a:p>
        </p:txBody>
      </p:sp>
      <p:pic>
        <p:nvPicPr>
          <p:cNvPr id="15" name="Picture 2" descr="mage result for fries clip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65307" y="2265610"/>
            <a:ext cx="1614160" cy="2114550"/>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mage result for cries clipart">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88211" y="1947139"/>
            <a:ext cx="2838733" cy="2838733"/>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mage result for flies clipart">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2572596"/>
            <a:ext cx="2473236" cy="15878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47371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2074460" y="194131"/>
            <a:ext cx="5480785" cy="1665767"/>
          </a:xfrm>
          <a:prstGeom prst="roundRect">
            <a:avLst/>
          </a:prstGeom>
          <a:solidFill>
            <a:schemeClr val="bg1"/>
          </a:solidFill>
          <a:ln w="762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002060"/>
                </a:solidFill>
                <a:latin typeface="Century Gothic" charset="0"/>
                <a:ea typeface="Century Gothic" charset="0"/>
                <a:cs typeface="Century Gothic" charset="0"/>
              </a:rPr>
              <a:t>Fill in the correct word!</a:t>
            </a:r>
          </a:p>
          <a:p>
            <a:pPr algn="ctr"/>
            <a:endParaRPr lang="en-US" sz="2400" dirty="0">
              <a:solidFill>
                <a:srgbClr val="002060"/>
              </a:solidFill>
              <a:latin typeface="Century Gothic" charset="0"/>
              <a:ea typeface="Century Gothic" charset="0"/>
              <a:cs typeface="Century Gothic" charset="0"/>
            </a:endParaRPr>
          </a:p>
          <a:p>
            <a:pPr algn="ctr"/>
            <a:r>
              <a:rPr lang="en-US" sz="2400" dirty="0">
                <a:solidFill>
                  <a:srgbClr val="002060"/>
                </a:solidFill>
                <a:latin typeface="Century Gothic" charset="0"/>
                <a:ea typeface="Century Gothic" charset="0"/>
                <a:cs typeface="Century Gothic" charset="0"/>
              </a:rPr>
              <a:t>What is the same in each of these words?</a:t>
            </a:r>
          </a:p>
        </p:txBody>
      </p:sp>
      <p:pic>
        <p:nvPicPr>
          <p:cNvPr id="12" name="Picture 11"/>
          <p:cNvPicPr>
            <a:picLocks noChangeAspect="1"/>
          </p:cNvPicPr>
          <p:nvPr/>
        </p:nvPicPr>
        <p:blipFill>
          <a:blip r:embed="rId2"/>
          <a:stretch>
            <a:fillRect/>
          </a:stretch>
        </p:blipFill>
        <p:spPr>
          <a:xfrm>
            <a:off x="7672387" y="194131"/>
            <a:ext cx="1314450" cy="464344"/>
          </a:xfrm>
          <a:prstGeom prst="rect">
            <a:avLst/>
          </a:prstGeom>
        </p:spPr>
      </p:pic>
      <p:sp>
        <p:nvSpPr>
          <p:cNvPr id="11" name="Rounded Rectangle 10"/>
          <p:cNvSpPr/>
          <p:nvPr/>
        </p:nvSpPr>
        <p:spPr>
          <a:xfrm>
            <a:off x="530676" y="4785872"/>
            <a:ext cx="1758588" cy="882316"/>
          </a:xfrm>
          <a:prstGeom prst="roundRect">
            <a:avLst/>
          </a:prstGeom>
          <a:solidFill>
            <a:schemeClr val="bg1"/>
          </a:solidFill>
          <a:ln w="127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002060"/>
                </a:solidFill>
                <a:latin typeface="Century Gothic" charset="0"/>
                <a:ea typeface="Century Gothic" charset="0"/>
                <a:cs typeface="Century Gothic" charset="0"/>
              </a:rPr>
              <a:t>Flies</a:t>
            </a:r>
          </a:p>
        </p:txBody>
      </p:sp>
      <p:sp>
        <p:nvSpPr>
          <p:cNvPr id="13" name="Rounded Rectangle 12"/>
          <p:cNvSpPr/>
          <p:nvPr/>
        </p:nvSpPr>
        <p:spPr>
          <a:xfrm>
            <a:off x="3935558" y="4785872"/>
            <a:ext cx="1758588" cy="882316"/>
          </a:xfrm>
          <a:prstGeom prst="roundRect">
            <a:avLst/>
          </a:prstGeom>
          <a:solidFill>
            <a:schemeClr val="bg1"/>
          </a:solidFill>
          <a:ln w="127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002060"/>
                </a:solidFill>
                <a:latin typeface="Century Gothic" charset="0"/>
                <a:ea typeface="Century Gothic" charset="0"/>
                <a:cs typeface="Century Gothic" charset="0"/>
              </a:rPr>
              <a:t>Cries</a:t>
            </a:r>
          </a:p>
        </p:txBody>
      </p:sp>
      <p:sp>
        <p:nvSpPr>
          <p:cNvPr id="14" name="Rounded Rectangle 13"/>
          <p:cNvSpPr/>
          <p:nvPr/>
        </p:nvSpPr>
        <p:spPr>
          <a:xfrm>
            <a:off x="6793093" y="4785872"/>
            <a:ext cx="1758588" cy="882316"/>
          </a:xfrm>
          <a:prstGeom prst="roundRect">
            <a:avLst/>
          </a:prstGeom>
          <a:solidFill>
            <a:schemeClr val="bg1"/>
          </a:solidFill>
          <a:ln w="127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002060"/>
                </a:solidFill>
                <a:latin typeface="Century Gothic" charset="0"/>
                <a:ea typeface="Century Gothic" charset="0"/>
                <a:cs typeface="Century Gothic" charset="0"/>
              </a:rPr>
              <a:t>Fries</a:t>
            </a:r>
          </a:p>
        </p:txBody>
      </p:sp>
      <p:pic>
        <p:nvPicPr>
          <p:cNvPr id="15" name="Picture 2" descr="mage result for fries clip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65307" y="2265610"/>
            <a:ext cx="1614160" cy="2114550"/>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mage result for cries clipart">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88211" y="1947139"/>
            <a:ext cx="2838733" cy="2838733"/>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mage result for flies clipart">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6612" y="2572596"/>
            <a:ext cx="2473236" cy="15878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59210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067074" y="460911"/>
            <a:ext cx="7520625" cy="4245935"/>
          </a:xfrm>
          <a:prstGeom prst="roundRect">
            <a:avLst/>
          </a:prstGeom>
          <a:solidFill>
            <a:schemeClr val="bg1"/>
          </a:solidFill>
          <a:ln w="762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002060"/>
                </a:solidFill>
                <a:latin typeface="Century Gothic" charset="0"/>
                <a:ea typeface="Century Gothic" charset="0"/>
                <a:cs typeface="Century Gothic" charset="0"/>
              </a:rPr>
              <a:t>Complete the sentences with the correct word</a:t>
            </a:r>
          </a:p>
          <a:p>
            <a:pPr algn="ctr"/>
            <a:endParaRPr lang="en-US" sz="2400" dirty="0">
              <a:solidFill>
                <a:srgbClr val="002060"/>
              </a:solidFill>
              <a:latin typeface="Century Gothic" charset="0"/>
              <a:ea typeface="Century Gothic" charset="0"/>
              <a:cs typeface="Century Gothic" charset="0"/>
            </a:endParaRPr>
          </a:p>
          <a:p>
            <a:pPr marL="457200" indent="-457200">
              <a:buAutoNum type="arabicPeriod"/>
            </a:pPr>
            <a:r>
              <a:rPr lang="en-US" sz="2400" dirty="0">
                <a:solidFill>
                  <a:srgbClr val="002060"/>
                </a:solidFill>
                <a:latin typeface="Century Gothic" charset="0"/>
                <a:ea typeface="Century Gothic" charset="0"/>
                <a:cs typeface="Century Gothic" charset="0"/>
              </a:rPr>
              <a:t>The fly _______ around the house all day.</a:t>
            </a:r>
          </a:p>
          <a:p>
            <a:pPr marL="457200" indent="-457200">
              <a:buAutoNum type="arabicPeriod"/>
            </a:pPr>
            <a:r>
              <a:rPr lang="en-US" sz="2400" dirty="0">
                <a:solidFill>
                  <a:srgbClr val="002060"/>
                </a:solidFill>
                <a:latin typeface="Century Gothic" charset="0"/>
                <a:ea typeface="Century Gothic" charset="0"/>
                <a:cs typeface="Century Gothic" charset="0"/>
              </a:rPr>
              <a:t>My friends newborn baby ________ all the time!</a:t>
            </a:r>
          </a:p>
          <a:p>
            <a:pPr marL="457200" indent="-457200">
              <a:buAutoNum type="arabicPeriod"/>
            </a:pPr>
            <a:r>
              <a:rPr lang="en-US" sz="2400" dirty="0">
                <a:solidFill>
                  <a:srgbClr val="002060"/>
                </a:solidFill>
                <a:latin typeface="Century Gothic" charset="0"/>
                <a:ea typeface="Century Gothic" charset="0"/>
                <a:cs typeface="Century Gothic" charset="0"/>
              </a:rPr>
              <a:t>I went to the restaurant and ordered _____.</a:t>
            </a:r>
          </a:p>
          <a:p>
            <a:pPr marL="457200" indent="-457200">
              <a:buAutoNum type="arabicPeriod"/>
            </a:pPr>
            <a:r>
              <a:rPr lang="en-US" sz="2400" dirty="0">
                <a:solidFill>
                  <a:srgbClr val="002060"/>
                </a:solidFill>
                <a:latin typeface="Century Gothic" charset="0"/>
                <a:ea typeface="Century Gothic" charset="0"/>
                <a:cs typeface="Century Gothic" charset="0"/>
              </a:rPr>
              <a:t>My dad wears _______ to nice events.</a:t>
            </a:r>
          </a:p>
          <a:p>
            <a:pPr marL="457200" indent="-457200">
              <a:buAutoNum type="arabicPeriod"/>
            </a:pPr>
            <a:r>
              <a:rPr lang="en-US" sz="2400" dirty="0">
                <a:solidFill>
                  <a:srgbClr val="002060"/>
                </a:solidFill>
                <a:latin typeface="Century Gothic" charset="0"/>
                <a:ea typeface="Century Gothic" charset="0"/>
                <a:cs typeface="Century Gothic" charset="0"/>
              </a:rPr>
              <a:t>The airplane _________ very fast!</a:t>
            </a:r>
          </a:p>
          <a:p>
            <a:pPr marL="457200" indent="-457200">
              <a:buAutoNum type="arabicPeriod"/>
            </a:pPr>
            <a:r>
              <a:rPr lang="en-US" sz="2400" dirty="0">
                <a:solidFill>
                  <a:srgbClr val="002060"/>
                </a:solidFill>
                <a:latin typeface="Century Gothic" charset="0"/>
                <a:ea typeface="Century Gothic" charset="0"/>
                <a:cs typeface="Century Gothic" charset="0"/>
              </a:rPr>
              <a:t>She ________ when she cuts onions.</a:t>
            </a:r>
          </a:p>
        </p:txBody>
      </p:sp>
      <p:pic>
        <p:nvPicPr>
          <p:cNvPr id="12" name="Picture 11"/>
          <p:cNvPicPr>
            <a:picLocks noChangeAspect="1"/>
          </p:cNvPicPr>
          <p:nvPr/>
        </p:nvPicPr>
        <p:blipFill>
          <a:blip r:embed="rId2"/>
          <a:stretch>
            <a:fillRect/>
          </a:stretch>
        </p:blipFill>
        <p:spPr>
          <a:xfrm>
            <a:off x="7672387" y="194131"/>
            <a:ext cx="1314450" cy="464344"/>
          </a:xfrm>
          <a:prstGeom prst="rect">
            <a:avLst/>
          </a:prstGeom>
        </p:spPr>
      </p:pic>
      <p:pic>
        <p:nvPicPr>
          <p:cNvPr id="15" name="Picture 2" descr="mage result for fries clip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78763" y="5036120"/>
            <a:ext cx="1208936" cy="1583707"/>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mage result for cries clipart">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98542" y="4772701"/>
            <a:ext cx="2085299" cy="2085299"/>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mage result for flies clipart">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4977" y="5299133"/>
            <a:ext cx="2057155" cy="13206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8057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3963"/>
            <a:ext cx="9144000" cy="15948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6" name="TextBox 5"/>
          <p:cNvSpPr txBox="1"/>
          <p:nvPr/>
        </p:nvSpPr>
        <p:spPr>
          <a:xfrm>
            <a:off x="158591" y="797778"/>
            <a:ext cx="8299609" cy="830997"/>
          </a:xfrm>
          <a:prstGeom prst="rect">
            <a:avLst/>
          </a:prstGeom>
          <a:noFill/>
        </p:spPr>
        <p:txBody>
          <a:bodyPr wrap="square" rtlCol="0">
            <a:spAutoFit/>
          </a:bodyPr>
          <a:lstStyle/>
          <a:p>
            <a:r>
              <a:rPr lang="en-US" sz="4800" dirty="0">
                <a:solidFill>
                  <a:schemeClr val="bg1"/>
                </a:solidFill>
                <a:latin typeface="Century Gothic" charset="0"/>
                <a:ea typeface="Century Gothic" charset="0"/>
                <a:cs typeface="Century Gothic" charset="0"/>
              </a:rPr>
              <a:t>Reviewing Homework</a:t>
            </a:r>
          </a:p>
        </p:txBody>
      </p:sp>
      <p:pic>
        <p:nvPicPr>
          <p:cNvPr id="1034" name="Picture 10" descr="mage result for clipart">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2900" y="4587649"/>
            <a:ext cx="2148342" cy="214834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p:cNvPicPr>
            <a:picLocks noChangeAspect="1"/>
          </p:cNvPicPr>
          <p:nvPr/>
        </p:nvPicPr>
        <p:blipFill>
          <a:blip r:embed="rId4"/>
          <a:stretch>
            <a:fillRect/>
          </a:stretch>
        </p:blipFill>
        <p:spPr>
          <a:xfrm>
            <a:off x="7672387" y="194131"/>
            <a:ext cx="1314450" cy="464344"/>
          </a:xfrm>
          <a:prstGeom prst="rect">
            <a:avLst/>
          </a:prstGeom>
        </p:spPr>
      </p:pic>
      <p:sp>
        <p:nvSpPr>
          <p:cNvPr id="8" name="Rounded Rectangle 7"/>
          <p:cNvSpPr/>
          <p:nvPr/>
        </p:nvSpPr>
        <p:spPr>
          <a:xfrm>
            <a:off x="678412" y="1871746"/>
            <a:ext cx="8017317" cy="2472931"/>
          </a:xfrm>
          <a:prstGeom prst="roundRect">
            <a:avLst/>
          </a:prstGeom>
          <a:solidFill>
            <a:srgbClr val="C586FC">
              <a:alpha val="56078"/>
            </a:srgb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002060"/>
                </a:solidFill>
                <a:latin typeface="Century Gothic" charset="0"/>
                <a:ea typeface="Century Gothic" charset="0"/>
                <a:cs typeface="Century Gothic" charset="0"/>
              </a:rPr>
              <a:t>Complete the worksheet.</a:t>
            </a:r>
          </a:p>
          <a:p>
            <a:pPr algn="ctr"/>
            <a:endParaRPr lang="en-US" sz="2400" dirty="0">
              <a:solidFill>
                <a:srgbClr val="002060"/>
              </a:solidFill>
              <a:latin typeface="Century Gothic" charset="0"/>
              <a:ea typeface="Century Gothic" charset="0"/>
              <a:cs typeface="Century Gothic" charset="0"/>
            </a:endParaRPr>
          </a:p>
          <a:p>
            <a:pPr algn="ctr"/>
            <a:r>
              <a:rPr lang="en-US" sz="2400" dirty="0">
                <a:solidFill>
                  <a:srgbClr val="002060"/>
                </a:solidFill>
                <a:latin typeface="Century Gothic" charset="0"/>
                <a:ea typeface="Century Gothic" charset="0"/>
                <a:cs typeface="Century Gothic" charset="0"/>
              </a:rPr>
              <a:t>Research what a person who cuts animal hair is called!</a:t>
            </a:r>
          </a:p>
        </p:txBody>
      </p:sp>
    </p:spTree>
    <p:extLst>
      <p:ext uri="{BB962C8B-B14F-4D97-AF65-F5344CB8AC3E}">
        <p14:creationId xmlns:p14="http://schemas.microsoft.com/office/powerpoint/2010/main" val="5446002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3963"/>
            <a:ext cx="9144000" cy="15948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6" name="TextBox 5"/>
          <p:cNvSpPr txBox="1"/>
          <p:nvPr/>
        </p:nvSpPr>
        <p:spPr>
          <a:xfrm>
            <a:off x="158591" y="797778"/>
            <a:ext cx="8299609" cy="830997"/>
          </a:xfrm>
          <a:prstGeom prst="rect">
            <a:avLst/>
          </a:prstGeom>
          <a:noFill/>
        </p:spPr>
        <p:txBody>
          <a:bodyPr wrap="square" rtlCol="0">
            <a:spAutoFit/>
          </a:bodyPr>
          <a:lstStyle/>
          <a:p>
            <a:r>
              <a:rPr lang="en-US" sz="4800" dirty="0">
                <a:solidFill>
                  <a:schemeClr val="bg1"/>
                </a:solidFill>
                <a:latin typeface="Century Gothic" charset="0"/>
                <a:ea typeface="Century Gothic" charset="0"/>
                <a:cs typeface="Century Gothic" charset="0"/>
              </a:rPr>
              <a:t>What did I learn today?</a:t>
            </a:r>
          </a:p>
        </p:txBody>
      </p:sp>
      <p:pic>
        <p:nvPicPr>
          <p:cNvPr id="1034" name="Picture 10" descr="mage result for clipart">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1428" y="3490274"/>
            <a:ext cx="3143250" cy="314325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ular Callout 8"/>
          <p:cNvSpPr/>
          <p:nvPr/>
        </p:nvSpPr>
        <p:spPr>
          <a:xfrm>
            <a:off x="442913" y="2000250"/>
            <a:ext cx="4332287" cy="4516664"/>
          </a:xfrm>
          <a:prstGeom prst="wedgeRectCallout">
            <a:avLst>
              <a:gd name="adj1" fmla="val 67098"/>
              <a:gd name="adj2" fmla="val 31021"/>
            </a:avLst>
          </a:prstGeom>
          <a:solidFill>
            <a:srgbClr val="C586FC"/>
          </a:solidFill>
          <a:ln>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charset="0"/>
              <a:buChar char="•"/>
            </a:pPr>
            <a:r>
              <a:rPr lang="en-CA" sz="2400" dirty="0">
                <a:latin typeface="Century Gothic" charset="0"/>
                <a:ea typeface="Century Gothic" charset="0"/>
                <a:cs typeface="Century Gothic" charset="0"/>
              </a:rPr>
              <a:t>Sounds:  s (/z/ fries)</a:t>
            </a:r>
            <a:endParaRPr lang="en-US" sz="2400" dirty="0">
              <a:latin typeface="Century Gothic" charset="0"/>
              <a:ea typeface="Century Gothic" charset="0"/>
              <a:cs typeface="Century Gothic" charset="0"/>
            </a:endParaRPr>
          </a:p>
          <a:p>
            <a:pPr marL="342900" indent="-342900">
              <a:buFont typeface="Arial" charset="0"/>
              <a:buChar char="•"/>
            </a:pPr>
            <a:endParaRPr lang="en-CA" sz="2400" dirty="0">
              <a:latin typeface="Century Gothic" charset="0"/>
              <a:ea typeface="Century Gothic" charset="0"/>
              <a:cs typeface="Century Gothic" charset="0"/>
            </a:endParaRPr>
          </a:p>
          <a:p>
            <a:pPr marL="342900" indent="-342900">
              <a:buFont typeface="Arial" charset="0"/>
              <a:buChar char="•"/>
            </a:pPr>
            <a:r>
              <a:rPr lang="en-CA" sz="2400" dirty="0">
                <a:latin typeface="Century Gothic" charset="0"/>
                <a:ea typeface="Century Gothic" charset="0"/>
                <a:cs typeface="Century Gothic" charset="0"/>
              </a:rPr>
              <a:t>Directions:  left, right, straight, back</a:t>
            </a:r>
            <a:endParaRPr lang="en-US" sz="2400" dirty="0">
              <a:latin typeface="Century Gothic" charset="0"/>
              <a:ea typeface="Century Gothic" charset="0"/>
              <a:cs typeface="Century Gothic" charset="0"/>
            </a:endParaRPr>
          </a:p>
          <a:p>
            <a:pPr marL="342900" indent="-342900">
              <a:buFont typeface="Arial" charset="0"/>
              <a:buChar char="•"/>
            </a:pPr>
            <a:endParaRPr lang="en-US" sz="2400" dirty="0">
              <a:latin typeface="Century Gothic" charset="0"/>
              <a:ea typeface="Century Gothic" charset="0"/>
              <a:cs typeface="Century Gothic" charset="0"/>
            </a:endParaRPr>
          </a:p>
          <a:p>
            <a:pPr marL="342900" indent="-342900">
              <a:buFont typeface="Arial" charset="0"/>
              <a:buChar char="•"/>
            </a:pPr>
            <a:r>
              <a:rPr lang="en-CA" sz="2400" dirty="0">
                <a:latin typeface="Century Gothic" charset="0"/>
                <a:ea typeface="Century Gothic" charset="0"/>
                <a:cs typeface="Century Gothic" charset="0"/>
              </a:rPr>
              <a:t>Following directions</a:t>
            </a:r>
            <a:endParaRPr lang="en-US" sz="2400" dirty="0">
              <a:latin typeface="Century Gothic" charset="0"/>
              <a:ea typeface="Century Gothic" charset="0"/>
              <a:cs typeface="Century Gothic" charset="0"/>
            </a:endParaRPr>
          </a:p>
          <a:p>
            <a:pPr marL="342900" indent="-342900">
              <a:buFont typeface="Arial" charset="0"/>
              <a:buChar char="•"/>
            </a:pPr>
            <a:endParaRPr lang="en-CA" sz="2400" dirty="0">
              <a:latin typeface="Century Gothic" charset="0"/>
              <a:ea typeface="Century Gothic" charset="0"/>
              <a:cs typeface="Century Gothic" charset="0"/>
            </a:endParaRPr>
          </a:p>
          <a:p>
            <a:pPr marL="342900" indent="-342900">
              <a:buFont typeface="Arial" charset="0"/>
              <a:buChar char="•"/>
            </a:pPr>
            <a:r>
              <a:rPr lang="en-CA" sz="2400" dirty="0">
                <a:latin typeface="Century Gothic" charset="0"/>
                <a:ea typeface="Century Gothic" charset="0"/>
                <a:cs typeface="Century Gothic" charset="0"/>
              </a:rPr>
              <a:t>Reading focus:  Oral Prediction</a:t>
            </a:r>
            <a:r>
              <a:rPr lang="en-US" sz="2400" dirty="0">
                <a:effectLst/>
                <a:latin typeface="Century Gothic" charset="0"/>
                <a:ea typeface="Century Gothic" charset="0"/>
                <a:cs typeface="Century Gothic" charset="0"/>
              </a:rPr>
              <a:t> </a:t>
            </a:r>
            <a:endParaRPr lang="en-US" sz="2400" dirty="0">
              <a:latin typeface="Century Gothic" charset="0"/>
              <a:ea typeface="Century Gothic" charset="0"/>
              <a:cs typeface="Century Gothic" charset="0"/>
            </a:endParaRPr>
          </a:p>
        </p:txBody>
      </p:sp>
      <p:pic>
        <p:nvPicPr>
          <p:cNvPr id="7" name="Picture 6"/>
          <p:cNvPicPr>
            <a:picLocks noChangeAspect="1"/>
          </p:cNvPicPr>
          <p:nvPr/>
        </p:nvPicPr>
        <p:blipFill>
          <a:blip r:embed="rId4"/>
          <a:stretch>
            <a:fillRect/>
          </a:stretch>
        </p:blipFill>
        <p:spPr>
          <a:xfrm>
            <a:off x="7672387" y="194131"/>
            <a:ext cx="1314450" cy="464344"/>
          </a:xfrm>
          <a:prstGeom prst="rect">
            <a:avLst/>
          </a:prstGeom>
        </p:spPr>
      </p:pic>
    </p:spTree>
    <p:extLst>
      <p:ext uri="{BB962C8B-B14F-4D97-AF65-F5344CB8AC3E}">
        <p14:creationId xmlns:p14="http://schemas.microsoft.com/office/powerpoint/2010/main" val="16772145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mage result for local community clipart">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671762"/>
            <a:ext cx="9190434" cy="4186237"/>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le 4"/>
          <p:cNvSpPr/>
          <p:nvPr/>
        </p:nvSpPr>
        <p:spPr>
          <a:xfrm>
            <a:off x="586558" y="198831"/>
            <a:ext cx="8017317" cy="2472931"/>
          </a:xfrm>
          <a:prstGeom prst="roundRect">
            <a:avLst/>
          </a:prstGeom>
          <a:solidFill>
            <a:srgbClr val="C586FC">
              <a:alpha val="56078"/>
            </a:srgb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u="sng" dirty="0">
                <a:solidFill>
                  <a:srgbClr val="002060"/>
                </a:solidFill>
                <a:latin typeface="Century Gothic" charset="0"/>
                <a:ea typeface="Century Gothic" charset="0"/>
                <a:cs typeface="Century Gothic" charset="0"/>
              </a:rPr>
              <a:t>Homework </a:t>
            </a:r>
            <a:endParaRPr lang="en-US" sz="2400" dirty="0">
              <a:solidFill>
                <a:srgbClr val="002060"/>
              </a:solidFill>
              <a:latin typeface="Century Gothic" charset="0"/>
              <a:ea typeface="Century Gothic" charset="0"/>
              <a:cs typeface="Century Gothic" charset="0"/>
            </a:endParaRPr>
          </a:p>
          <a:p>
            <a:pPr algn="ctr"/>
            <a:r>
              <a:rPr lang="en-US" sz="2400" dirty="0">
                <a:solidFill>
                  <a:srgbClr val="002060"/>
                </a:solidFill>
                <a:latin typeface="Century Gothic" charset="0"/>
                <a:ea typeface="Century Gothic" charset="0"/>
                <a:cs typeface="Century Gothic" charset="0"/>
              </a:rPr>
              <a:t>Complete the worksheet.</a:t>
            </a:r>
          </a:p>
          <a:p>
            <a:pPr algn="ctr"/>
            <a:endParaRPr lang="en-US" sz="2400" dirty="0">
              <a:solidFill>
                <a:srgbClr val="002060"/>
              </a:solidFill>
              <a:latin typeface="Century Gothic" charset="0"/>
              <a:ea typeface="Century Gothic" charset="0"/>
              <a:cs typeface="Century Gothic" charset="0"/>
            </a:endParaRPr>
          </a:p>
          <a:p>
            <a:pPr algn="ctr"/>
            <a:r>
              <a:rPr lang="en-US" sz="2400" dirty="0">
                <a:solidFill>
                  <a:srgbClr val="002060"/>
                </a:solidFill>
                <a:latin typeface="Century Gothic" charset="0"/>
                <a:ea typeface="Century Gothic" charset="0"/>
                <a:cs typeface="Century Gothic" charset="0"/>
              </a:rPr>
              <a:t>Write directions on how to get to school from your house!</a:t>
            </a:r>
          </a:p>
          <a:p>
            <a:pPr algn="ctr"/>
            <a:endParaRPr lang="en-US" sz="2400" dirty="0">
              <a:solidFill>
                <a:srgbClr val="002060"/>
              </a:solidFill>
              <a:latin typeface="Century Gothic" charset="0"/>
              <a:ea typeface="Century Gothic" charset="0"/>
              <a:cs typeface="Century Gothic" charset="0"/>
            </a:endParaRPr>
          </a:p>
        </p:txBody>
      </p:sp>
      <p:pic>
        <p:nvPicPr>
          <p:cNvPr id="6" name="Picture 5"/>
          <p:cNvPicPr>
            <a:picLocks noChangeAspect="1"/>
          </p:cNvPicPr>
          <p:nvPr/>
        </p:nvPicPr>
        <p:blipFill>
          <a:blip r:embed="rId4"/>
          <a:stretch>
            <a:fillRect/>
          </a:stretch>
        </p:blipFill>
        <p:spPr>
          <a:xfrm>
            <a:off x="7672387" y="194131"/>
            <a:ext cx="1314450" cy="464344"/>
          </a:xfrm>
          <a:prstGeom prst="rect">
            <a:avLst/>
          </a:prstGeom>
        </p:spPr>
      </p:pic>
    </p:spTree>
    <p:extLst>
      <p:ext uri="{BB962C8B-B14F-4D97-AF65-F5344CB8AC3E}">
        <p14:creationId xmlns:p14="http://schemas.microsoft.com/office/powerpoint/2010/main" val="10749946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mage result for local community clipart">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671762"/>
            <a:ext cx="9190434" cy="4186237"/>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le 4"/>
          <p:cNvSpPr/>
          <p:nvPr/>
        </p:nvSpPr>
        <p:spPr>
          <a:xfrm>
            <a:off x="1173117" y="328326"/>
            <a:ext cx="6844199" cy="2214563"/>
          </a:xfrm>
          <a:prstGeom prst="roundRect">
            <a:avLst/>
          </a:prstGeom>
          <a:solidFill>
            <a:srgbClr val="C586FC">
              <a:alpha val="56078"/>
            </a:srgb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002060"/>
                </a:solidFill>
                <a:latin typeface="Century Gothic" charset="0"/>
                <a:ea typeface="Century Gothic" charset="0"/>
                <a:cs typeface="Century Gothic" charset="0"/>
              </a:rPr>
              <a:t>Before we go . . . </a:t>
            </a:r>
          </a:p>
          <a:p>
            <a:pPr algn="ctr"/>
            <a:endParaRPr lang="en-US" sz="2400" dirty="0">
              <a:solidFill>
                <a:srgbClr val="002060"/>
              </a:solidFill>
              <a:latin typeface="Century Gothic" charset="0"/>
              <a:ea typeface="Century Gothic" charset="0"/>
              <a:cs typeface="Century Gothic" charset="0"/>
            </a:endParaRPr>
          </a:p>
          <a:p>
            <a:pPr algn="ctr"/>
            <a:r>
              <a:rPr lang="en-US" sz="2400" dirty="0">
                <a:solidFill>
                  <a:srgbClr val="002060"/>
                </a:solidFill>
                <a:latin typeface="Century Gothic" charset="0"/>
                <a:ea typeface="Century Gothic" charset="0"/>
                <a:cs typeface="Century Gothic" charset="0"/>
              </a:rPr>
              <a:t>Do you have any questions?</a:t>
            </a:r>
          </a:p>
          <a:p>
            <a:pPr algn="ctr"/>
            <a:r>
              <a:rPr lang="en-US" sz="2400" dirty="0">
                <a:solidFill>
                  <a:srgbClr val="002060"/>
                </a:solidFill>
                <a:latin typeface="Century Gothic" charset="0"/>
                <a:ea typeface="Century Gothic" charset="0"/>
                <a:cs typeface="Century Gothic" charset="0"/>
              </a:rPr>
              <a:t>Do you understand the homework?</a:t>
            </a:r>
          </a:p>
          <a:p>
            <a:pPr algn="ctr"/>
            <a:endParaRPr lang="en-US" sz="2400" dirty="0">
              <a:solidFill>
                <a:srgbClr val="002060"/>
              </a:solidFill>
              <a:latin typeface="Century Gothic" charset="0"/>
              <a:ea typeface="Century Gothic" charset="0"/>
              <a:cs typeface="Century Gothic" charset="0"/>
            </a:endParaRPr>
          </a:p>
          <a:p>
            <a:pPr algn="ctr"/>
            <a:r>
              <a:rPr lang="en-US" sz="2400" dirty="0">
                <a:solidFill>
                  <a:srgbClr val="002060"/>
                </a:solidFill>
                <a:latin typeface="Century Gothic" charset="0"/>
                <a:ea typeface="Century Gothic" charset="0"/>
                <a:cs typeface="Century Gothic" charset="0"/>
              </a:rPr>
              <a:t>Thank you for an excellent lesson!</a:t>
            </a:r>
          </a:p>
        </p:txBody>
      </p:sp>
      <p:pic>
        <p:nvPicPr>
          <p:cNvPr id="4" name="Picture 3"/>
          <p:cNvPicPr>
            <a:picLocks noChangeAspect="1"/>
          </p:cNvPicPr>
          <p:nvPr/>
        </p:nvPicPr>
        <p:blipFill>
          <a:blip r:embed="rId4"/>
          <a:stretch>
            <a:fillRect/>
          </a:stretch>
        </p:blipFill>
        <p:spPr>
          <a:xfrm>
            <a:off x="7672387" y="194131"/>
            <a:ext cx="1314450" cy="464344"/>
          </a:xfrm>
          <a:prstGeom prst="rect">
            <a:avLst/>
          </a:prstGeom>
        </p:spPr>
      </p:pic>
    </p:spTree>
    <p:extLst>
      <p:ext uri="{BB962C8B-B14F-4D97-AF65-F5344CB8AC3E}">
        <p14:creationId xmlns:p14="http://schemas.microsoft.com/office/powerpoint/2010/main" val="6559334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3963"/>
            <a:ext cx="9144000" cy="15948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6" name="TextBox 5"/>
          <p:cNvSpPr txBox="1"/>
          <p:nvPr/>
        </p:nvSpPr>
        <p:spPr>
          <a:xfrm>
            <a:off x="158591" y="498098"/>
            <a:ext cx="8299609" cy="1077218"/>
          </a:xfrm>
          <a:prstGeom prst="rect">
            <a:avLst/>
          </a:prstGeom>
          <a:noFill/>
        </p:spPr>
        <p:txBody>
          <a:bodyPr wrap="square" rtlCol="0">
            <a:spAutoFit/>
          </a:bodyPr>
          <a:lstStyle/>
          <a:p>
            <a:r>
              <a:rPr lang="en-US" sz="3200" dirty="0">
                <a:solidFill>
                  <a:schemeClr val="bg1"/>
                </a:solidFill>
                <a:latin typeface="Century Gothic" charset="0"/>
                <a:ea typeface="Century Gothic" charset="0"/>
                <a:cs typeface="Century Gothic" charset="0"/>
              </a:rPr>
              <a:t>Make a prediction about what you</a:t>
            </a:r>
          </a:p>
          <a:p>
            <a:r>
              <a:rPr lang="en-US" sz="3200" dirty="0">
                <a:solidFill>
                  <a:schemeClr val="bg1"/>
                </a:solidFill>
                <a:latin typeface="Century Gothic" charset="0"/>
                <a:ea typeface="Century Gothic" charset="0"/>
                <a:cs typeface="Century Gothic" charset="0"/>
              </a:rPr>
              <a:t>think will happen next</a:t>
            </a:r>
          </a:p>
        </p:txBody>
      </p:sp>
      <p:pic>
        <p:nvPicPr>
          <p:cNvPr id="7" name="Picture 6"/>
          <p:cNvPicPr>
            <a:picLocks noChangeAspect="1"/>
          </p:cNvPicPr>
          <p:nvPr/>
        </p:nvPicPr>
        <p:blipFill>
          <a:blip r:embed="rId2"/>
          <a:stretch>
            <a:fillRect/>
          </a:stretch>
        </p:blipFill>
        <p:spPr>
          <a:xfrm>
            <a:off x="7672387" y="194131"/>
            <a:ext cx="1314450" cy="464344"/>
          </a:xfrm>
          <a:prstGeom prst="rect">
            <a:avLst/>
          </a:prstGeom>
        </p:spPr>
      </p:pic>
      <p:pic>
        <p:nvPicPr>
          <p:cNvPr id="14338" name="Picture 2" descr="mage result for what will happen nex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628775"/>
            <a:ext cx="9144000" cy="5229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01189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3963"/>
            <a:ext cx="9144000" cy="15948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6" name="TextBox 5"/>
          <p:cNvSpPr txBox="1"/>
          <p:nvPr/>
        </p:nvSpPr>
        <p:spPr>
          <a:xfrm>
            <a:off x="158591" y="498098"/>
            <a:ext cx="8299609" cy="1077218"/>
          </a:xfrm>
          <a:prstGeom prst="rect">
            <a:avLst/>
          </a:prstGeom>
          <a:noFill/>
        </p:spPr>
        <p:txBody>
          <a:bodyPr wrap="square" rtlCol="0">
            <a:spAutoFit/>
          </a:bodyPr>
          <a:lstStyle/>
          <a:p>
            <a:r>
              <a:rPr lang="en-US" sz="3200" dirty="0">
                <a:solidFill>
                  <a:schemeClr val="bg1"/>
                </a:solidFill>
                <a:latin typeface="Century Gothic" charset="0"/>
                <a:ea typeface="Century Gothic" charset="0"/>
                <a:cs typeface="Century Gothic" charset="0"/>
              </a:rPr>
              <a:t>Make a prediction about what you</a:t>
            </a:r>
          </a:p>
          <a:p>
            <a:r>
              <a:rPr lang="en-US" sz="3200" dirty="0">
                <a:solidFill>
                  <a:schemeClr val="bg1"/>
                </a:solidFill>
                <a:latin typeface="Century Gothic" charset="0"/>
                <a:ea typeface="Century Gothic" charset="0"/>
                <a:cs typeface="Century Gothic" charset="0"/>
              </a:rPr>
              <a:t>think will happen next</a:t>
            </a:r>
          </a:p>
        </p:txBody>
      </p:sp>
      <p:pic>
        <p:nvPicPr>
          <p:cNvPr id="7" name="Picture 6"/>
          <p:cNvPicPr>
            <a:picLocks noChangeAspect="1"/>
          </p:cNvPicPr>
          <p:nvPr/>
        </p:nvPicPr>
        <p:blipFill>
          <a:blip r:embed="rId2"/>
          <a:stretch>
            <a:fillRect/>
          </a:stretch>
        </p:blipFill>
        <p:spPr>
          <a:xfrm>
            <a:off x="7672387" y="194131"/>
            <a:ext cx="1314450" cy="464344"/>
          </a:xfrm>
          <a:prstGeom prst="rect">
            <a:avLst/>
          </a:prstGeom>
        </p:spPr>
      </p:pic>
      <p:pic>
        <p:nvPicPr>
          <p:cNvPr id="31748" name="Picture 4" descr="mage result for what will happen nex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199" y="1742805"/>
            <a:ext cx="3657601" cy="4850971"/>
          </a:xfrm>
          <a:prstGeom prst="rect">
            <a:avLst/>
          </a:prstGeom>
          <a:noFill/>
          <a:ln w="57150">
            <a:solidFill>
              <a:srgbClr val="7030A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66064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3963"/>
            <a:ext cx="9144000" cy="15948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6" name="TextBox 5"/>
          <p:cNvSpPr txBox="1"/>
          <p:nvPr/>
        </p:nvSpPr>
        <p:spPr>
          <a:xfrm>
            <a:off x="158591" y="498098"/>
            <a:ext cx="8299609" cy="1077218"/>
          </a:xfrm>
          <a:prstGeom prst="rect">
            <a:avLst/>
          </a:prstGeom>
          <a:noFill/>
        </p:spPr>
        <p:txBody>
          <a:bodyPr wrap="square" rtlCol="0">
            <a:spAutoFit/>
          </a:bodyPr>
          <a:lstStyle/>
          <a:p>
            <a:r>
              <a:rPr lang="en-US" sz="3200" dirty="0">
                <a:solidFill>
                  <a:schemeClr val="bg1"/>
                </a:solidFill>
                <a:latin typeface="Century Gothic" charset="0"/>
                <a:ea typeface="Century Gothic" charset="0"/>
                <a:cs typeface="Century Gothic" charset="0"/>
              </a:rPr>
              <a:t>Make a prediction about what you</a:t>
            </a:r>
          </a:p>
          <a:p>
            <a:r>
              <a:rPr lang="en-US" sz="3200" dirty="0">
                <a:solidFill>
                  <a:schemeClr val="bg1"/>
                </a:solidFill>
                <a:latin typeface="Century Gothic" charset="0"/>
                <a:ea typeface="Century Gothic" charset="0"/>
                <a:cs typeface="Century Gothic" charset="0"/>
              </a:rPr>
              <a:t>think will happen next</a:t>
            </a:r>
          </a:p>
        </p:txBody>
      </p:sp>
      <p:pic>
        <p:nvPicPr>
          <p:cNvPr id="7" name="Picture 6"/>
          <p:cNvPicPr>
            <a:picLocks noChangeAspect="1"/>
          </p:cNvPicPr>
          <p:nvPr/>
        </p:nvPicPr>
        <p:blipFill>
          <a:blip r:embed="rId2"/>
          <a:stretch>
            <a:fillRect/>
          </a:stretch>
        </p:blipFill>
        <p:spPr>
          <a:xfrm>
            <a:off x="7672387" y="194131"/>
            <a:ext cx="1314450" cy="464344"/>
          </a:xfrm>
          <a:prstGeom prst="rect">
            <a:avLst/>
          </a:prstGeom>
        </p:spPr>
      </p:pic>
      <p:pic>
        <p:nvPicPr>
          <p:cNvPr id="30722" name="Picture 2" descr="mage result for what will happen nex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0215" y="2039451"/>
            <a:ext cx="5363570" cy="4293041"/>
          </a:xfrm>
          <a:prstGeom prst="rect">
            <a:avLst/>
          </a:prstGeom>
          <a:noFill/>
          <a:ln w="38100">
            <a:solidFill>
              <a:srgbClr val="7030A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59193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3963"/>
            <a:ext cx="9144000" cy="15948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6" name="TextBox 5"/>
          <p:cNvSpPr txBox="1"/>
          <p:nvPr/>
        </p:nvSpPr>
        <p:spPr>
          <a:xfrm>
            <a:off x="158591" y="797778"/>
            <a:ext cx="8299609" cy="830997"/>
          </a:xfrm>
          <a:prstGeom prst="rect">
            <a:avLst/>
          </a:prstGeom>
          <a:noFill/>
        </p:spPr>
        <p:txBody>
          <a:bodyPr wrap="square" rtlCol="0">
            <a:spAutoFit/>
          </a:bodyPr>
          <a:lstStyle/>
          <a:p>
            <a:r>
              <a:rPr lang="en-US" sz="4800" dirty="0">
                <a:solidFill>
                  <a:schemeClr val="bg1"/>
                </a:solidFill>
                <a:latin typeface="Century Gothic" charset="0"/>
                <a:ea typeface="Century Gothic" charset="0"/>
                <a:cs typeface="Century Gothic" charset="0"/>
              </a:rPr>
              <a:t>Learning Goals</a:t>
            </a:r>
          </a:p>
        </p:txBody>
      </p:sp>
      <p:pic>
        <p:nvPicPr>
          <p:cNvPr id="1034" name="Picture 10" descr="mage result for clipart">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4950" y="3476626"/>
            <a:ext cx="3143250" cy="3143250"/>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ular Callout 16"/>
          <p:cNvSpPr/>
          <p:nvPr/>
        </p:nvSpPr>
        <p:spPr>
          <a:xfrm>
            <a:off x="254227" y="2016291"/>
            <a:ext cx="4372364" cy="3442813"/>
          </a:xfrm>
          <a:prstGeom prst="wedgeRectCallout">
            <a:avLst>
              <a:gd name="adj1" fmla="val 68436"/>
              <a:gd name="adj2" fmla="val -6258"/>
            </a:avLst>
          </a:prstGeom>
          <a:solidFill>
            <a:srgbClr val="C586FC"/>
          </a:solidFill>
          <a:ln>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charset="0"/>
              <a:buChar char="•"/>
            </a:pPr>
            <a:r>
              <a:rPr lang="en-CA" sz="2400" dirty="0">
                <a:latin typeface="Century Gothic" charset="0"/>
                <a:ea typeface="Century Gothic" charset="0"/>
                <a:cs typeface="Century Gothic" charset="0"/>
              </a:rPr>
              <a:t>Sounds:  s (/z/ fries)</a:t>
            </a:r>
            <a:endParaRPr lang="en-US" sz="2400" dirty="0">
              <a:latin typeface="Century Gothic" charset="0"/>
              <a:ea typeface="Century Gothic" charset="0"/>
              <a:cs typeface="Century Gothic" charset="0"/>
            </a:endParaRPr>
          </a:p>
          <a:p>
            <a:pPr marL="342900" indent="-342900">
              <a:buFont typeface="Arial" charset="0"/>
              <a:buChar char="•"/>
            </a:pPr>
            <a:endParaRPr lang="en-CA" sz="2400" dirty="0">
              <a:latin typeface="Century Gothic" charset="0"/>
              <a:ea typeface="Century Gothic" charset="0"/>
              <a:cs typeface="Century Gothic" charset="0"/>
            </a:endParaRPr>
          </a:p>
          <a:p>
            <a:pPr marL="342900" indent="-342900">
              <a:buFont typeface="Arial" charset="0"/>
              <a:buChar char="•"/>
            </a:pPr>
            <a:r>
              <a:rPr lang="en-CA" sz="2400" dirty="0">
                <a:latin typeface="Century Gothic" charset="0"/>
                <a:ea typeface="Century Gothic" charset="0"/>
                <a:cs typeface="Century Gothic" charset="0"/>
              </a:rPr>
              <a:t>Directions:  left, right, straight, back</a:t>
            </a:r>
            <a:endParaRPr lang="en-US" sz="2400" dirty="0">
              <a:latin typeface="Century Gothic" charset="0"/>
              <a:ea typeface="Century Gothic" charset="0"/>
              <a:cs typeface="Century Gothic" charset="0"/>
            </a:endParaRPr>
          </a:p>
          <a:p>
            <a:pPr marL="342900" indent="-342900">
              <a:buFont typeface="Arial" charset="0"/>
              <a:buChar char="•"/>
            </a:pPr>
            <a:endParaRPr lang="en-US" sz="2400" dirty="0">
              <a:latin typeface="Century Gothic" charset="0"/>
              <a:ea typeface="Century Gothic" charset="0"/>
              <a:cs typeface="Century Gothic" charset="0"/>
            </a:endParaRPr>
          </a:p>
          <a:p>
            <a:pPr marL="342900" indent="-342900">
              <a:buFont typeface="Arial" charset="0"/>
              <a:buChar char="•"/>
            </a:pPr>
            <a:r>
              <a:rPr lang="en-CA" sz="2400" dirty="0">
                <a:latin typeface="Century Gothic" charset="0"/>
                <a:ea typeface="Century Gothic" charset="0"/>
                <a:cs typeface="Century Gothic" charset="0"/>
              </a:rPr>
              <a:t>Following directions</a:t>
            </a:r>
            <a:endParaRPr lang="en-US" sz="2400" dirty="0">
              <a:latin typeface="Century Gothic" charset="0"/>
              <a:ea typeface="Century Gothic" charset="0"/>
              <a:cs typeface="Century Gothic" charset="0"/>
            </a:endParaRPr>
          </a:p>
          <a:p>
            <a:pPr marL="342900" indent="-342900">
              <a:buFont typeface="Arial" charset="0"/>
              <a:buChar char="•"/>
            </a:pPr>
            <a:endParaRPr lang="en-CA" sz="2400" dirty="0">
              <a:latin typeface="Century Gothic" charset="0"/>
              <a:ea typeface="Century Gothic" charset="0"/>
              <a:cs typeface="Century Gothic" charset="0"/>
            </a:endParaRPr>
          </a:p>
          <a:p>
            <a:pPr marL="342900" indent="-342900">
              <a:buFont typeface="Arial" charset="0"/>
              <a:buChar char="•"/>
            </a:pPr>
            <a:r>
              <a:rPr lang="en-CA" sz="2400" dirty="0">
                <a:latin typeface="Century Gothic" charset="0"/>
                <a:ea typeface="Century Gothic" charset="0"/>
                <a:cs typeface="Century Gothic" charset="0"/>
              </a:rPr>
              <a:t>Reading focus:  Oral Prediction</a:t>
            </a:r>
            <a:r>
              <a:rPr lang="en-US" sz="2400" dirty="0">
                <a:effectLst/>
                <a:latin typeface="Century Gothic" charset="0"/>
                <a:ea typeface="Century Gothic" charset="0"/>
                <a:cs typeface="Century Gothic" charset="0"/>
              </a:rPr>
              <a:t> </a:t>
            </a:r>
            <a:endParaRPr lang="en-US" sz="2400" dirty="0">
              <a:latin typeface="Century Gothic" charset="0"/>
              <a:ea typeface="Century Gothic" charset="0"/>
              <a:cs typeface="Century Gothic" charset="0"/>
            </a:endParaRPr>
          </a:p>
        </p:txBody>
      </p:sp>
      <p:pic>
        <p:nvPicPr>
          <p:cNvPr id="18" name="Picture 17"/>
          <p:cNvPicPr>
            <a:picLocks noChangeAspect="1"/>
          </p:cNvPicPr>
          <p:nvPr/>
        </p:nvPicPr>
        <p:blipFill>
          <a:blip r:embed="rId4"/>
          <a:stretch>
            <a:fillRect/>
          </a:stretch>
        </p:blipFill>
        <p:spPr>
          <a:xfrm>
            <a:off x="7672387" y="194131"/>
            <a:ext cx="1314450" cy="464344"/>
          </a:xfrm>
          <a:prstGeom prst="rect">
            <a:avLst/>
          </a:prstGeom>
        </p:spPr>
      </p:pic>
    </p:spTree>
    <p:extLst>
      <p:ext uri="{BB962C8B-B14F-4D97-AF65-F5344CB8AC3E}">
        <p14:creationId xmlns:p14="http://schemas.microsoft.com/office/powerpoint/2010/main" val="5206612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7" name="Picture 6"/>
          <p:cNvPicPr>
            <a:picLocks noChangeAspect="1"/>
          </p:cNvPicPr>
          <p:nvPr/>
        </p:nvPicPr>
        <p:blipFill>
          <a:blip r:embed="rId2"/>
          <a:stretch>
            <a:fillRect/>
          </a:stretch>
        </p:blipFill>
        <p:spPr>
          <a:xfrm>
            <a:off x="7672387" y="194131"/>
            <a:ext cx="1314450" cy="464344"/>
          </a:xfrm>
          <a:prstGeom prst="rect">
            <a:avLst/>
          </a:prstGeom>
        </p:spPr>
      </p:pic>
      <p:pic>
        <p:nvPicPr>
          <p:cNvPr id="4098" name="Picture 2" descr="mage result for places in town map">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1468607"/>
            <a:ext cx="9144000" cy="538939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mage result for tour guide">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64633" y="769074"/>
            <a:ext cx="1771797" cy="1328848"/>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ular Callout 10"/>
          <p:cNvSpPr/>
          <p:nvPr/>
        </p:nvSpPr>
        <p:spPr>
          <a:xfrm>
            <a:off x="0" y="16742"/>
            <a:ext cx="4728860" cy="1468607"/>
          </a:xfrm>
          <a:prstGeom prst="wedgeRectCallout">
            <a:avLst>
              <a:gd name="adj1" fmla="val 66405"/>
              <a:gd name="adj2" fmla="val -7973"/>
            </a:avLst>
          </a:prstGeom>
          <a:solidFill>
            <a:srgbClr val="C586FC"/>
          </a:solidFill>
          <a:ln>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marR="0" lvl="0" indent="-342900" algn="ctr" defTabSz="914400" eaLnBrk="1" fontAlgn="auto" latinLnBrk="0" hangingPunct="1">
              <a:lnSpc>
                <a:spcPct val="100000"/>
              </a:lnSpc>
              <a:spcBef>
                <a:spcPts val="0"/>
              </a:spcBef>
              <a:spcAft>
                <a:spcPts val="0"/>
              </a:spcAft>
              <a:buClrTx/>
              <a:buSzTx/>
              <a:buFont typeface="Arial" charset="0"/>
              <a:buNone/>
              <a:tabLst/>
              <a:defRPr/>
            </a:pPr>
            <a:r>
              <a:rPr lang="en-CA" sz="2400" dirty="0">
                <a:latin typeface="Century Gothic" charset="0"/>
                <a:ea typeface="Century Gothic" charset="0"/>
                <a:cs typeface="Century Gothic" charset="0"/>
              </a:rPr>
              <a:t>Today, we are going to the hotel! Describe how you would get to the hotel from here!</a:t>
            </a:r>
          </a:p>
        </p:txBody>
      </p:sp>
    </p:spTree>
    <p:extLst>
      <p:ext uri="{BB962C8B-B14F-4D97-AF65-F5344CB8AC3E}">
        <p14:creationId xmlns:p14="http://schemas.microsoft.com/office/powerpoint/2010/main" val="1905318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ectangle 3"/>
          <p:cNvSpPr/>
          <p:nvPr/>
        </p:nvSpPr>
        <p:spPr>
          <a:xfrm>
            <a:off x="0" y="33963"/>
            <a:ext cx="9144000" cy="15948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7" name="Picture 6"/>
          <p:cNvPicPr>
            <a:picLocks noChangeAspect="1"/>
          </p:cNvPicPr>
          <p:nvPr/>
        </p:nvPicPr>
        <p:blipFill>
          <a:blip r:embed="rId2"/>
          <a:stretch>
            <a:fillRect/>
          </a:stretch>
        </p:blipFill>
        <p:spPr>
          <a:xfrm>
            <a:off x="7672387" y="194131"/>
            <a:ext cx="1314450" cy="464344"/>
          </a:xfrm>
          <a:prstGeom prst="rect">
            <a:avLst/>
          </a:prstGeom>
        </p:spPr>
      </p:pic>
      <p:sp>
        <p:nvSpPr>
          <p:cNvPr id="8" name="TextBox 7"/>
          <p:cNvSpPr txBox="1"/>
          <p:nvPr/>
        </p:nvSpPr>
        <p:spPr>
          <a:xfrm>
            <a:off x="0" y="989638"/>
            <a:ext cx="9144000" cy="523220"/>
          </a:xfrm>
          <a:prstGeom prst="rect">
            <a:avLst/>
          </a:prstGeom>
          <a:noFill/>
        </p:spPr>
        <p:txBody>
          <a:bodyPr wrap="square" rtlCol="0">
            <a:spAutoFit/>
          </a:bodyPr>
          <a:lstStyle/>
          <a:p>
            <a:r>
              <a:rPr lang="en-US" sz="2800" dirty="0">
                <a:solidFill>
                  <a:schemeClr val="bg1"/>
                </a:solidFill>
                <a:latin typeface="Century Gothic" charset="0"/>
                <a:ea typeface="Century Gothic" charset="0"/>
                <a:cs typeface="Century Gothic" charset="0"/>
              </a:rPr>
              <a:t>Indicating Direction</a:t>
            </a:r>
          </a:p>
        </p:txBody>
      </p:sp>
      <p:sp>
        <p:nvSpPr>
          <p:cNvPr id="9" name="Rounded Rectangle 8"/>
          <p:cNvSpPr/>
          <p:nvPr/>
        </p:nvSpPr>
        <p:spPr>
          <a:xfrm>
            <a:off x="519212" y="2137369"/>
            <a:ext cx="4257504" cy="4244419"/>
          </a:xfrm>
          <a:prstGeom prst="roundRect">
            <a:avLst/>
          </a:prstGeom>
          <a:solidFill>
            <a:schemeClr val="bg1"/>
          </a:solidFill>
          <a:ln w="762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rgbClr val="002060"/>
                </a:solidFill>
                <a:latin typeface="Century Gothic" charset="0"/>
                <a:ea typeface="Century Gothic" charset="0"/>
                <a:cs typeface="Century Gothic" charset="0"/>
              </a:rPr>
              <a:t>We use words that indicate direction to tell someone where something is. </a:t>
            </a:r>
          </a:p>
          <a:p>
            <a:pPr algn="ctr"/>
            <a:r>
              <a:rPr lang="en-US" sz="2800" dirty="0">
                <a:solidFill>
                  <a:srgbClr val="002060"/>
                </a:solidFill>
                <a:latin typeface="Century Gothic" charset="0"/>
                <a:ea typeface="Century Gothic" charset="0"/>
                <a:cs typeface="Century Gothic" charset="0"/>
              </a:rPr>
              <a:t>Examples of words that indicate direction are: left, right, straight and back</a:t>
            </a:r>
          </a:p>
        </p:txBody>
      </p:sp>
      <p:pic>
        <p:nvPicPr>
          <p:cNvPr id="19458" name="Picture 2" descr="mage result for map icon">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7362" y="2468533"/>
            <a:ext cx="3419475" cy="3133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8485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7" name="Picture 6"/>
          <p:cNvPicPr>
            <a:picLocks noChangeAspect="1"/>
          </p:cNvPicPr>
          <p:nvPr/>
        </p:nvPicPr>
        <p:blipFill>
          <a:blip r:embed="rId2"/>
          <a:stretch>
            <a:fillRect/>
          </a:stretch>
        </p:blipFill>
        <p:spPr>
          <a:xfrm>
            <a:off x="7672387" y="194131"/>
            <a:ext cx="1314450" cy="464344"/>
          </a:xfrm>
          <a:prstGeom prst="rect">
            <a:avLst/>
          </a:prstGeom>
        </p:spPr>
      </p:pic>
      <p:pic>
        <p:nvPicPr>
          <p:cNvPr id="4098" name="Picture 2" descr="mage result for places in town map">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1468607"/>
            <a:ext cx="9144000" cy="538939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mage result for tour guide">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64633" y="769074"/>
            <a:ext cx="1771797" cy="1328848"/>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ular Callout 10"/>
          <p:cNvSpPr/>
          <p:nvPr/>
        </p:nvSpPr>
        <p:spPr>
          <a:xfrm>
            <a:off x="0" y="16742"/>
            <a:ext cx="4728860" cy="1468607"/>
          </a:xfrm>
          <a:prstGeom prst="wedgeRectCallout">
            <a:avLst>
              <a:gd name="adj1" fmla="val 66405"/>
              <a:gd name="adj2" fmla="val -7973"/>
            </a:avLst>
          </a:prstGeom>
          <a:solidFill>
            <a:srgbClr val="C586FC"/>
          </a:solidFill>
          <a:ln>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marR="0" lvl="0" indent="-342900" algn="ctr" defTabSz="914400" eaLnBrk="1" fontAlgn="auto" latinLnBrk="0" hangingPunct="1">
              <a:lnSpc>
                <a:spcPct val="100000"/>
              </a:lnSpc>
              <a:spcBef>
                <a:spcPts val="0"/>
              </a:spcBef>
              <a:spcAft>
                <a:spcPts val="0"/>
              </a:spcAft>
              <a:buClrTx/>
              <a:buSzTx/>
              <a:buFont typeface="Arial" charset="0"/>
              <a:buNone/>
              <a:tabLst/>
              <a:defRPr/>
            </a:pPr>
            <a:r>
              <a:rPr lang="en-CA" sz="2400" dirty="0">
                <a:latin typeface="Century Gothic" charset="0"/>
                <a:ea typeface="Century Gothic" charset="0"/>
                <a:cs typeface="Century Gothic" charset="0"/>
              </a:rPr>
              <a:t>Using direction words, describe where the cinema is. (left, right, straight, back)</a:t>
            </a:r>
          </a:p>
        </p:txBody>
      </p:sp>
    </p:spTree>
    <p:extLst>
      <p:ext uri="{BB962C8B-B14F-4D97-AF65-F5344CB8AC3E}">
        <p14:creationId xmlns:p14="http://schemas.microsoft.com/office/powerpoint/2010/main" val="7733181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7672387" y="194131"/>
            <a:ext cx="1314450" cy="464344"/>
          </a:xfrm>
          <a:prstGeom prst="rect">
            <a:avLst/>
          </a:prstGeom>
        </p:spPr>
      </p:pic>
      <p:pic>
        <p:nvPicPr>
          <p:cNvPr id="5122" name="Picture 2" descr="mage result for concierge clip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533" y="2828350"/>
            <a:ext cx="4067033" cy="4029651"/>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ular Callout 10"/>
          <p:cNvSpPr/>
          <p:nvPr/>
        </p:nvSpPr>
        <p:spPr>
          <a:xfrm>
            <a:off x="3793952" y="1091821"/>
            <a:ext cx="5192885" cy="3355093"/>
          </a:xfrm>
          <a:prstGeom prst="wedgeRectCallout">
            <a:avLst>
              <a:gd name="adj1" fmla="val -65847"/>
              <a:gd name="adj2" fmla="val -3320"/>
            </a:avLst>
          </a:prstGeom>
          <a:solidFill>
            <a:srgbClr val="C586FC"/>
          </a:solidFill>
          <a:ln>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marR="0" lvl="0" indent="-342900" algn="ctr" defTabSz="914400" eaLnBrk="1" fontAlgn="auto" latinLnBrk="0" hangingPunct="1">
              <a:lnSpc>
                <a:spcPct val="100000"/>
              </a:lnSpc>
              <a:spcBef>
                <a:spcPts val="0"/>
              </a:spcBef>
              <a:spcAft>
                <a:spcPts val="0"/>
              </a:spcAft>
              <a:buClrTx/>
              <a:buSzTx/>
              <a:buFont typeface="Arial" charset="0"/>
              <a:buNone/>
              <a:tabLst/>
              <a:defRPr/>
            </a:pPr>
            <a:r>
              <a:rPr lang="en-CA" sz="2800" dirty="0">
                <a:latin typeface="Century Gothic" charset="0"/>
                <a:ea typeface="Century Gothic" charset="0"/>
                <a:cs typeface="Century Gothic" charset="0"/>
              </a:rPr>
              <a:t>Hi!  My name is Joseph, I work at the hotel in our community!  My job is to help people find their way around town and to make sure people have a safe and fun visit! </a:t>
            </a:r>
          </a:p>
        </p:txBody>
      </p:sp>
    </p:spTree>
    <p:extLst>
      <p:ext uri="{BB962C8B-B14F-4D97-AF65-F5344CB8AC3E}">
        <p14:creationId xmlns:p14="http://schemas.microsoft.com/office/powerpoint/2010/main" val="15526462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ectangle 3"/>
          <p:cNvSpPr/>
          <p:nvPr/>
        </p:nvSpPr>
        <p:spPr>
          <a:xfrm>
            <a:off x="0" y="33963"/>
            <a:ext cx="9144000" cy="15948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7" name="Picture 6"/>
          <p:cNvPicPr>
            <a:picLocks noChangeAspect="1"/>
          </p:cNvPicPr>
          <p:nvPr/>
        </p:nvPicPr>
        <p:blipFill>
          <a:blip r:embed="rId2"/>
          <a:stretch>
            <a:fillRect/>
          </a:stretch>
        </p:blipFill>
        <p:spPr>
          <a:xfrm>
            <a:off x="7672387" y="194131"/>
            <a:ext cx="1314450" cy="464344"/>
          </a:xfrm>
          <a:prstGeom prst="rect">
            <a:avLst/>
          </a:prstGeom>
        </p:spPr>
      </p:pic>
      <p:sp>
        <p:nvSpPr>
          <p:cNvPr id="8" name="TextBox 7"/>
          <p:cNvSpPr txBox="1"/>
          <p:nvPr/>
        </p:nvSpPr>
        <p:spPr>
          <a:xfrm>
            <a:off x="0" y="989638"/>
            <a:ext cx="9144000" cy="523220"/>
          </a:xfrm>
          <a:prstGeom prst="rect">
            <a:avLst/>
          </a:prstGeom>
          <a:noFill/>
        </p:spPr>
        <p:txBody>
          <a:bodyPr wrap="square" rtlCol="0">
            <a:spAutoFit/>
          </a:bodyPr>
          <a:lstStyle/>
          <a:p>
            <a:r>
              <a:rPr lang="en-US" sz="2800" dirty="0">
                <a:solidFill>
                  <a:schemeClr val="bg1"/>
                </a:solidFill>
                <a:latin typeface="Century Gothic" charset="0"/>
                <a:ea typeface="Century Gothic" charset="0"/>
                <a:cs typeface="Century Gothic" charset="0"/>
              </a:rPr>
              <a:t>We are going on a trip around our community!</a:t>
            </a:r>
          </a:p>
        </p:txBody>
      </p:sp>
      <p:sp>
        <p:nvSpPr>
          <p:cNvPr id="9" name="Rounded Rectangle 8"/>
          <p:cNvSpPr/>
          <p:nvPr/>
        </p:nvSpPr>
        <p:spPr>
          <a:xfrm>
            <a:off x="355439" y="2685366"/>
            <a:ext cx="4585050" cy="2945795"/>
          </a:xfrm>
          <a:prstGeom prst="roundRect">
            <a:avLst/>
          </a:prstGeom>
          <a:solidFill>
            <a:schemeClr val="bg1"/>
          </a:solidFill>
          <a:ln w="76200">
            <a:solidFill>
              <a:srgbClr val="C586F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rgbClr val="002060"/>
                </a:solidFill>
                <a:latin typeface="Century Gothic" charset="0"/>
                <a:ea typeface="Century Gothic" charset="0"/>
                <a:cs typeface="Century Gothic" charset="0"/>
              </a:rPr>
              <a:t>Watch the video and listen for key words describing direction</a:t>
            </a:r>
            <a:r>
              <a:rPr lang="en-US" sz="3200">
                <a:solidFill>
                  <a:srgbClr val="002060"/>
                </a:solidFill>
                <a:latin typeface="Century Gothic" charset="0"/>
                <a:ea typeface="Century Gothic" charset="0"/>
                <a:cs typeface="Century Gothic" charset="0"/>
              </a:rPr>
              <a:t>. </a:t>
            </a:r>
            <a:endParaRPr lang="en-US" sz="3200" dirty="0">
              <a:solidFill>
                <a:srgbClr val="002060"/>
              </a:solidFill>
              <a:latin typeface="Century Gothic" charset="0"/>
              <a:ea typeface="Century Gothic" charset="0"/>
              <a:cs typeface="Century Gothic" charset="0"/>
            </a:endParaRPr>
          </a:p>
        </p:txBody>
      </p:sp>
      <p:pic>
        <p:nvPicPr>
          <p:cNvPr id="11" name="Picture 6" descr="mage result for video clip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2627" y="2253287"/>
            <a:ext cx="3377874" cy="33778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012460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7254</TotalTime>
  <Words>782</Words>
  <Application>Microsoft Office PowerPoint</Application>
  <PresentationFormat>On-screen Show (4:3)</PresentationFormat>
  <Paragraphs>117</Paragraphs>
  <Slides>35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Calibri</vt:lpstr>
      <vt:lpstr>Calibri Light</vt:lpstr>
      <vt:lpstr>Century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Vanessa Bielecki</dc:creator>
  <cp:lastModifiedBy>Pam Turnbull</cp:lastModifiedBy>
  <cp:revision>23</cp:revision>
  <dcterms:created xsi:type="dcterms:W3CDTF">2016-09-05T17:09:55Z</dcterms:created>
  <dcterms:modified xsi:type="dcterms:W3CDTF">2017-05-26T22:09:47Z</dcterms:modified>
</cp:coreProperties>
</file>