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70" r:id="rId7"/>
    <p:sldId id="271" r:id="rId8"/>
    <p:sldId id="272" r:id="rId9"/>
    <p:sldId id="273" r:id="rId10"/>
    <p:sldId id="274" r:id="rId11"/>
    <p:sldId id="283" r:id="rId12"/>
    <p:sldId id="284" r:id="rId13"/>
    <p:sldId id="285" r:id="rId14"/>
    <p:sldId id="262" r:id="rId15"/>
    <p:sldId id="275" r:id="rId16"/>
    <p:sldId id="276" r:id="rId17"/>
    <p:sldId id="278" r:id="rId18"/>
    <p:sldId id="279" r:id="rId19"/>
    <p:sldId id="280" r:id="rId20"/>
    <p:sldId id="277" r:id="rId21"/>
    <p:sldId id="281" r:id="rId22"/>
    <p:sldId id="282" r:id="rId23"/>
    <p:sldId id="263" r:id="rId24"/>
    <p:sldId id="265" r:id="rId25"/>
    <p:sldId id="287" r:id="rId26"/>
    <p:sldId id="288" r:id="rId27"/>
    <p:sldId id="289" r:id="rId28"/>
    <p:sldId id="286" r:id="rId29"/>
    <p:sldId id="266" r:id="rId30"/>
    <p:sldId id="267" r:id="rId31"/>
    <p:sldId id="268" r:id="rId32"/>
    <p:sldId id="269" r:id="rId33"/>
    <p:sldId id="290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08"/>
    <p:restoredTop sz="94590"/>
  </p:normalViewPr>
  <p:slideViewPr>
    <p:cSldViewPr snapToGrid="0" snapToObjects="1">
      <p:cViewPr varScale="1">
        <p:scale>
          <a:sx n="94" d="100"/>
          <a:sy n="94" d="100"/>
        </p:scale>
        <p:origin x="152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presProps" Target="presProps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heme" Target="theme/theme1.xml"/><Relationship Id="rId3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F4356-4A65-6F42-A54D-A23010791020}" type="datetimeFigureOut">
              <a:rPr lang="en-US" smtClean="0"/>
              <a:t>9/12/16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FEC69-059B-F34C-8A39-36043E1DF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811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F4356-4A65-6F42-A54D-A23010791020}" type="datetimeFigureOut">
              <a:rPr lang="en-US" smtClean="0"/>
              <a:t>9/12/16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FEC69-059B-F34C-8A39-36043E1DF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000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F4356-4A65-6F42-A54D-A23010791020}" type="datetimeFigureOut">
              <a:rPr lang="en-US" smtClean="0"/>
              <a:t>9/12/16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FEC69-059B-F34C-8A39-36043E1DF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088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F4356-4A65-6F42-A54D-A23010791020}" type="datetimeFigureOut">
              <a:rPr lang="en-US" smtClean="0"/>
              <a:t>9/12/16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FEC69-059B-F34C-8A39-36043E1DF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2953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F4356-4A65-6F42-A54D-A23010791020}" type="datetimeFigureOut">
              <a:rPr lang="en-US" smtClean="0"/>
              <a:t>9/12/16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FEC69-059B-F34C-8A39-36043E1DF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424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F4356-4A65-6F42-A54D-A23010791020}" type="datetimeFigureOut">
              <a:rPr lang="en-US" smtClean="0"/>
              <a:t>9/12/16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FEC69-059B-F34C-8A39-36043E1DF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028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F4356-4A65-6F42-A54D-A23010791020}" type="datetimeFigureOut">
              <a:rPr lang="en-US" smtClean="0"/>
              <a:t>9/12/16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FEC69-059B-F34C-8A39-36043E1DF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559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F4356-4A65-6F42-A54D-A23010791020}" type="datetimeFigureOut">
              <a:rPr lang="en-US" smtClean="0"/>
              <a:t>9/12/16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FEC69-059B-F34C-8A39-36043E1DF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378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F4356-4A65-6F42-A54D-A23010791020}" type="datetimeFigureOut">
              <a:rPr lang="en-US" smtClean="0"/>
              <a:t>9/12/16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FEC69-059B-F34C-8A39-36043E1DF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107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F4356-4A65-6F42-A54D-A23010791020}" type="datetimeFigureOut">
              <a:rPr lang="en-US" smtClean="0"/>
              <a:t>9/12/16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FEC69-059B-F34C-8A39-36043E1DF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823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F4356-4A65-6F42-A54D-A23010791020}" type="datetimeFigureOut">
              <a:rPr lang="en-US" smtClean="0"/>
              <a:t>9/12/16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FEC69-059B-F34C-8A39-36043E1DF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176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F4356-4A65-6F42-A54D-A23010791020}" type="datetimeFigureOut">
              <a:rPr lang="en-US" smtClean="0"/>
              <a:t>9/12/16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1FEC69-059B-F34C-8A39-36043E1DF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532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3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tiff"/><Relationship Id="rId3" Type="http://schemas.openxmlformats.org/officeDocument/2006/relationships/image" Target="../media/image2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panda.com/categories/mouse-cheese-clipart" TargetMode="External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eatlantic.com/technology/archive/2013/12/why-are-upworthy-headlines-suddenly-everywhere/282048/" TargetMode="External"/><Relationship Id="rId4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cliparting.com/free-homework-clipart-13892/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3" Type="http://schemas.openxmlformats.org/officeDocument/2006/relationships/image" Target="../media/image14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4" Type="http://schemas.openxmlformats.org/officeDocument/2006/relationships/image" Target="../media/image16.tiff"/><Relationship Id="rId5" Type="http://schemas.openxmlformats.org/officeDocument/2006/relationships/image" Target="../media/image17.tiff"/><Relationship Id="rId6" Type="http://schemas.openxmlformats.org/officeDocument/2006/relationships/image" Target="../media/image18.tiff"/><Relationship Id="rId7" Type="http://schemas.openxmlformats.org/officeDocument/2006/relationships/image" Target="../media/image19.tiff"/><Relationship Id="rId8" Type="http://schemas.openxmlformats.org/officeDocument/2006/relationships/image" Target="../media/image20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4" Type="http://schemas.openxmlformats.org/officeDocument/2006/relationships/image" Target="../media/image22.tiff"/><Relationship Id="rId5" Type="http://schemas.openxmlformats.org/officeDocument/2006/relationships/image" Target="../media/image23.tiff"/><Relationship Id="rId6" Type="http://schemas.openxmlformats.org/officeDocument/2006/relationships/image" Target="../media/image24.tiff"/><Relationship Id="rId7" Type="http://schemas.openxmlformats.org/officeDocument/2006/relationships/image" Target="../media/image25.tiff"/><Relationship Id="rId8" Type="http://schemas.openxmlformats.org/officeDocument/2006/relationships/image" Target="../media/image26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4" Type="http://schemas.openxmlformats.org/officeDocument/2006/relationships/image" Target="../media/image18.tiff"/><Relationship Id="rId5" Type="http://schemas.openxmlformats.org/officeDocument/2006/relationships/image" Target="../media/image19.tiff"/><Relationship Id="rId6" Type="http://schemas.openxmlformats.org/officeDocument/2006/relationships/image" Target="../media/image26.tiff"/><Relationship Id="rId7" Type="http://schemas.openxmlformats.org/officeDocument/2006/relationships/hyperlink" Target="http://www.freeclipartnow.com/transportation/cars/" TargetMode="External"/><Relationship Id="rId8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4" Type="http://schemas.openxmlformats.org/officeDocument/2006/relationships/image" Target="../media/image19.tiff"/><Relationship Id="rId5" Type="http://schemas.openxmlformats.org/officeDocument/2006/relationships/image" Target="../media/image26.tiff"/><Relationship Id="rId6" Type="http://schemas.openxmlformats.org/officeDocument/2006/relationships/image" Target="../media/image25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%3A%2F%2Fwww.pinterest.com%2Fexplore%2Fclip-art%2F&amp;psig=AFQjCNHMzKSeP_LsAP4VlOgLILS2PITNZg&amp;ust=1472219366862344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4" Type="http://schemas.openxmlformats.org/officeDocument/2006/relationships/image" Target="../media/image17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4" Type="http://schemas.openxmlformats.org/officeDocument/2006/relationships/image" Target="../media/image22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cliparting.com/free-homework-clipart-13892/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interest.com/explore/making-predictions/" TargetMode="External"/><Relationship Id="rId4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xn--b1acgqhrcbhlicn8c.xn--p1ai/gum-bubbles.php" TargetMode="External"/><Relationship Id="rId4" Type="http://schemas.openxmlformats.org/officeDocument/2006/relationships/image" Target="../media/image29.jpeg"/><Relationship Id="rId5" Type="http://schemas.openxmlformats.org/officeDocument/2006/relationships/hyperlink" Target="https://www.pinterest.com/nbergart/making-predictions/" TargetMode="External"/><Relationship Id="rId6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interest.com/nbergart/making-predictions/" TargetMode="External"/><Relationship Id="rId4" Type="http://schemas.openxmlformats.org/officeDocument/2006/relationships/image" Target="../media/image30.jpeg"/><Relationship Id="rId5" Type="http://schemas.openxmlformats.org/officeDocument/2006/relationships/hyperlink" Target="http://www.tychosnose.com/pulp-friction/" TargetMode="External"/><Relationship Id="rId6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inkcats.com/information/settling-in-and-basic-cat-training" TargetMode="External"/><Relationship Id="rId4" Type="http://schemas.openxmlformats.org/officeDocument/2006/relationships/image" Target="../media/image32.png"/><Relationship Id="rId5" Type="http://schemas.openxmlformats.org/officeDocument/2006/relationships/hyperlink" Target="http://www.clipartpanda.com/categories/video-clip-art" TargetMode="External"/><Relationship Id="rId6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interest.com/nbergart/making-predictions/" TargetMode="External"/><Relationship Id="rId4" Type="http://schemas.openxmlformats.org/officeDocument/2006/relationships/image" Target="../media/image30.jpeg"/><Relationship Id="rId5" Type="http://schemas.openxmlformats.org/officeDocument/2006/relationships/hyperlink" Target="http://www.thinkcats.com/information/settling-in-and-basic-cat-training" TargetMode="External"/><Relationship Id="rId6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archerearthscience.wikispaces.com/What+Is+Science%3F" TargetMode="External"/><Relationship Id="rId4" Type="http://schemas.openxmlformats.org/officeDocument/2006/relationships/image" Target="../media/image34.g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%3A%2F%2Fwww.pinterest.com%2Fexplore%2Fclip-art%2F&amp;psig=AFQjCNHMzKSeP_LsAP4VlOgLILS2PITNZg&amp;ust=1472219366862344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%3A%2F%2Fwww.pinterest.com%2Fexplore%2Fclip-art%2F&amp;psig=AFQjCNHMzKSeP_LsAP4VlOgLILS2PITNZg&amp;ust=1472219366862344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alvaryunited.com/event.aspx?event_id=219958&amp;site_id=10121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alvaryunited.com/event.aspx?event_id=219958&amp;site_id=10121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thepetproductguru.com/pet-supplies/10539-can-a-cat-and-bird-live-together/" TargetMode="External"/><Relationship Id="rId4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%3A%2F%2Fwww.pinterest.com%2Fexplore%2Fclip-art%2F&amp;psig=AFQjCNHMzKSeP_LsAP4VlOgLILS2PITNZg&amp;ust=147221936686234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a/url?sa=i&amp;rct=j&amp;q=&amp;esrc=s&amp;source=images&amp;cd=&amp;cad=rja&amp;uact=8&amp;ved=0ahUKEwjiq_OdgefOAhVLqR4KHYFWCakQjRwIBw&amp;url=http%3A%2F%2Fwww.aularagon.org%2Ffiles%2Fespa%2Fespad%2Fingles%2Fm1%2Funidad_04%2Fpagina_23.html&amp;bvm=bv.131286987,d.dmo&amp;psig=AFQjCNEn9_X8cHQ3KGU58USKS_4au7ISKA&amp;ust=1472573298575885" TargetMode="External"/><Relationship Id="rId4" Type="http://schemas.openxmlformats.org/officeDocument/2006/relationships/image" Target="../media/image4.jpeg"/><Relationship Id="rId5" Type="http://schemas.openxmlformats.org/officeDocument/2006/relationships/hyperlink" Target="https://clubpenguintags.wordpress.com/guides/become-a-tour-guide/" TargetMode="External"/><Relationship Id="rId6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4" Type="http://schemas.openxmlformats.org/officeDocument/2006/relationships/image" Target="../media/image7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3" Type="http://schemas.openxmlformats.org/officeDocument/2006/relationships/image" Target="../media/image8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tiff"/><Relationship Id="rId3" Type="http://schemas.openxmlformats.org/officeDocument/2006/relationships/image" Target="../media/image2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tiff"/><Relationship Id="rId3" Type="http://schemas.openxmlformats.org/officeDocument/2006/relationships/image" Target="../media/image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1770221" y="647403"/>
            <a:ext cx="5717857" cy="2714625"/>
          </a:xfrm>
          <a:prstGeom prst="round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70196" y="2292180"/>
            <a:ext cx="2080227" cy="1069848"/>
          </a:xfrm>
        </p:spPr>
        <p:txBody>
          <a:bodyPr/>
          <a:lstStyle/>
          <a:p>
            <a:r>
              <a:rPr lang="en-US" dirty="0" smtClean="0"/>
              <a:t>Lesson Ten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98498"/>
            <a:ext cx="9258300" cy="324162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01678" y="1160092"/>
            <a:ext cx="5486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My Community</a:t>
            </a:r>
            <a:endParaRPr lang="en-US" sz="5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9550" y="78248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99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587" y="2021852"/>
            <a:ext cx="6019800" cy="44069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0" y="98963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Simple Contractions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5118764" y="4688257"/>
            <a:ext cx="2239936" cy="8242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5118764" y="2903950"/>
            <a:ext cx="2239936" cy="8242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045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0" y="98963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Fill in the correct contraction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528735" y="2177070"/>
            <a:ext cx="8274071" cy="4332912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1. _______ getting a new dog on Friday! </a:t>
            </a:r>
            <a:endParaRPr lang="en-US" sz="28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2. I _______ planning on dropping </a:t>
            </a:r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it!</a:t>
            </a:r>
          </a:p>
          <a:p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3. They have a nice car.  ________ going on a long trip in it soon!</a:t>
            </a:r>
          </a:p>
          <a:p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4. We graduated today and _________ so happy!</a:t>
            </a:r>
          </a:p>
          <a:p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5. Is that your cat? __________ so cute! </a:t>
            </a:r>
            <a:endParaRPr lang="en-US" sz="28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78209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0" y="658475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Write a sentence using the given image and contraction </a:t>
            </a:r>
            <a:r>
              <a:rPr lang="en-US" sz="2800" b="1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it’s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644789" y="4608491"/>
            <a:ext cx="7870561" cy="2066711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______________________________________________________________________________________________________________________________</a:t>
            </a:r>
            <a:endParaRPr lang="en-US" sz="28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8674" name="Picture 2" descr="mage result for mouse eating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2567" y="1984038"/>
            <a:ext cx="3135004" cy="2351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0150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0" y="658475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Write a sentence using the given image and contraction </a:t>
            </a:r>
            <a:r>
              <a:rPr lang="en-US" sz="2800" b="1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they’re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644789" y="4608491"/>
            <a:ext cx="7870561" cy="2066711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______________________________________________________________________________________________________________________________</a:t>
            </a:r>
            <a:endParaRPr lang="en-US" sz="28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9700" name="Picture 4" descr="mage result for people readi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718" y="1729742"/>
            <a:ext cx="7193894" cy="2839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6368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9" name="Rectangular Callout 8"/>
          <p:cNvSpPr/>
          <p:nvPr/>
        </p:nvSpPr>
        <p:spPr>
          <a:xfrm>
            <a:off x="158591" y="2392590"/>
            <a:ext cx="5156359" cy="1777195"/>
          </a:xfrm>
          <a:prstGeom prst="wedgeRectCallout">
            <a:avLst>
              <a:gd name="adj1" fmla="val 58216"/>
              <a:gd name="adj2" fmla="val 39184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Common</a:t>
            </a: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 Contractions</a:t>
            </a:r>
            <a:endParaRPr lang="en-US" sz="2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050" name="Picture 2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75" y="3714751"/>
            <a:ext cx="3464774" cy="298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8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80848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0126" y="82947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Phonics!</a:t>
            </a:r>
            <a:endParaRPr lang="en-US" sz="36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261" y="3020092"/>
            <a:ext cx="7943089" cy="2439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4301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80848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0126" y="82947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Phonics!</a:t>
            </a:r>
            <a:endParaRPr lang="en-US" sz="36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126" y="2021852"/>
            <a:ext cx="1859212" cy="458849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2966" y="5207853"/>
            <a:ext cx="2148128" cy="140249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55270" y="2021852"/>
            <a:ext cx="1931567" cy="196025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59141" y="5098969"/>
            <a:ext cx="1527696" cy="155194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47414" y="2021852"/>
            <a:ext cx="1810603" cy="148620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17939" y="3001979"/>
            <a:ext cx="1036616" cy="2149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6746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80848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0126" y="82947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Phonics!</a:t>
            </a:r>
            <a:endParaRPr lang="en-US" sz="36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766" y="2144264"/>
            <a:ext cx="1698637" cy="443433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6722" y="2144264"/>
            <a:ext cx="1386385" cy="207957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19922" y="2144264"/>
            <a:ext cx="1830567" cy="189594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40239" y="2144264"/>
            <a:ext cx="1657824" cy="178127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61116" y="4639805"/>
            <a:ext cx="1663982" cy="157555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58133" y="4530189"/>
            <a:ext cx="1785393" cy="1794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0748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80848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0126" y="64212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Which picture below does not </a:t>
            </a:r>
          </a:p>
          <a:p>
            <a:r>
              <a:rPr lang="en-US" sz="36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b</a:t>
            </a:r>
            <a:r>
              <a:rPr lang="en-US" sz="36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elong with the ‘</a:t>
            </a:r>
            <a:r>
              <a:rPr lang="en-US" sz="3600" dirty="0" err="1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er</a:t>
            </a:r>
            <a:r>
              <a:rPr lang="en-US" sz="36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’ words?</a:t>
            </a:r>
            <a:endParaRPr lang="en-US" sz="36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4447552"/>
            <a:ext cx="1931567" cy="196025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9141" y="5098969"/>
            <a:ext cx="1527696" cy="155194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15403" y="2298846"/>
            <a:ext cx="1810603" cy="148620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59387" y="1967683"/>
            <a:ext cx="2413000" cy="2425700"/>
          </a:xfrm>
          <a:prstGeom prst="rect">
            <a:avLst/>
          </a:prstGeom>
        </p:spPr>
      </p:pic>
      <p:pic>
        <p:nvPicPr>
          <p:cNvPr id="22530" name="Picture 2" descr="mage result for car clipart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928" y="4898724"/>
            <a:ext cx="2784143" cy="1670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7201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80848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0126" y="94883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Write in the ‘</a:t>
            </a:r>
            <a:r>
              <a:rPr lang="en-US" sz="3600" dirty="0" err="1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er</a:t>
            </a:r>
            <a:r>
              <a:rPr lang="en-US" sz="36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’ word</a:t>
            </a:r>
            <a:endParaRPr lang="en-US" sz="36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8954" y="2758335"/>
            <a:ext cx="1527696" cy="155194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600" y="2791207"/>
            <a:ext cx="1810603" cy="148620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31924" y="2532850"/>
            <a:ext cx="1790202" cy="179962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80018" y="2622067"/>
            <a:ext cx="1663982" cy="1575558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3152632" y="4579759"/>
            <a:ext cx="1446021" cy="8242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7505276" y="4565102"/>
            <a:ext cx="1446021" cy="8242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5328954" y="4579759"/>
            <a:ext cx="1446021" cy="8242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644892" y="4579759"/>
            <a:ext cx="1446021" cy="8242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7638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learn last class?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3476626"/>
            <a:ext cx="31432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9" name="Rectangular Callout 8"/>
          <p:cNvSpPr/>
          <p:nvPr/>
        </p:nvSpPr>
        <p:spPr>
          <a:xfrm>
            <a:off x="442913" y="2000249"/>
            <a:ext cx="4281816" cy="3868288"/>
          </a:xfrm>
          <a:prstGeom prst="wedgeRectCallout">
            <a:avLst>
              <a:gd name="adj1" fmla="val 67098"/>
              <a:gd name="adj2" fmla="val 31021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Following directions on a map</a:t>
            </a: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CA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Making connections to self/world + Oral Summary </a:t>
            </a: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Interpreting signs, symbols within the environment</a:t>
            </a:r>
            <a:r>
              <a:rPr lang="en-US" sz="2400" dirty="0" smtClean="0">
                <a:effectLst/>
                <a:latin typeface="Century Gothic" charset="0"/>
                <a:ea typeface="Century Gothic" charset="0"/>
                <a:cs typeface="Century Gothic" charset="0"/>
              </a:rPr>
              <a:t> 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4292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80848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49094" y="600387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Challenge: Write a sentence with the 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Two given ‘</a:t>
            </a:r>
            <a:r>
              <a:rPr lang="en-US" sz="3600" dirty="0" err="1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er</a:t>
            </a:r>
            <a:r>
              <a:rPr lang="en-US" sz="36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’ words</a:t>
            </a:r>
            <a:endParaRPr lang="en-US" sz="36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4100" y="2300730"/>
            <a:ext cx="2148128" cy="140249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1073" y="2206972"/>
            <a:ext cx="1430670" cy="1451918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>
          <a:xfrm>
            <a:off x="644789" y="4117171"/>
            <a:ext cx="7870561" cy="2066711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______________________________________________________________________________________________________________________________</a:t>
            </a:r>
            <a:endParaRPr lang="en-US" sz="28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73709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80848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49094" y="600387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Challenge: Write a sentence with the 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Two given ‘</a:t>
            </a:r>
            <a:r>
              <a:rPr lang="en-US" sz="3600" dirty="0" err="1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er</a:t>
            </a:r>
            <a:r>
              <a:rPr lang="en-US" sz="36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’ words</a:t>
            </a:r>
            <a:endParaRPr lang="en-US" sz="36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>
          <a:xfrm>
            <a:off x="644789" y="4117171"/>
            <a:ext cx="7870561" cy="2066711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______________________________________________________________________________________________________________________________</a:t>
            </a:r>
            <a:endParaRPr lang="en-US" sz="28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000" y="2192031"/>
            <a:ext cx="1663982" cy="157555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7785" y="1925950"/>
            <a:ext cx="1386385" cy="2079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3324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9" name="Rectangular Callout 8"/>
          <p:cNvSpPr/>
          <p:nvPr/>
        </p:nvSpPr>
        <p:spPr>
          <a:xfrm>
            <a:off x="158591" y="2392590"/>
            <a:ext cx="5156359" cy="1777195"/>
          </a:xfrm>
          <a:prstGeom prst="wedgeRectCallout">
            <a:avLst>
              <a:gd name="adj1" fmla="val 58216"/>
              <a:gd name="adj2" fmla="val 39184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Sounds of the letters ‘</a:t>
            </a:r>
            <a:r>
              <a:rPr lang="en-CA" sz="2800" dirty="0" err="1" smtClean="0">
                <a:latin typeface="Century Gothic" charset="0"/>
                <a:ea typeface="Century Gothic" charset="0"/>
                <a:cs typeface="Century Gothic" charset="0"/>
              </a:rPr>
              <a:t>er</a:t>
            </a:r>
            <a:r>
              <a:rPr lang="en-CA" sz="2800" smtClean="0">
                <a:latin typeface="Century Gothic" charset="0"/>
                <a:ea typeface="Century Gothic" charset="0"/>
                <a:cs typeface="Century Gothic" charset="0"/>
              </a:rPr>
              <a:t>’</a:t>
            </a:r>
            <a:endParaRPr lang="en-US" sz="2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050" name="Picture 2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75" y="3714751"/>
            <a:ext cx="3464774" cy="298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232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6146" name="Picture 2" descr="mage result for making prediction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313" y="1628775"/>
            <a:ext cx="3821373" cy="5084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12321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8194" name="Picture 2" descr="mage result for big bubble gum blowing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855" y="2456596"/>
            <a:ext cx="5678145" cy="4401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0" y="658475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Make </a:t>
            </a:r>
            <a:r>
              <a:rPr lang="en-US" sz="280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a prediction: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do you think will happen next?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8196" name="Picture 4" descr="mage result for making predictions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61684"/>
            <a:ext cx="3465855" cy="4617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06667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658475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Make </a:t>
            </a:r>
            <a:r>
              <a:rPr lang="en-US" sz="280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a prediction: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do you think will happen next?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8196" name="Picture 4" descr="mage result for making prediction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0982" y="1959938"/>
            <a:ext cx="3465855" cy="4617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0" name="Picture 2" descr="mage result for banana and foo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775"/>
            <a:ext cx="5620275" cy="3737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45999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658475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We are going to watch a video and make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Predictions! (Pause video at 10 seconds)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33794" name="Picture 2" descr="mage result for cat eating treat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6024" y="2258752"/>
            <a:ext cx="4107976" cy="4042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6" name="Picture 4" descr="mage result for video clipar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2565779"/>
            <a:ext cx="3424299" cy="323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73452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658475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do you think the cat is doing</a:t>
            </a:r>
          </a:p>
          <a:p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t</a:t>
            </a:r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o get cat treats?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8196" name="Picture 4" descr="mage result for making prediction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1861684"/>
            <a:ext cx="3465855" cy="4617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4" name="Picture 2" descr="mage result for cat eating treats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6024" y="2258752"/>
            <a:ext cx="4107976" cy="4042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52734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482363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We’re your predictions correct?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Why or why not?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30724" name="Picture 4" descr="mage result for making predictions clip 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1755" y="2347414"/>
            <a:ext cx="45148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95717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learn today?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428" y="3490274"/>
            <a:ext cx="31432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ular Callout 8"/>
          <p:cNvSpPr/>
          <p:nvPr/>
        </p:nvSpPr>
        <p:spPr>
          <a:xfrm>
            <a:off x="442913" y="2000250"/>
            <a:ext cx="4332287" cy="4516664"/>
          </a:xfrm>
          <a:prstGeom prst="wedgeRectCallout">
            <a:avLst>
              <a:gd name="adj1" fmla="val 67098"/>
              <a:gd name="adj2" fmla="val 31021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Common contractions</a:t>
            </a: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Reading focus:  Oral Prediction</a:t>
            </a: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Sounds of the letters ‘</a:t>
            </a:r>
            <a:r>
              <a:rPr lang="en-CA" sz="2400" dirty="0" err="1" smtClean="0">
                <a:latin typeface="Century Gothic" charset="0"/>
                <a:ea typeface="Century Gothic" charset="0"/>
                <a:cs typeface="Century Gothic" charset="0"/>
              </a:rPr>
              <a:t>er</a:t>
            </a: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’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67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Reviewing Homework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900" y="4587649"/>
            <a:ext cx="2148342" cy="2148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678412" y="1871746"/>
            <a:ext cx="8017317" cy="2472931"/>
          </a:xfrm>
          <a:prstGeom prst="roundRect">
            <a:avLst/>
          </a:prstGeom>
          <a:solidFill>
            <a:srgbClr val="C586FC">
              <a:alpha val="56078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Complete the worksheet.</a:t>
            </a:r>
          </a:p>
          <a:p>
            <a:pPr algn="ctr"/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Draw pictures of three signs you see during the week as you go around town!</a:t>
            </a:r>
          </a:p>
          <a:p>
            <a:pPr algn="ctr"/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3452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mage result for local community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71762"/>
            <a:ext cx="9190434" cy="4186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586558" y="198831"/>
            <a:ext cx="8017317" cy="2472931"/>
          </a:xfrm>
          <a:prstGeom prst="roundRect">
            <a:avLst/>
          </a:prstGeom>
          <a:solidFill>
            <a:srgbClr val="C586FC">
              <a:alpha val="56078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u="sng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Homework </a:t>
            </a:r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Complete the worksheet.</a:t>
            </a:r>
          </a:p>
          <a:p>
            <a:pPr algn="ctr"/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Write three sentences using simple contractions.</a:t>
            </a:r>
          </a:p>
          <a:p>
            <a:pPr algn="ctr"/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89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mage result for local community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71762"/>
            <a:ext cx="9190434" cy="4186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1173117" y="328326"/>
            <a:ext cx="6844199" cy="2214563"/>
          </a:xfrm>
          <a:prstGeom prst="roundRect">
            <a:avLst/>
          </a:prstGeom>
          <a:solidFill>
            <a:srgbClr val="C586FC">
              <a:alpha val="56078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Before we go . . . </a:t>
            </a:r>
          </a:p>
          <a:p>
            <a:pPr algn="ctr"/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Do you have any questions?</a:t>
            </a: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Do you understand the homework?</a:t>
            </a:r>
          </a:p>
          <a:p>
            <a:pPr algn="ctr"/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Thank you for an excellent lesson!</a:t>
            </a:r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825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62888" y="456267"/>
            <a:ext cx="82996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Write a short story about what you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predict will happen next!</a:t>
            </a:r>
            <a:endParaRPr lang="en-US" sz="32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8452" y="234360"/>
            <a:ext cx="1314450" cy="464344"/>
          </a:xfrm>
          <a:prstGeom prst="rect">
            <a:avLst/>
          </a:prstGeom>
        </p:spPr>
      </p:pic>
      <p:pic>
        <p:nvPicPr>
          <p:cNvPr id="2" name="Picture 2" descr="mage result for cat sees bird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5780" y="1955789"/>
            <a:ext cx="3766782" cy="4611668"/>
          </a:xfrm>
          <a:prstGeom prst="rect">
            <a:avLst/>
          </a:prstGeom>
          <a:noFill/>
          <a:ln w="5715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2672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62888" y="456267"/>
            <a:ext cx="82996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Write a short story about what you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predict will happen next!</a:t>
            </a:r>
            <a:endParaRPr lang="en-US" sz="32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8452" y="234360"/>
            <a:ext cx="1314450" cy="464344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636719" y="2051079"/>
            <a:ext cx="8056905" cy="3875964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You are walking to the beach with your family on a beautiful day.</a:t>
            </a:r>
          </a:p>
          <a:p>
            <a:pPr algn="ctr"/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Suddenly, you hear a loud CRASH behind you.</a:t>
            </a:r>
          </a:p>
          <a:p>
            <a:pPr algn="ctr"/>
            <a:endParaRPr lang="en-US" sz="28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8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Write about what you think the sound was.</a:t>
            </a:r>
            <a:endParaRPr lang="en-US" sz="28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2489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Learning Goals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3476626"/>
            <a:ext cx="31432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ular Callout 16"/>
          <p:cNvSpPr/>
          <p:nvPr/>
        </p:nvSpPr>
        <p:spPr>
          <a:xfrm>
            <a:off x="281523" y="1929025"/>
            <a:ext cx="4495194" cy="4185171"/>
          </a:xfrm>
          <a:prstGeom prst="wedgeRectCallout">
            <a:avLst>
              <a:gd name="adj1" fmla="val 68436"/>
              <a:gd name="adj2" fmla="val -6258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Common contractions</a:t>
            </a: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Reading focus:  Oral Prediction</a:t>
            </a: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US" sz="2400" dirty="0" smtClean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Sounds of the letters ‘</a:t>
            </a:r>
            <a:r>
              <a:rPr lang="en-CA" sz="2400" dirty="0" err="1" smtClean="0">
                <a:latin typeface="Century Gothic" charset="0"/>
                <a:ea typeface="Century Gothic" charset="0"/>
                <a:cs typeface="Century Gothic" charset="0"/>
              </a:rPr>
              <a:t>er</a:t>
            </a: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’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149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4098" name="Picture 2" descr="mage result for places in town map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468607"/>
            <a:ext cx="9144000" cy="5389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mage result for tour guide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4633" y="769074"/>
            <a:ext cx="1771797" cy="132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ular Callout 10"/>
          <p:cNvSpPr/>
          <p:nvPr/>
        </p:nvSpPr>
        <p:spPr>
          <a:xfrm>
            <a:off x="0" y="16742"/>
            <a:ext cx="4728860" cy="1468607"/>
          </a:xfrm>
          <a:prstGeom prst="wedgeRectCallout">
            <a:avLst>
              <a:gd name="adj1" fmla="val 66405"/>
              <a:gd name="adj2" fmla="val -7973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Welcome back to our community! </a:t>
            </a:r>
          </a:p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Let’s begin our lesson with grammar at school!!</a:t>
            </a:r>
          </a:p>
        </p:txBody>
      </p:sp>
      <p:sp>
        <p:nvSpPr>
          <p:cNvPr id="2" name="Donut 1"/>
          <p:cNvSpPr/>
          <p:nvPr/>
        </p:nvSpPr>
        <p:spPr>
          <a:xfrm>
            <a:off x="1610436" y="3725839"/>
            <a:ext cx="2524835" cy="1501253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62731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0" y="98963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Common Contractions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683" y="2253287"/>
            <a:ext cx="3595174" cy="392016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3594" y="2253287"/>
            <a:ext cx="5093243" cy="3916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975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0" y="98963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Simple Contractions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50" y="2315201"/>
            <a:ext cx="9055100" cy="35306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820167" y="3302758"/>
            <a:ext cx="695183" cy="3821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810997" y="4180253"/>
            <a:ext cx="695183" cy="3821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871985" y="5073415"/>
            <a:ext cx="695183" cy="3821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566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21852"/>
            <a:ext cx="9144000" cy="4457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0" y="98963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Simple Contractions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6455392" y="5655270"/>
            <a:ext cx="2239936" cy="8242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6455392" y="4717151"/>
            <a:ext cx="2239936" cy="8242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6455392" y="3779032"/>
            <a:ext cx="2239936" cy="8242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6456245" y="2892658"/>
            <a:ext cx="2239936" cy="8242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7841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21852"/>
            <a:ext cx="9144000" cy="4457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0" y="98963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Simple Contractions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6455392" y="5655270"/>
            <a:ext cx="2239936" cy="8242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6455392" y="4717151"/>
            <a:ext cx="2239936" cy="8242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6455392" y="3779032"/>
            <a:ext cx="2239936" cy="8242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6456245" y="2892658"/>
            <a:ext cx="2239936" cy="8242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7302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</TotalTime>
  <Words>425</Words>
  <Application>Microsoft Macintosh PowerPoint</Application>
  <PresentationFormat>On-screen Show (4:3)</PresentationFormat>
  <Paragraphs>85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8" baseType="lpstr">
      <vt:lpstr>Calibri</vt:lpstr>
      <vt:lpstr>Calibri Light</vt:lpstr>
      <vt:lpstr>Century Gothic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Vanessa Bielecki</dc:creator>
  <cp:lastModifiedBy>Vanessa Bielecki</cp:lastModifiedBy>
  <cp:revision>23</cp:revision>
  <dcterms:created xsi:type="dcterms:W3CDTF">2016-09-12T19:02:26Z</dcterms:created>
  <dcterms:modified xsi:type="dcterms:W3CDTF">2016-09-12T20:24:27Z</dcterms:modified>
</cp:coreProperties>
</file>