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76" r:id="rId7"/>
    <p:sldId id="273" r:id="rId8"/>
    <p:sldId id="279" r:id="rId9"/>
    <p:sldId id="274" r:id="rId10"/>
    <p:sldId id="275" r:id="rId11"/>
    <p:sldId id="277" r:id="rId12"/>
    <p:sldId id="280" r:id="rId13"/>
    <p:sldId id="288" r:id="rId14"/>
    <p:sldId id="282" r:id="rId15"/>
    <p:sldId id="283" r:id="rId16"/>
    <p:sldId id="284" r:id="rId17"/>
    <p:sldId id="285" r:id="rId18"/>
    <p:sldId id="286" r:id="rId19"/>
    <p:sldId id="287" r:id="rId20"/>
    <p:sldId id="263" r:id="rId21"/>
    <p:sldId id="269" r:id="rId22"/>
    <p:sldId id="270" r:id="rId23"/>
    <p:sldId id="271" r:id="rId24"/>
    <p:sldId id="289" r:id="rId25"/>
    <p:sldId id="29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590"/>
  </p:normalViewPr>
  <p:slideViewPr>
    <p:cSldViewPr snapToGrid="0" snapToObjects="1">
      <p:cViewPr varScale="1">
        <p:scale>
          <a:sx n="94" d="100"/>
          <a:sy n="94" d="100"/>
        </p:scale>
        <p:origin x="15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89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7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9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3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6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8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79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17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13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2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F4481-73A1-624F-ADEB-68EB5F2648AA}" type="datetimeFigureOut">
              <a:rPr lang="en-US" smtClean="0"/>
              <a:t>9/15/16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79094-8D87-524D-8659-42812E783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5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artpanda.com/categories/scissors-clipart-black-and-white" TargetMode="External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liparting.com/free-homework-clipart-13892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lptraining4kids.com/" TargetMode="External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artpanda.com/categories/hospital-clipart" TargetMode="External"/><Relationship Id="rId4" Type="http://schemas.openxmlformats.org/officeDocument/2006/relationships/image" Target="../media/image14.png"/><Relationship Id="rId5" Type="http://schemas.openxmlformats.org/officeDocument/2006/relationships/hyperlink" Target="http://www.clipartkid.com/spring-carnival-cliparts/" TargetMode="External"/><Relationship Id="rId6" Type="http://schemas.openxmlformats.org/officeDocument/2006/relationships/image" Target="../media/image5.png"/><Relationship Id="rId7" Type="http://schemas.openxmlformats.org/officeDocument/2006/relationships/hyperlink" Target="https://www.dreamstime.com/stock-photo-cell-phone-vector-illustration-image5707400" TargetMode="External"/><Relationship Id="rId8" Type="http://schemas.openxmlformats.org/officeDocument/2006/relationships/image" Target="../media/image15.jpeg"/><Relationship Id="rId9" Type="http://schemas.openxmlformats.org/officeDocument/2006/relationships/hyperlink" Target="http://www.clipartpanda.com/categories/metal-clip-art-images" TargetMode="External"/><Relationship Id="rId1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hu.123rf.com/photo_39908000_jack-russell-kutya,-mint-egy-meglepet%C3%A9st,-%C3%A9nekl%C3%A9s-sz%C3%BClet%C3%A9snapi-dalt,-mint-karaoke-mikrofonnal,-.html" TargetMode="External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bookmycomfort.wordpress.com/2015/02/23/8-ways-to-live-in-a-healthy-environment/" TargetMode="External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cottvets.co.uk/77/Kitten_Vaccination_Prices/" TargetMode="External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jtf.org/forum/index.php?topic=72806.0" TargetMode="External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artkid.com/best-friend-heart-cliparts/" TargetMode="External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mail.co.uk/news/article-2323779/High-speed-spills-Photographer-captures-everyday-objects-flying-air-create-colourful-pieces-art.html" TargetMode="External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tiff"/><Relationship Id="rId5" Type="http://schemas.openxmlformats.org/officeDocument/2006/relationships/hyperlink" Target="http://www.clipartpanda.com/categories/nurse-clip-art-for-word-documents-free" TargetMode="External"/><Relationship Id="rId6" Type="http://schemas.openxmlformats.org/officeDocument/2006/relationships/image" Target="../media/image4.jpeg"/><Relationship Id="rId7" Type="http://schemas.openxmlformats.org/officeDocument/2006/relationships/hyperlink" Target="http://www.clipartkid.com/spring-carnival-cliparts/" TargetMode="External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a/url?sa=i&amp;rct=j&amp;q=&amp;esrc=s&amp;source=images&amp;cd=&amp;cad=rja&amp;uact=8&amp;ved=0ahUKEwjusp3a2tzOAhXJHx4KHQTnDuAQjRwIBw&amp;url=https://www.pinterest.com/explore/clip-art/&amp;psig=AFQjCNHMzKSeP_LsAP4VlOgLILS2PITNZg&amp;ust=147221936686234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quotesgram.com/clip-art-hair-stylist-quotes/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a/url?sa=i&amp;rct=j&amp;q=&amp;esrc=s&amp;source=images&amp;cd=&amp;cad=rja&amp;uact=8&amp;ved=0ahUKEwjusp3a2tzOAhXJHx4KHQTnDuAQjRwIBw&amp;url=https://www.pinterest.com/explore/clip-art/&amp;psig=AFQjCNHMzKSeP_LsAP4VlOgLILS2PITNZg&amp;ust=1472219366862344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lvaryunited.com/event.aspx?event_id=219958&amp;site_id=1012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lvaryunited.com/event.aspx?event_id=219958&amp;site_id=1012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astkent.ac.uk/career/self-employed-hairdresser" TargetMode="External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beautyeditor.ca/2010/11/10/reader-question-how-do-i-grow-out-my-botched-overly-layered-haircut" TargetMode="External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a/url?sa=i&amp;rct=j&amp;q=&amp;esrc=s&amp;source=images&amp;cd=&amp;cad=rja&amp;uact=8&amp;ved=0ahUKEwjusp3a2tzOAhXJHx4KHQTnDuAQjRwIBw&amp;url=https://www.pinterest.com/explore/clip-art/&amp;psig=AFQjCNHMzKSeP_LsAP4VlOgLILS2PITNZg&amp;ust=147221936686234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a/url?sa=i&amp;rct=j&amp;q=&amp;esrc=s&amp;source=images&amp;cd=&amp;cad=rja&amp;uact=8&amp;ved=0ahUKEwjusp3a2tzOAhXJHx4KHQTnDuAQjRwIBw&amp;url=https://www.pinterest.com/explore/clip-art/&amp;psig=AFQjCNHMzKSeP_LsAP4VlOgLILS2PITNZg&amp;ust=147221936686234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a/url?sa=i&amp;rct=j&amp;q=&amp;esrc=s&amp;source=images&amp;cd=&amp;cad=rja&amp;uact=8&amp;ved=0ahUKEwjiq_OdgefOAhVLqR4KHYFWCakQjRwIBw&amp;url=http://www.aularagon.org/files/espa/espad/ingles/m1/unidad_04/pagina_23.html&amp;bvm=bv.131286987,d.dmo&amp;psig=AFQjCNEn9_X8cHQ3KGU58USKS_4au7ISKA&amp;ust=1472573298575885" TargetMode="External"/><Relationship Id="rId4" Type="http://schemas.openxmlformats.org/officeDocument/2006/relationships/image" Target="../media/image6.jpeg"/><Relationship Id="rId5" Type="http://schemas.openxmlformats.org/officeDocument/2006/relationships/hyperlink" Target="https://clubpenguintags.wordpress.com/guides/become-a-tour-guide/" TargetMode="External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quotesgram.com/clip-art-hair-stylist-quotes/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artpanda.com/categories/hair-salon-clipart-black-and-white" TargetMode="External"/><Relationship Id="rId4" Type="http://schemas.openxmlformats.org/officeDocument/2006/relationships/image" Target="../media/image9.jpeg"/><Relationship Id="rId5" Type="http://schemas.openxmlformats.org/officeDocument/2006/relationships/hyperlink" Target="http://www.clipartpanda.com/categories/video-clip-art" TargetMode="External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artpanda.com/categories/scissors-clipart-black-and-white" TargetMode="External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artpanda.com/categories/scissors-clipart-black-and-white" TargetMode="External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770221" y="647403"/>
            <a:ext cx="5717857" cy="2714625"/>
          </a:xfrm>
          <a:prstGeom prst="roundRect">
            <a:avLst/>
          </a:prstGeom>
          <a:solidFill>
            <a:srgbClr val="C586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70197" y="2292180"/>
            <a:ext cx="1824750" cy="948325"/>
          </a:xfrm>
        </p:spPr>
        <p:txBody>
          <a:bodyPr/>
          <a:lstStyle/>
          <a:p>
            <a:r>
              <a:rPr lang="en-US" dirty="0" smtClean="0"/>
              <a:t>Lesson Six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98498"/>
            <a:ext cx="9258300" cy="32416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01678" y="1160092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My Community</a:t>
            </a:r>
            <a:endParaRPr lang="en-US" sz="54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9550" y="78248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71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182" y="978570"/>
            <a:ext cx="829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Hairdresser Song!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0937" y="2021852"/>
            <a:ext cx="6946967" cy="4372202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Snip go the scissors then comb through your hair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Snip some more, A bit more there!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After the hair cut you’ll look like new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You’ll feel very smart, this is really true!</a:t>
            </a:r>
          </a:p>
          <a:p>
            <a:pPr algn="ctr"/>
            <a:endParaRPr lang="en-US" sz="2800" dirty="0" smtClean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Snip, Hair, Hair, Snip!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Snip, Hair, Hair, Snip!</a:t>
            </a:r>
          </a:p>
        </p:txBody>
      </p:sp>
      <p:pic>
        <p:nvPicPr>
          <p:cNvPr id="16386" name="Picture 2" descr="mage result for scissors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318" y="2303575"/>
            <a:ext cx="1600200" cy="380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13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58591" y="797778"/>
            <a:ext cx="8299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What did I just learn?</a:t>
            </a:r>
            <a:endParaRPr lang="en-US" sz="48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158591" y="2700338"/>
            <a:ext cx="4986336" cy="2100263"/>
          </a:xfrm>
          <a:prstGeom prst="wedgeRectCallout">
            <a:avLst>
              <a:gd name="adj1" fmla="val 58216"/>
              <a:gd name="adj2" fmla="val 39184"/>
            </a:avLst>
          </a:prstGeom>
          <a:solidFill>
            <a:srgbClr val="C586FC"/>
          </a:solidFill>
          <a:ln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charset="0"/>
              <a:buChar char="•"/>
            </a:pPr>
            <a:r>
              <a:rPr lang="en-CA" sz="2800" dirty="0" smtClean="0">
                <a:latin typeface="Century Gothic" charset="0"/>
                <a:ea typeface="Century Gothic" charset="0"/>
                <a:cs typeface="Century Gothic" charset="0"/>
              </a:rPr>
              <a:t>Read and then sing/chant song or poem</a:t>
            </a:r>
            <a:endParaRPr lang="en-US" sz="2800" dirty="0" smtClean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2050" name="Picture 2" descr="mage result for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5" y="3714751"/>
            <a:ext cx="3464774" cy="298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41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109182" y="978570"/>
            <a:ext cx="9034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Intonation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396382" y="1883441"/>
            <a:ext cx="8338185" cy="2552081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We use intonation to show which syllables are stressed</a:t>
            </a:r>
          </a:p>
          <a:p>
            <a:pPr algn="ctr"/>
            <a:endParaRPr lang="en-US" sz="32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We use intonation to show different emotions such as anger or surprise!</a:t>
            </a:r>
            <a:endParaRPr lang="en-US" sz="32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23554" name="Picture 2" descr="mage result for intonation for kid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36" y="4690188"/>
            <a:ext cx="7692645" cy="216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435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0847" y="426303"/>
            <a:ext cx="3370401" cy="4568778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Which sounds do you hear the most in each word?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These sounds are the stressed sounds that demonstrate intonation!</a:t>
            </a:r>
            <a:endParaRPr lang="en-US" sz="28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273244" y="2546112"/>
            <a:ext cx="1758588" cy="88231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______</a:t>
            </a:r>
            <a:endParaRPr lang="en-US" sz="32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987382" y="2546112"/>
            <a:ext cx="1758588" cy="88231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______</a:t>
            </a:r>
            <a:endParaRPr lang="en-US" sz="32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273244" y="5842956"/>
            <a:ext cx="1758588" cy="88231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______</a:t>
            </a:r>
            <a:endParaRPr lang="en-US" sz="32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917713" y="5897818"/>
            <a:ext cx="1758588" cy="88231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______</a:t>
            </a:r>
            <a:endParaRPr lang="en-US" sz="32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45060" name="Picture 4" descr="mage result for hospital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046" y="290529"/>
            <a:ext cx="2606722" cy="217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2" name="Picture 6" descr="mage result for carnival clipart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677" y="4036349"/>
            <a:ext cx="1791155" cy="165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4" name="Picture 8" descr="mage result for dial phone clipart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338" y="3517816"/>
            <a:ext cx="1678675" cy="2251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6" name="Picture 10" descr="mage result for metal clipart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834" y="878750"/>
            <a:ext cx="2156346" cy="162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887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109182" y="978570"/>
            <a:ext cx="9034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Act it out!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396382" y="1883441"/>
            <a:ext cx="8379128" cy="189698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Act out your response to the situation.</a:t>
            </a:r>
          </a:p>
          <a:p>
            <a:pPr algn="ctr"/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Focus on your intonation!</a:t>
            </a:r>
            <a:endParaRPr lang="en-US" sz="32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25604" name="Picture 4" descr="mage result for surpris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82" y="4035096"/>
            <a:ext cx="4271749" cy="276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4629462" y="4005968"/>
            <a:ext cx="4146048" cy="2495216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Ex: </a:t>
            </a:r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A dog jumps out of your birthday cake!  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You would be very surprised and might say “WOW!”</a:t>
            </a:r>
            <a:endParaRPr lang="en-US" sz="24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688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109182" y="978570"/>
            <a:ext cx="9034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Act it out!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681181" y="2259484"/>
            <a:ext cx="3998795" cy="366364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AutoNum type="arabicPeriod"/>
            </a:pPr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You see someone throw garbage on the ground</a:t>
            </a:r>
          </a:p>
        </p:txBody>
      </p:sp>
      <p:pic>
        <p:nvPicPr>
          <p:cNvPr id="26626" name="Picture 2" descr="mage result for throwing garbage on ground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97" y="2756847"/>
            <a:ext cx="3939653" cy="2624209"/>
          </a:xfrm>
          <a:prstGeom prst="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348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109182" y="978570"/>
            <a:ext cx="9034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Act it out!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036024" y="2573382"/>
            <a:ext cx="3589362" cy="2784093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2. You see a </a:t>
            </a:r>
            <a:r>
              <a:rPr lang="en-US" sz="3200" b="1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very </a:t>
            </a:r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cute cat!</a:t>
            </a:r>
          </a:p>
        </p:txBody>
      </p:sp>
      <p:pic>
        <p:nvPicPr>
          <p:cNvPr id="27650" name="Picture 2" descr="mage result for kitte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74711"/>
            <a:ext cx="4799857" cy="317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731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109182" y="978570"/>
            <a:ext cx="9034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Act it out!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254388" y="2797791"/>
            <a:ext cx="3370998" cy="2559684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3. You slip on a banana!</a:t>
            </a:r>
          </a:p>
        </p:txBody>
      </p:sp>
      <p:pic>
        <p:nvPicPr>
          <p:cNvPr id="28674" name="Picture 2" descr="mage result for slip on banan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48" y="2142699"/>
            <a:ext cx="3757667" cy="404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403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109182" y="978570"/>
            <a:ext cx="9034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Act it out!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844954" y="2573382"/>
            <a:ext cx="3780431" cy="2784093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4. You see your best friend after a long time!</a:t>
            </a:r>
          </a:p>
        </p:txBody>
      </p:sp>
      <p:pic>
        <p:nvPicPr>
          <p:cNvPr id="29698" name="Picture 2" descr="mage result for best friends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11" y="2197289"/>
            <a:ext cx="30670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698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109182" y="978570"/>
            <a:ext cx="9034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Act it out!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172500" y="2507952"/>
            <a:ext cx="3452885" cy="2849523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5. You spill soup on the floor</a:t>
            </a:r>
          </a:p>
        </p:txBody>
      </p:sp>
      <p:pic>
        <p:nvPicPr>
          <p:cNvPr id="30722" name="Picture 2" descr="mage result for spilling soup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1" y="2320120"/>
            <a:ext cx="39719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133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58591" y="797778"/>
            <a:ext cx="8299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What did I learn last class?</a:t>
            </a:r>
            <a:endParaRPr lang="en-US" sz="48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34" name="Picture 10" descr="mage result for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3476626"/>
            <a:ext cx="31432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442913" y="2000249"/>
            <a:ext cx="4260549" cy="3595333"/>
          </a:xfrm>
          <a:prstGeom prst="wedgeRectCallout">
            <a:avLst>
              <a:gd name="adj1" fmla="val 67098"/>
              <a:gd name="adj2" fmla="val 31021"/>
            </a:avLst>
          </a:prstGeom>
          <a:solidFill>
            <a:srgbClr val="C586FC"/>
          </a:solidFill>
          <a:ln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charset="0"/>
              <a:buChar char="•"/>
            </a:pPr>
            <a:r>
              <a:rPr lang="en-CA" sz="2400" dirty="0" smtClean="0">
                <a:latin typeface="Century Gothic" charset="0"/>
                <a:ea typeface="Century Gothic" charset="0"/>
                <a:cs typeface="Century Gothic" charset="0"/>
              </a:rPr>
              <a:t>Sounds:  al (hospital)</a:t>
            </a:r>
            <a:endParaRPr lang="en-US" sz="24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endParaRPr lang="en-CA" sz="24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CA" sz="2400" dirty="0" smtClean="0">
                <a:latin typeface="Century Gothic" charset="0"/>
                <a:ea typeface="Century Gothic" charset="0"/>
                <a:cs typeface="Century Gothic" charset="0"/>
              </a:rPr>
              <a:t>Segmenting two syllable words into syllables</a:t>
            </a:r>
            <a:endParaRPr lang="en-US" sz="24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sz="24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CA" sz="2400" dirty="0" smtClean="0">
                <a:latin typeface="Century Gothic" charset="0"/>
                <a:ea typeface="Century Gothic" charset="0"/>
                <a:cs typeface="Century Gothic" charset="0"/>
              </a:rPr>
              <a:t>Making connections to self/world</a:t>
            </a:r>
          </a:p>
          <a:p>
            <a:pPr marL="342900" indent="-342900">
              <a:buFont typeface="Arial" charset="0"/>
              <a:buChar char="•"/>
            </a:pPr>
            <a:endParaRPr lang="en-CA" sz="24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CA" sz="2400" dirty="0" smtClean="0">
                <a:latin typeface="Century Gothic" charset="0"/>
                <a:ea typeface="Century Gothic" charset="0"/>
                <a:cs typeface="Century Gothic" charset="0"/>
              </a:rPr>
              <a:t>New hospital words</a:t>
            </a:r>
          </a:p>
        </p:txBody>
      </p:sp>
      <p:pic>
        <p:nvPicPr>
          <p:cNvPr id="14" name="Picture 2" descr="mage result for nurse clipart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60" y="1884875"/>
            <a:ext cx="798180" cy="132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mage result for carnival clipart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717" y="1891353"/>
            <a:ext cx="1486483" cy="137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6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0" y="133915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Let’s see what Jane is saying to her </a:t>
            </a:r>
          </a:p>
          <a:p>
            <a:r>
              <a:rPr lang="en-US" sz="3200" dirty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c</a:t>
            </a:r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ustomer.  Focus on intonation!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9" name="Picture 2" descr="mage result for hairdresser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946" y="4067032"/>
            <a:ext cx="2543601" cy="254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ular Callout 6"/>
          <p:cNvSpPr/>
          <p:nvPr/>
        </p:nvSpPr>
        <p:spPr>
          <a:xfrm>
            <a:off x="2521422" y="1712570"/>
            <a:ext cx="6465415" cy="5043071"/>
          </a:xfrm>
          <a:prstGeom prst="wedgeRoundRectCallout">
            <a:avLst>
              <a:gd name="adj1" fmla="val -64306"/>
              <a:gd name="adj2" fmla="val -136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Century Gothic" charset="0"/>
                <a:ea typeface="Century Gothic" charset="0"/>
                <a:cs typeface="Century Gothic" charset="0"/>
              </a:rPr>
              <a:t>Take a seat Cindy, it is so nice to see you again.  I see that you would like me to style your hair today for your sisters wedding!  That sounds very nice and fun!  I have also been doing very well, my salon is always busy and I love my job and making people look great!  Imaging what your community would be like without me!  Who would cut your hair if there were no hairdressers?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302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58591" y="797778"/>
            <a:ext cx="8299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What did I learn today?</a:t>
            </a:r>
            <a:endParaRPr lang="en-US" sz="48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34" name="Picture 10" descr="mage result for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3476626"/>
            <a:ext cx="31432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ular Callout 8"/>
          <p:cNvSpPr/>
          <p:nvPr/>
        </p:nvSpPr>
        <p:spPr>
          <a:xfrm>
            <a:off x="442913" y="2000250"/>
            <a:ext cx="4332287" cy="4516664"/>
          </a:xfrm>
          <a:prstGeom prst="wedgeRectCallout">
            <a:avLst>
              <a:gd name="adj1" fmla="val 67098"/>
              <a:gd name="adj2" fmla="val 31021"/>
            </a:avLst>
          </a:prstGeom>
          <a:solidFill>
            <a:srgbClr val="C586FC"/>
          </a:solidFill>
          <a:ln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charset="0"/>
              <a:buChar char="•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Read and then sing/chant song or poem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endParaRPr lang="en-CA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Reading with fluency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endParaRPr lang="en-CA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CA" sz="2400">
                <a:latin typeface="Century Gothic" charset="0"/>
                <a:ea typeface="Century Gothic" charset="0"/>
                <a:cs typeface="Century Gothic" charset="0"/>
              </a:rPr>
              <a:t>Focus on intonation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1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mage result for local community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1762"/>
            <a:ext cx="9190434" cy="418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586558" y="198831"/>
            <a:ext cx="8017317" cy="2472931"/>
          </a:xfrm>
          <a:prstGeom prst="roundRect">
            <a:avLst/>
          </a:prstGeom>
          <a:solidFill>
            <a:srgbClr val="C586FC">
              <a:alpha val="56078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Homework </a:t>
            </a:r>
            <a:endParaRPr lang="en-US" sz="2400" dirty="0" smtClean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Complete the worksheet.</a:t>
            </a:r>
          </a:p>
          <a:p>
            <a:pPr algn="ctr"/>
            <a:endParaRPr lang="en-US" sz="24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Research what a person who cuts animal hair is called!</a:t>
            </a:r>
          </a:p>
          <a:p>
            <a:pPr algn="ctr"/>
            <a:endParaRPr lang="en-US" sz="2400" dirty="0" smtClean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5975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mage result for local community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1762"/>
            <a:ext cx="9190434" cy="418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173117" y="328326"/>
            <a:ext cx="6844199" cy="2214563"/>
          </a:xfrm>
          <a:prstGeom prst="roundRect">
            <a:avLst/>
          </a:prstGeom>
          <a:solidFill>
            <a:srgbClr val="C586FC">
              <a:alpha val="56078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Before we go . . . </a:t>
            </a:r>
          </a:p>
          <a:p>
            <a:pPr algn="ctr"/>
            <a:endParaRPr lang="en-US" sz="24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Do you have any questions?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Do you understand the homework?</a:t>
            </a:r>
          </a:p>
          <a:p>
            <a:pPr algn="ctr"/>
            <a:endParaRPr lang="en-US" sz="2400" dirty="0" smtClean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Thank you for an excellent lesson!</a:t>
            </a:r>
            <a:endParaRPr lang="en-US" sz="240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81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58591" y="498098"/>
            <a:ext cx="82996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Write a story about this image on </a:t>
            </a:r>
            <a:r>
              <a:rPr lang="en-US" sz="320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the whiteboard!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32770" name="Picture 2" descr="mage result for hairdresser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39" y="1622388"/>
            <a:ext cx="6264322" cy="523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4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58591" y="498098"/>
            <a:ext cx="82996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Write a story about this image on </a:t>
            </a:r>
            <a:r>
              <a:rPr lang="en-US" sz="320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the whiteboard!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33794" name="Picture 2" descr="mage result for hairdresser bad cu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25" y="2347415"/>
            <a:ext cx="3181350" cy="374332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4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58591" y="797778"/>
            <a:ext cx="8299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Reviewing Homework</a:t>
            </a:r>
            <a:endParaRPr lang="en-US" sz="48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34" name="Picture 10" descr="mage result for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900" y="4587649"/>
            <a:ext cx="2148342" cy="214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678412" y="1871746"/>
            <a:ext cx="8017317" cy="2472931"/>
          </a:xfrm>
          <a:prstGeom prst="roundRect">
            <a:avLst/>
          </a:prstGeom>
          <a:solidFill>
            <a:srgbClr val="C586FC">
              <a:alpha val="56078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Complete the worksheet.</a:t>
            </a:r>
          </a:p>
          <a:p>
            <a:pPr algn="ctr"/>
            <a:endParaRPr lang="en-US" sz="2400" dirty="0" smtClean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Write about a time you or someone you know had to go for a visit to the doctor. 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What was the visit like?</a:t>
            </a:r>
          </a:p>
        </p:txBody>
      </p:sp>
    </p:spTree>
    <p:extLst>
      <p:ext uri="{BB962C8B-B14F-4D97-AF65-F5344CB8AC3E}">
        <p14:creationId xmlns:p14="http://schemas.microsoft.com/office/powerpoint/2010/main" val="76864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58591" y="797778"/>
            <a:ext cx="8299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Learning Goals</a:t>
            </a:r>
            <a:endParaRPr lang="en-US" sz="48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034" name="Picture 10" descr="mage result for clip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3476626"/>
            <a:ext cx="31432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ular Callout 16"/>
          <p:cNvSpPr/>
          <p:nvPr/>
        </p:nvSpPr>
        <p:spPr>
          <a:xfrm>
            <a:off x="254227" y="2016291"/>
            <a:ext cx="4372364" cy="3442813"/>
          </a:xfrm>
          <a:prstGeom prst="wedgeRectCallout">
            <a:avLst>
              <a:gd name="adj1" fmla="val 68436"/>
              <a:gd name="adj2" fmla="val -6258"/>
            </a:avLst>
          </a:prstGeom>
          <a:solidFill>
            <a:srgbClr val="C586FC"/>
          </a:solidFill>
          <a:ln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charset="0"/>
              <a:buChar char="•"/>
            </a:pP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Read and then sing/chant song or poem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endParaRPr lang="en-CA" sz="24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CA" sz="2400" dirty="0" smtClean="0">
                <a:latin typeface="Century Gothic" charset="0"/>
                <a:ea typeface="Century Gothic" charset="0"/>
                <a:cs typeface="Century Gothic" charset="0"/>
              </a:rPr>
              <a:t>Reading </a:t>
            </a: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with fluency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endParaRPr lang="en-CA" sz="24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CA" sz="2400" dirty="0" smtClean="0">
                <a:latin typeface="Century Gothic" charset="0"/>
                <a:ea typeface="Century Gothic" charset="0"/>
                <a:cs typeface="Century Gothic" charset="0"/>
              </a:rPr>
              <a:t>Focus </a:t>
            </a:r>
            <a:r>
              <a:rPr lang="en-CA" sz="2400" dirty="0">
                <a:latin typeface="Century Gothic" charset="0"/>
                <a:ea typeface="Century Gothic" charset="0"/>
                <a:cs typeface="Century Gothic" charset="0"/>
              </a:rPr>
              <a:t>on intonation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36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pic>
        <p:nvPicPr>
          <p:cNvPr id="4098" name="Picture 2" descr="mage result for places in town map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68607"/>
            <a:ext cx="9144000" cy="53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mage result for tour guide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633" y="769074"/>
            <a:ext cx="1771797" cy="132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ular Callout 10"/>
          <p:cNvSpPr/>
          <p:nvPr/>
        </p:nvSpPr>
        <p:spPr>
          <a:xfrm>
            <a:off x="0" y="16742"/>
            <a:ext cx="4728860" cy="1468607"/>
          </a:xfrm>
          <a:prstGeom prst="wedgeRectCallout">
            <a:avLst>
              <a:gd name="adj1" fmla="val 66405"/>
              <a:gd name="adj2" fmla="val -7973"/>
            </a:avLst>
          </a:prstGeom>
          <a:solidFill>
            <a:srgbClr val="C586FC"/>
          </a:solidFill>
          <a:ln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CA" sz="2800" dirty="0" smtClean="0">
                <a:latin typeface="Century Gothic" charset="0"/>
                <a:ea typeface="Century Gothic" charset="0"/>
                <a:cs typeface="Century Gothic" charset="0"/>
              </a:rPr>
              <a:t>Today, we are going to the hairdressers!</a:t>
            </a:r>
          </a:p>
        </p:txBody>
      </p:sp>
      <p:sp>
        <p:nvSpPr>
          <p:cNvPr id="2" name="Donut 1"/>
          <p:cNvSpPr/>
          <p:nvPr/>
        </p:nvSpPr>
        <p:spPr>
          <a:xfrm rot="16200000">
            <a:off x="4950145" y="2613215"/>
            <a:ext cx="1010670" cy="3786828"/>
          </a:xfrm>
          <a:prstGeom prst="donut">
            <a:avLst>
              <a:gd name="adj" fmla="val 1873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97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11" name="Rectangular Callout 10"/>
          <p:cNvSpPr/>
          <p:nvPr/>
        </p:nvSpPr>
        <p:spPr>
          <a:xfrm>
            <a:off x="3493826" y="1255594"/>
            <a:ext cx="5192885" cy="3355093"/>
          </a:xfrm>
          <a:prstGeom prst="wedgeRectCallout">
            <a:avLst>
              <a:gd name="adj1" fmla="val -71629"/>
              <a:gd name="adj2" fmla="val -2507"/>
            </a:avLst>
          </a:prstGeom>
          <a:solidFill>
            <a:srgbClr val="C586FC"/>
          </a:solidFill>
          <a:ln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CA" sz="2800" dirty="0" smtClean="0">
                <a:latin typeface="Century Gothic" charset="0"/>
                <a:ea typeface="Century Gothic" charset="0"/>
                <a:cs typeface="Century Gothic" charset="0"/>
              </a:rPr>
              <a:t>Hi!  My name is Jane, I am a hairdresser!  My job is to cut and style peoples hair!</a:t>
            </a:r>
          </a:p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CA" sz="2800" dirty="0" smtClean="0">
                <a:latin typeface="Century Gothic" charset="0"/>
                <a:ea typeface="Century Gothic" charset="0"/>
                <a:cs typeface="Century Gothic" charset="0"/>
              </a:rPr>
              <a:t>Do you see a hairdresser? </a:t>
            </a:r>
          </a:p>
        </p:txBody>
      </p:sp>
      <p:pic>
        <p:nvPicPr>
          <p:cNvPr id="20482" name="Picture 2" descr="mage result for hairdresser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7946" y="3244754"/>
            <a:ext cx="3365880" cy="336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966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182" y="978570"/>
            <a:ext cx="829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Hairdresser Song!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6388" name="Picture 4" descr="mage result for hairdresser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42" y="1644555"/>
            <a:ext cx="9148942" cy="521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mage result for video clipart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856" y="131732"/>
            <a:ext cx="1563345" cy="156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233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182" y="978570"/>
            <a:ext cx="829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Hairdresser Song!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0937" y="2021852"/>
            <a:ext cx="6946967" cy="4372202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Is your hair too long or really messed up?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Then it’s probably time for hair cut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You can go to the hairdressers or the salon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Some people even have hairdressers coming to their home!</a:t>
            </a:r>
          </a:p>
          <a:p>
            <a:pPr algn="ctr"/>
            <a:endParaRPr lang="en-US" sz="2800" dirty="0" smtClean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Snip, Hair, Hair, Snip!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Snip, Hair, Hair, Snip!</a:t>
            </a:r>
          </a:p>
        </p:txBody>
      </p:sp>
      <p:pic>
        <p:nvPicPr>
          <p:cNvPr id="16386" name="Picture 2" descr="mage result for scissors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318" y="2303575"/>
            <a:ext cx="1600200" cy="380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886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33963"/>
            <a:ext cx="9144000" cy="15948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2387" y="194131"/>
            <a:ext cx="1314450" cy="464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182" y="978570"/>
            <a:ext cx="8296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rPr>
              <a:t>Hairdresser Song!</a:t>
            </a:r>
            <a:endParaRPr lang="en-US" sz="3200" dirty="0">
              <a:solidFill>
                <a:schemeClr val="bg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9182" y="2021852"/>
            <a:ext cx="7140381" cy="4372202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C586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It’s really fun sitting in the special chair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No need to worry when they cut your hair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The chair goes up and then goes down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And you get to wear a hair cutting gown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Snip, Hair, Hair, Snip!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Century Gothic" charset="0"/>
                <a:ea typeface="Century Gothic" charset="0"/>
                <a:cs typeface="Century Gothic" charset="0"/>
              </a:rPr>
              <a:t>Snip, Hair, Hair, Snip!</a:t>
            </a:r>
          </a:p>
        </p:txBody>
      </p:sp>
      <p:pic>
        <p:nvPicPr>
          <p:cNvPr id="16386" name="Picture 2" descr="mage result for scissors clip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318" y="2303575"/>
            <a:ext cx="1600200" cy="380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62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621</Words>
  <Application>Microsoft Macintosh PowerPoint</Application>
  <PresentationFormat>On-screen Show (4:3)</PresentationFormat>
  <Paragraphs>96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Calibri</vt:lpstr>
      <vt:lpstr>Calibri Light</vt:lpstr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Bielecki</dc:creator>
  <cp:lastModifiedBy>Vanessa Bielecki</cp:lastModifiedBy>
  <cp:revision>18</cp:revision>
  <dcterms:created xsi:type="dcterms:W3CDTF">2016-08-31T16:18:30Z</dcterms:created>
  <dcterms:modified xsi:type="dcterms:W3CDTF">2016-09-15T15:25:00Z</dcterms:modified>
</cp:coreProperties>
</file>