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91" r:id="rId7"/>
    <p:sldId id="292" r:id="rId8"/>
    <p:sldId id="295" r:id="rId9"/>
    <p:sldId id="293" r:id="rId10"/>
    <p:sldId id="294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63" r:id="rId30"/>
    <p:sldId id="262" r:id="rId31"/>
    <p:sldId id="289" r:id="rId32"/>
    <p:sldId id="290" r:id="rId33"/>
    <p:sldId id="266" r:id="rId34"/>
    <p:sldId id="267" r:id="rId35"/>
    <p:sldId id="268" r:id="rId36"/>
    <p:sldId id="269" r:id="rId37"/>
    <p:sldId id="296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8"/>
    <p:restoredTop sz="94590"/>
  </p:normalViewPr>
  <p:slideViewPr>
    <p:cSldViewPr snapToGrid="0" snapToObjects="1">
      <p:cViewPr>
        <p:scale>
          <a:sx n="90" d="100"/>
          <a:sy n="90" d="100"/>
        </p:scale>
        <p:origin x="1648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807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521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724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58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394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125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1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428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158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833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828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56227-8FBC-CD44-B183-C6AE0CA673D6}" type="datetimeFigureOut">
              <a:rPr lang="en-US" smtClean="0"/>
              <a:t>9/11/16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B2194-09D2-6343-A8D8-73A2EE196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717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liparting.com/free-homework-clipart-13892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tiff"/><Relationship Id="rId3" Type="http://schemas.openxmlformats.org/officeDocument/2006/relationships/image" Target="../media/image2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17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tiff"/><Relationship Id="rId3" Type="http://schemas.openxmlformats.org/officeDocument/2006/relationships/image" Target="../media/image2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tiff"/><Relationship Id="rId3" Type="http://schemas.openxmlformats.org/officeDocument/2006/relationships/image" Target="../media/image2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tiff"/><Relationship Id="rId3" Type="http://schemas.openxmlformats.org/officeDocument/2006/relationships/image" Target="../media/image2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tiff"/><Relationship Id="rId3" Type="http://schemas.openxmlformats.org/officeDocument/2006/relationships/image" Target="../media/image2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tiff"/><Relationship Id="rId3" Type="http://schemas.openxmlformats.org/officeDocument/2006/relationships/image" Target="../media/image2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tiff"/><Relationship Id="rId3" Type="http://schemas.openxmlformats.org/officeDocument/2006/relationships/image" Target="../media/image2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tiff"/><Relationship Id="rId3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5" Type="http://schemas.openxmlformats.org/officeDocument/2006/relationships/hyperlink" Target="https://www.pinterest.com/carol5224/butterfly-clip-art/" TargetMode="External"/><Relationship Id="rId6" Type="http://schemas.openxmlformats.org/officeDocument/2006/relationships/image" Target="../media/image4.jpeg"/><Relationship Id="rId7" Type="http://schemas.openxmlformats.org/officeDocument/2006/relationships/hyperlink" Target="http://www.clipartpanda.com/categories/hospital-clip-art-free-printable" TargetMode="External"/><Relationship Id="rId8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tiff"/><Relationship Id="rId3" Type="http://schemas.openxmlformats.org/officeDocument/2006/relationships/image" Target="../media/image2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Relationship Id="rId3" Type="http://schemas.openxmlformats.org/officeDocument/2006/relationships/image" Target="../media/image2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tiff"/><Relationship Id="rId3" Type="http://schemas.openxmlformats.org/officeDocument/2006/relationships/image" Target="../media/image2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tiff"/><Relationship Id="rId3" Type="http://schemas.openxmlformats.org/officeDocument/2006/relationships/image" Target="../media/image2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tiff"/><Relationship Id="rId3" Type="http://schemas.openxmlformats.org/officeDocument/2006/relationships/image" Target="../media/image2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tiff"/><Relationship Id="rId3" Type="http://schemas.openxmlformats.org/officeDocument/2006/relationships/image" Target="../media/image2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31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32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psugar.com/moms/Kids-Your-Kid-Friends-37811290" TargetMode="External"/><Relationship Id="rId4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liparting.com/free-homework-clipart-13892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FortAwesome/Font-Awesome/issues/1023" TargetMode="External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lvaryunited.com/event.aspx?event_id=219958&amp;site_id=10121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lvaryunited.com/event.aspx?event_id=219958&amp;site_id=10121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a/url?sa=i&amp;rct=j&amp;q=&amp;esrc=s&amp;source=images&amp;cd=&amp;cad=rja&amp;uact=8&amp;ved=0ahUKEwjB_MuhiYjPAhVKdD4KHWquBFwQjRwIBw&amp;url=http%3A%2F%2Fwww.signandprint.ca%2Fhtm%2Fsignslist.htm&amp;bvm=bv.132479545,d.dmo&amp;psig=AFQjCNGpFRLqwaYgV53cAzPM1IVdQseBQA&amp;ust=1473709338716496" TargetMode="External"/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ignsnowmillcreek.com/" TargetMode="External"/><Relationship Id="rId4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a/url?sa=i&amp;rct=j&amp;q=&amp;esrc=s&amp;source=images&amp;cd=&amp;cad=rja&amp;uact=8&amp;ved=0ahUKEwjiq_OdgefOAhVLqR4KHYFWCakQjRwIBw&amp;url=http%3A%2F%2Fwww.aularagon.org%2Ffiles%2Fespa%2Fespad%2Fingles%2Fm1%2Funidad_04%2Fpagina_23.html&amp;bvm=bv.131286987,d.dmo&amp;psig=AFQjCNEn9_X8cHQ3KGU58USKS_4au7ISKA&amp;ust=1472573298575885" TargetMode="External"/><Relationship Id="rId4" Type="http://schemas.openxmlformats.org/officeDocument/2006/relationships/image" Target="../media/image6.jpeg"/><Relationship Id="rId5" Type="http://schemas.openxmlformats.org/officeDocument/2006/relationships/hyperlink" Target="https://clubpenguintags.wordpress.com/guides/become-a-tour-guide/" TargetMode="External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lubpenguintags.wordpress.com/guides/become-a-tour-guide/" TargetMode="External"/><Relationship Id="rId4" Type="http://schemas.openxmlformats.org/officeDocument/2006/relationships/image" Target="../media/image7.png"/><Relationship Id="rId5" Type="http://schemas.openxmlformats.org/officeDocument/2006/relationships/hyperlink" Target="http://publicdomainvectors.org/en/free-clipart/Vector-drawing-of-thumb-up-and-down/22718.html" TargetMode="External"/><Relationship Id="rId6" Type="http://schemas.openxmlformats.org/officeDocument/2006/relationships/image" Target="../media/image8.png"/><Relationship Id="rId7" Type="http://schemas.openxmlformats.org/officeDocument/2006/relationships/hyperlink" Target="http://rvretirementtravel.com/rv-retired-travel-things-you-need" TargetMode="External"/><Relationship Id="rId8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lubpenguintags.wordpress.com/guides/become-a-tour-guide/" TargetMode="External"/><Relationship Id="rId4" Type="http://schemas.openxmlformats.org/officeDocument/2006/relationships/image" Target="../media/image7.png"/><Relationship Id="rId5" Type="http://schemas.openxmlformats.org/officeDocument/2006/relationships/hyperlink" Target="http://www.morewithmusic.org/2012/03/safety-signs.html" TargetMode="External"/><Relationship Id="rId6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lubpenguintags.wordpress.com/guides/become-a-tour-guide/" TargetMode="External"/><Relationship Id="rId4" Type="http://schemas.openxmlformats.org/officeDocument/2006/relationships/image" Target="../media/image7.png"/><Relationship Id="rId5" Type="http://schemas.openxmlformats.org/officeDocument/2006/relationships/hyperlink" Target="http://www.vipprintandsign.com/community-signs/" TargetMode="External"/><Relationship Id="rId6" Type="http://schemas.openxmlformats.org/officeDocument/2006/relationships/image" Target="../media/image11.jpeg"/><Relationship Id="rId7" Type="http://schemas.openxmlformats.org/officeDocument/2006/relationships/image" Target="../media/image12.jpeg"/><Relationship Id="rId8" Type="http://schemas.openxmlformats.org/officeDocument/2006/relationships/hyperlink" Target="http://spcaswiftcurrent.com/2014/01/recycle-and-donate/" TargetMode="External"/><Relationship Id="rId9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lubpenguintags.wordpress.com/guides/become-a-tour-guide/" TargetMode="External"/><Relationship Id="rId4" Type="http://schemas.openxmlformats.org/officeDocument/2006/relationships/image" Target="../media/image7.png"/><Relationship Id="rId5" Type="http://schemas.openxmlformats.org/officeDocument/2006/relationships/hyperlink" Target="http://edublog.amdsb.ca/team2eagles/tag/health/" TargetMode="External"/><Relationship Id="rId6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1770221" y="647403"/>
            <a:ext cx="5717857" cy="2714625"/>
          </a:xfrm>
          <a:prstGeom prst="round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70196" y="2292180"/>
            <a:ext cx="2080227" cy="1069848"/>
          </a:xfrm>
        </p:spPr>
        <p:txBody>
          <a:bodyPr/>
          <a:lstStyle/>
          <a:p>
            <a:r>
              <a:rPr lang="en-US" dirty="0" smtClean="0"/>
              <a:t>Lesson Nine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98498"/>
            <a:ext cx="9258300" cy="32416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01678" y="1160092"/>
            <a:ext cx="548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My Community</a:t>
            </a:r>
            <a:endParaRPr lang="en-US" sz="5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9550" y="78248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8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158591" y="2392590"/>
            <a:ext cx="5156359" cy="1777195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Interpreting signs, symbols within the environment</a:t>
            </a:r>
            <a:r>
              <a:rPr lang="en-US" sz="2800" smtClean="0">
                <a:effectLst/>
                <a:latin typeface="Century Gothic" charset="0"/>
                <a:ea typeface="Century Gothic" charset="0"/>
                <a:cs typeface="Century Gothic" charset="0"/>
              </a:rPr>
              <a:t> </a:t>
            </a:r>
            <a:endParaRPr lang="en-US" sz="2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2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1563" y="1690689"/>
            <a:ext cx="3498661" cy="440791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Story Time!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864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Story Time!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402" y="51996"/>
            <a:ext cx="4928335" cy="680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0797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14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6210" y="1"/>
            <a:ext cx="919021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6660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0"/>
            <a:ext cx="90932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6752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13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6632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0"/>
            <a:ext cx="90932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5015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" y="0"/>
            <a:ext cx="90932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822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" y="0"/>
            <a:ext cx="91059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191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Rectangular Callout 8"/>
          <p:cNvSpPr/>
          <p:nvPr/>
        </p:nvSpPr>
        <p:spPr>
          <a:xfrm>
            <a:off x="442913" y="2000249"/>
            <a:ext cx="4281816" cy="3868288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Reviewing sounds of the letter ‘s’ (/z/) and ‘al’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Reading maps:  Locate information on a map  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Reviewing Directions:  north, south, east, west</a:t>
            </a:r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,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left, right, straight, back</a:t>
            </a:r>
            <a:r>
              <a:rPr lang="en-US" sz="2400" dirty="0" smtClean="0">
                <a:effectLst/>
                <a:latin typeface="Century Gothic" charset="0"/>
                <a:ea typeface="Century Gothic" charset="0"/>
                <a:cs typeface="Century Gothic" charset="0"/>
              </a:rPr>
              <a:t> 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2" descr="mage result for butterflies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068" y="1891381"/>
            <a:ext cx="1569222" cy="132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mage result for hospital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4629" y="1826436"/>
            <a:ext cx="1633119" cy="1359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257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" y="0"/>
            <a:ext cx="90551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68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" y="146050"/>
            <a:ext cx="9067800" cy="6711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7990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" y="0"/>
            <a:ext cx="90551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2493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" y="0"/>
            <a:ext cx="90297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4215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" y="266700"/>
            <a:ext cx="9080500" cy="6591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9133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740" y="6152018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4746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1424" y="799136"/>
            <a:ext cx="5362576" cy="5690563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28736" y="2177070"/>
            <a:ext cx="2800252" cy="279498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Put the pictures to the </a:t>
            </a:r>
            <a:r>
              <a:rPr lang="en-US" sz="28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right in the order that the story was told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9582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6264" y="790605"/>
            <a:ext cx="4343399" cy="5780669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28735" y="2177070"/>
            <a:ext cx="3157439" cy="2480655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Match the speech bubbles to the character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2836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29600" y="10918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471584" y="1683603"/>
            <a:ext cx="3743229" cy="361706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Why is it important not to get to know </a:t>
            </a:r>
            <a:r>
              <a:rPr lang="en-US" sz="28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someone before we make an opinion on them?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0722" name="Picture 2" descr="mage result for friends kid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718" y="1557338"/>
            <a:ext cx="4171950" cy="3743325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1679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158591" y="2392590"/>
            <a:ext cx="5156359" cy="1777195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800" smtClean="0">
                <a:latin typeface="Century Gothic" charset="0"/>
                <a:ea typeface="Century Gothic" charset="0"/>
                <a:cs typeface="Century Gothic" charset="0"/>
              </a:rPr>
              <a:t>Making connections to self/world + Oral Summary</a:t>
            </a:r>
            <a:endParaRPr lang="en-US" sz="2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9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Reviewing Homework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900" y="4587649"/>
            <a:ext cx="2148342" cy="214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678412" y="1871746"/>
            <a:ext cx="8017317" cy="2472931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Complete the worksheet.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Write down steps you would take if you got lost and could not find your family or friends.</a:t>
            </a:r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24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Reviewing Directions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19211" y="1861685"/>
            <a:ext cx="4367113" cy="4520104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We use words that indicate direction to tell someone where something is</a:t>
            </a:r>
            <a:r>
              <a:rPr lang="en-US" sz="28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. </a:t>
            </a:r>
          </a:p>
          <a:p>
            <a:pPr algn="ctr"/>
            <a:endParaRPr lang="en-US" sz="28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Examples of words that indicate direction are: left, right, straight and back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9458" name="Picture 2" descr="mage result for map icon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362" y="2468533"/>
            <a:ext cx="3419475" cy="313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5100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157163" y="21283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       Draw a map of the wolfs house and three little</a:t>
            </a:r>
          </a:p>
          <a:p>
            <a:r>
              <a:rPr lang="en-US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    </a:t>
            </a:r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pigs houses!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     Describe directions from the wolfs house to the three little                  	pigs house</a:t>
            </a: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57164" y="1861684"/>
            <a:ext cx="8829674" cy="4824865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013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7164" y="102914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Follow the directions on your worksheet!</a:t>
            </a: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57164" y="1861684"/>
            <a:ext cx="8829674" cy="4824865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sz="2800" dirty="0">
                <a:solidFill>
                  <a:schemeClr val="tx1"/>
                </a:solidFill>
              </a:rPr>
              <a:t>Write your name two times anywhere </a:t>
            </a:r>
            <a:r>
              <a:rPr lang="en-CA" sz="2800" dirty="0" smtClean="0">
                <a:solidFill>
                  <a:schemeClr val="tx1"/>
                </a:solidFill>
              </a:rPr>
              <a:t>on your </a:t>
            </a:r>
            <a:r>
              <a:rPr lang="en-CA" sz="2800" dirty="0">
                <a:solidFill>
                  <a:schemeClr val="tx1"/>
                </a:solidFill>
              </a:rPr>
              <a:t>sheet of paper</a:t>
            </a:r>
            <a:r>
              <a:rPr lang="en-CA" sz="2800" dirty="0" smtClean="0">
                <a:solidFill>
                  <a:schemeClr val="tx1"/>
                </a:solidFill>
              </a:rPr>
              <a:t>.</a:t>
            </a:r>
            <a:endParaRPr lang="en-US" sz="2800" dirty="0">
              <a:solidFill>
                <a:schemeClr val="tx1"/>
              </a:solidFill>
            </a:endParaRPr>
          </a:p>
          <a:p>
            <a:r>
              <a:rPr lang="en-CA" sz="2800" dirty="0">
                <a:solidFill>
                  <a:schemeClr val="tx1"/>
                </a:solidFill>
              </a:rPr>
              <a:t>Circle all of the nouns on </a:t>
            </a:r>
            <a:r>
              <a:rPr lang="en-CA" sz="2800" dirty="0" smtClean="0">
                <a:solidFill>
                  <a:schemeClr val="tx1"/>
                </a:solidFill>
              </a:rPr>
              <a:t>your </a:t>
            </a:r>
            <a:r>
              <a:rPr lang="en-CA" sz="2800" dirty="0">
                <a:solidFill>
                  <a:schemeClr val="tx1"/>
                </a:solidFill>
              </a:rPr>
              <a:t>worksheet.</a:t>
            </a:r>
            <a:endParaRPr lang="en-US" sz="2800" dirty="0">
              <a:solidFill>
                <a:schemeClr val="tx1"/>
              </a:solidFill>
            </a:endParaRPr>
          </a:p>
          <a:p>
            <a:r>
              <a:rPr lang="en-CA" sz="2800" dirty="0">
                <a:solidFill>
                  <a:schemeClr val="tx1"/>
                </a:solidFill>
              </a:rPr>
              <a:t>Put a triangle over all of the verbs on </a:t>
            </a:r>
            <a:r>
              <a:rPr lang="en-CA" sz="2800" dirty="0" smtClean="0">
                <a:solidFill>
                  <a:schemeClr val="tx1"/>
                </a:solidFill>
              </a:rPr>
              <a:t>your </a:t>
            </a:r>
            <a:r>
              <a:rPr lang="en-CA" sz="2800" dirty="0">
                <a:solidFill>
                  <a:schemeClr val="tx1"/>
                </a:solidFill>
              </a:rPr>
              <a:t>worksheet.</a:t>
            </a:r>
            <a:endParaRPr lang="en-US" sz="2800" dirty="0">
              <a:solidFill>
                <a:schemeClr val="tx1"/>
              </a:solidFill>
            </a:endParaRPr>
          </a:p>
          <a:p>
            <a:r>
              <a:rPr lang="en-CA" sz="2800" dirty="0">
                <a:solidFill>
                  <a:schemeClr val="tx1"/>
                </a:solidFill>
              </a:rPr>
              <a:t>Are you female? ______________</a:t>
            </a:r>
            <a:endParaRPr lang="en-US" sz="2800" dirty="0">
              <a:solidFill>
                <a:schemeClr val="tx1"/>
              </a:solidFill>
            </a:endParaRPr>
          </a:p>
          <a:p>
            <a:r>
              <a:rPr lang="en-CA" sz="2800" dirty="0">
                <a:solidFill>
                  <a:schemeClr val="tx1"/>
                </a:solidFill>
              </a:rPr>
              <a:t>Write down your two favourite movies </a:t>
            </a:r>
            <a:r>
              <a:rPr lang="en-CA" sz="2800" dirty="0" smtClean="0">
                <a:solidFill>
                  <a:schemeClr val="tx1"/>
                </a:solidFill>
              </a:rPr>
              <a:t>on your worksheets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0199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428" y="3490274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ular Callout 8"/>
          <p:cNvSpPr/>
          <p:nvPr/>
        </p:nvSpPr>
        <p:spPr>
          <a:xfrm>
            <a:off x="442913" y="2000250"/>
            <a:ext cx="4332287" cy="4516664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Following directions on a map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Making connections to self/world + Oral Summary 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Interpreting signs, symbols within the environment</a:t>
            </a:r>
            <a:r>
              <a:rPr lang="en-US" sz="2400" dirty="0" smtClean="0">
                <a:effectLst/>
                <a:latin typeface="Century Gothic" charset="0"/>
                <a:ea typeface="Century Gothic" charset="0"/>
                <a:cs typeface="Century Gothic" charset="0"/>
              </a:rPr>
              <a:t> 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98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586558" y="198831"/>
            <a:ext cx="8017317" cy="2472931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Homework </a:t>
            </a:r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Complete the worksheet.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Draw pictures of three signs you see during the week as you go around town!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67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1173117" y="328326"/>
            <a:ext cx="6844199" cy="2214563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Before we go . . . 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have any questions?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understand the homework?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Thank you for an excellent lesson!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5833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2290" name="Picture 2" descr="mage result for sign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1" y="1243013"/>
            <a:ext cx="7315199" cy="5486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422195" y="658238"/>
            <a:ext cx="8299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do you think these signs mean?</a:t>
            </a:r>
            <a:endParaRPr lang="en-US" sz="32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8452" y="234360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54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422195" y="658238"/>
            <a:ext cx="82996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Why is this sign important for our communities?</a:t>
            </a:r>
            <a:endParaRPr lang="en-US" sz="32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8452" y="234360"/>
            <a:ext cx="1314450" cy="464344"/>
          </a:xfrm>
          <a:prstGeom prst="rect">
            <a:avLst/>
          </a:prstGeom>
        </p:spPr>
      </p:pic>
      <p:pic>
        <p:nvPicPr>
          <p:cNvPr id="40962" name="Picture 2" descr="mage result for sign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862" y="2357438"/>
            <a:ext cx="3795712" cy="379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508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Learning Goals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ular Callout 16"/>
          <p:cNvSpPr/>
          <p:nvPr/>
        </p:nvSpPr>
        <p:spPr>
          <a:xfrm>
            <a:off x="281523" y="1929025"/>
            <a:ext cx="4495194" cy="4185171"/>
          </a:xfrm>
          <a:prstGeom prst="wedgeRectCallout">
            <a:avLst>
              <a:gd name="adj1" fmla="val 68436"/>
              <a:gd name="adj2" fmla="val -6258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Following directions on a map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Making connections to self/world + Oral Summary 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Interpreting signs, symbols within the environment</a:t>
            </a:r>
            <a:r>
              <a:rPr lang="en-US" sz="2400" dirty="0" smtClean="0">
                <a:effectLst/>
                <a:latin typeface="Century Gothic" charset="0"/>
                <a:ea typeface="Century Gothic" charset="0"/>
                <a:cs typeface="Century Gothic" charset="0"/>
              </a:rPr>
              <a:t> 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0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098" name="Picture 2" descr="mage result for places in town ma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68607"/>
            <a:ext cx="9144000" cy="538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age result for tour guide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633" y="769074"/>
            <a:ext cx="1771797" cy="132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0" y="16742"/>
            <a:ext cx="4728860" cy="1468607"/>
          </a:xfrm>
          <a:prstGeom prst="wedgeRectCallout">
            <a:avLst>
              <a:gd name="adj1" fmla="val 66405"/>
              <a:gd name="adj2" fmla="val -7973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Welcome back to our community!  Let’s talk about different signs in our community!</a:t>
            </a:r>
          </a:p>
        </p:txBody>
      </p:sp>
    </p:spTree>
    <p:extLst>
      <p:ext uri="{BB962C8B-B14F-4D97-AF65-F5344CB8AC3E}">
        <p14:creationId xmlns:p14="http://schemas.microsoft.com/office/powerpoint/2010/main" val="487827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0" name="Picture 2" descr="mage result for tour guid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78" y="4338975"/>
            <a:ext cx="2945835" cy="2209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147877" y="658476"/>
            <a:ext cx="3552585" cy="2513350"/>
          </a:xfrm>
          <a:prstGeom prst="wedgeRectCallout">
            <a:avLst>
              <a:gd name="adj1" fmla="val -13985"/>
              <a:gd name="adj2" fmla="val 86555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We use common signs to talk </a:t>
            </a:r>
            <a:r>
              <a:rPr lang="en-CA" sz="2800" smtClean="0">
                <a:latin typeface="Century Gothic" charset="0"/>
                <a:ea typeface="Century Gothic" charset="0"/>
                <a:cs typeface="Century Gothic" charset="0"/>
              </a:rPr>
              <a:t>to other </a:t>
            </a: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people in </a:t>
            </a:r>
            <a:r>
              <a:rPr lang="en-CA" sz="2800" smtClean="0">
                <a:latin typeface="Century Gothic" charset="0"/>
                <a:ea typeface="Century Gothic" charset="0"/>
                <a:cs typeface="Century Gothic" charset="0"/>
              </a:rPr>
              <a:t>our communities</a:t>
            </a:r>
            <a:endParaRPr lang="en-CA" sz="2800" dirty="0" smtClean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4820" name="Picture 4" descr="mage result for thubs up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399" y="4058400"/>
            <a:ext cx="3847951" cy="277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2" name="Picture 6" descr="mage result for thubs up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157" y="742341"/>
            <a:ext cx="3232193" cy="3232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40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0" name="Picture 2" descr="mage result for tour guid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78" y="4338975"/>
            <a:ext cx="2945835" cy="2209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147878" y="802554"/>
            <a:ext cx="2800350" cy="2369271"/>
          </a:xfrm>
          <a:prstGeom prst="wedgeRectCallout">
            <a:avLst>
              <a:gd name="adj1" fmla="val -13985"/>
              <a:gd name="adj2" fmla="val 86555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smtClean="0">
                <a:latin typeface="Century Gothic" charset="0"/>
                <a:ea typeface="Century Gothic" charset="0"/>
                <a:cs typeface="Century Gothic" charset="0"/>
              </a:rPr>
              <a:t>What are </a:t>
            </a: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each of these signs for?</a:t>
            </a:r>
          </a:p>
        </p:txBody>
      </p:sp>
      <p:pic>
        <p:nvPicPr>
          <p:cNvPr id="34818" name="Picture 2" descr="mage result for signs in community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837" y="1454236"/>
            <a:ext cx="5715000" cy="4269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00801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0" name="Picture 2" descr="mage result for tour guid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78" y="4338975"/>
            <a:ext cx="2945835" cy="2209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147877" y="802554"/>
            <a:ext cx="2945835" cy="2440709"/>
          </a:xfrm>
          <a:prstGeom prst="wedgeRectCallout">
            <a:avLst>
              <a:gd name="adj1" fmla="val -13985"/>
              <a:gd name="adj2" fmla="val 86555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Why are these signs important for </a:t>
            </a:r>
            <a:r>
              <a:rPr lang="en-CA" sz="2800" smtClean="0">
                <a:latin typeface="Century Gothic" charset="0"/>
                <a:ea typeface="Century Gothic" charset="0"/>
                <a:cs typeface="Century Gothic" charset="0"/>
              </a:rPr>
              <a:t>our communities?</a:t>
            </a:r>
            <a:endParaRPr lang="en-CA" sz="2800" dirty="0" smtClean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9938" name="Picture 2" descr="mage result for signs in community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486" y="3356841"/>
            <a:ext cx="2290763" cy="3311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0" name="Picture 4" descr="mage result for signs in community">
            <a:hlinkClick r:id="rId5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596" y="3646546"/>
            <a:ext cx="2304665" cy="2929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2" name="Picture 6" descr="mage result for recycle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516" y="756439"/>
            <a:ext cx="2847589" cy="2279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3148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0" name="Picture 2" descr="mage result for tour guid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78" y="4338975"/>
            <a:ext cx="2945835" cy="2209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147878" y="802554"/>
            <a:ext cx="2800350" cy="2369271"/>
          </a:xfrm>
          <a:prstGeom prst="wedgeRectCallout">
            <a:avLst>
              <a:gd name="adj1" fmla="val -13985"/>
              <a:gd name="adj2" fmla="val 86555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smtClean="0">
                <a:latin typeface="Century Gothic" charset="0"/>
                <a:ea typeface="Century Gothic" charset="0"/>
                <a:cs typeface="Century Gothic" charset="0"/>
              </a:rPr>
              <a:t>What are </a:t>
            </a: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each of these signs for?</a:t>
            </a:r>
          </a:p>
        </p:txBody>
      </p:sp>
      <p:pic>
        <p:nvPicPr>
          <p:cNvPr id="36866" name="Picture 2" descr="mage result for signs in community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222" y="1121798"/>
            <a:ext cx="5226615" cy="5226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592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1663</TotalTime>
  <Words>387</Words>
  <Application>Microsoft Macintosh PowerPoint</Application>
  <PresentationFormat>On-screen Show (4:3)</PresentationFormat>
  <Paragraphs>63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2" baseType="lpstr">
      <vt:lpstr>Calibri</vt:lpstr>
      <vt:lpstr>Calibri Light</vt:lpstr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Bielecki</dc:creator>
  <cp:lastModifiedBy>Vanessa Bielecki</cp:lastModifiedBy>
  <cp:revision>24</cp:revision>
  <cp:lastPrinted>2016-09-11T19:47:18Z</cp:lastPrinted>
  <dcterms:created xsi:type="dcterms:W3CDTF">2016-09-11T15:25:38Z</dcterms:created>
  <dcterms:modified xsi:type="dcterms:W3CDTF">2016-09-12T19:09:00Z</dcterms:modified>
</cp:coreProperties>
</file>