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91" r:id="rId7"/>
    <p:sldId id="292" r:id="rId8"/>
    <p:sldId id="295" r:id="rId9"/>
    <p:sldId id="293" r:id="rId10"/>
    <p:sldId id="294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80" r:id="rId22"/>
    <p:sldId id="281" r:id="rId23"/>
    <p:sldId id="282" r:id="rId24"/>
    <p:sldId id="283" r:id="rId25"/>
    <p:sldId id="284" r:id="rId26"/>
    <p:sldId id="285" r:id="rId27"/>
    <p:sldId id="286" r:id="rId28"/>
    <p:sldId id="287" r:id="rId29"/>
    <p:sldId id="263" r:id="rId30"/>
    <p:sldId id="262" r:id="rId31"/>
    <p:sldId id="289" r:id="rId32"/>
    <p:sldId id="290" r:id="rId33"/>
    <p:sldId id="266" r:id="rId34"/>
    <p:sldId id="267" r:id="rId35"/>
    <p:sldId id="268" r:id="rId36"/>
    <p:sldId id="269" r:id="rId37"/>
    <p:sldId id="296" r:id="rId3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08"/>
    <p:restoredTop sz="94590"/>
  </p:normalViewPr>
  <p:slideViewPr>
    <p:cSldViewPr snapToGrid="0" snapToObjects="1">
      <p:cViewPr>
        <p:scale>
          <a:sx n="90" d="100"/>
          <a:sy n="90" d="100"/>
        </p:scale>
        <p:origin x="1648" y="2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presProps" Target="presProps.xml"/><Relationship Id="rId40" Type="http://schemas.openxmlformats.org/officeDocument/2006/relationships/viewProps" Target="viewProps.xml"/><Relationship Id="rId41" Type="http://schemas.openxmlformats.org/officeDocument/2006/relationships/theme" Target="theme/theme1.xml"/><Relationship Id="rId4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856227-8FBC-CD44-B183-C6AE0CA673D6}" type="datetimeFigureOut">
              <a:rPr lang="en-US" smtClean="0"/>
              <a:t>9/11/16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B2194-09D2-6343-A8D8-73A2EE1969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78071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856227-8FBC-CD44-B183-C6AE0CA673D6}" type="datetimeFigureOut">
              <a:rPr lang="en-US" smtClean="0"/>
              <a:t>9/11/16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B2194-09D2-6343-A8D8-73A2EE1969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45210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856227-8FBC-CD44-B183-C6AE0CA673D6}" type="datetimeFigureOut">
              <a:rPr lang="en-US" smtClean="0"/>
              <a:t>9/11/16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B2194-09D2-6343-A8D8-73A2EE1969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27246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856227-8FBC-CD44-B183-C6AE0CA673D6}" type="datetimeFigureOut">
              <a:rPr lang="en-US" smtClean="0"/>
              <a:t>9/11/16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B2194-09D2-6343-A8D8-73A2EE1969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058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856227-8FBC-CD44-B183-C6AE0CA673D6}" type="datetimeFigureOut">
              <a:rPr lang="en-US" smtClean="0"/>
              <a:t>9/11/16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B2194-09D2-6343-A8D8-73A2EE1969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53948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856227-8FBC-CD44-B183-C6AE0CA673D6}" type="datetimeFigureOut">
              <a:rPr lang="en-US" smtClean="0"/>
              <a:t>9/11/16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B2194-09D2-6343-A8D8-73A2EE1969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91250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856227-8FBC-CD44-B183-C6AE0CA673D6}" type="datetimeFigureOut">
              <a:rPr lang="en-US" smtClean="0"/>
              <a:t>9/11/16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B2194-09D2-6343-A8D8-73A2EE1969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81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856227-8FBC-CD44-B183-C6AE0CA673D6}" type="datetimeFigureOut">
              <a:rPr lang="en-US" smtClean="0"/>
              <a:t>9/11/16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B2194-09D2-6343-A8D8-73A2EE1969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14283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856227-8FBC-CD44-B183-C6AE0CA673D6}" type="datetimeFigureOut">
              <a:rPr lang="en-US" smtClean="0"/>
              <a:t>9/11/16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B2194-09D2-6343-A8D8-73A2EE1969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41586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856227-8FBC-CD44-B183-C6AE0CA673D6}" type="datetimeFigureOut">
              <a:rPr lang="en-US" smtClean="0"/>
              <a:t>9/11/16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B2194-09D2-6343-A8D8-73A2EE1969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68332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856227-8FBC-CD44-B183-C6AE0CA673D6}" type="datetimeFigureOut">
              <a:rPr lang="en-US" smtClean="0"/>
              <a:t>9/11/16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B2194-09D2-6343-A8D8-73A2EE1969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78286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856227-8FBC-CD44-B183-C6AE0CA673D6}" type="datetimeFigureOut">
              <a:rPr lang="en-US" smtClean="0"/>
              <a:t>9/11/16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B2194-09D2-6343-A8D8-73A2EE1969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9717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3" Type="http://schemas.openxmlformats.org/officeDocument/2006/relationships/image" Target="../media/image2.tif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cliparting.com/free-homework-clipart-13892/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tiff"/><Relationship Id="rId3" Type="http://schemas.openxmlformats.org/officeDocument/2006/relationships/image" Target="../media/image2.tif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Relationship Id="rId3" Type="http://schemas.openxmlformats.org/officeDocument/2006/relationships/image" Target="../media/image17.tif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tiff"/><Relationship Id="rId3" Type="http://schemas.openxmlformats.org/officeDocument/2006/relationships/image" Target="../media/image2.tif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tiff"/><Relationship Id="rId3" Type="http://schemas.openxmlformats.org/officeDocument/2006/relationships/image" Target="../media/image2.tif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tiff"/><Relationship Id="rId3" Type="http://schemas.openxmlformats.org/officeDocument/2006/relationships/image" Target="../media/image2.tif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tiff"/><Relationship Id="rId3" Type="http://schemas.openxmlformats.org/officeDocument/2006/relationships/image" Target="../media/image2.tif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tiff"/><Relationship Id="rId3" Type="http://schemas.openxmlformats.org/officeDocument/2006/relationships/image" Target="../media/image2.tif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tiff"/><Relationship Id="rId3" Type="http://schemas.openxmlformats.org/officeDocument/2006/relationships/image" Target="../media/image2.tif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tiff"/><Relationship Id="rId3" Type="http://schemas.openxmlformats.org/officeDocument/2006/relationships/image" Target="../media/image2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2.tiff"/><Relationship Id="rId5" Type="http://schemas.openxmlformats.org/officeDocument/2006/relationships/hyperlink" Target="https://www.pinterest.com/carol5224/butterfly-clip-art/" TargetMode="External"/><Relationship Id="rId6" Type="http://schemas.openxmlformats.org/officeDocument/2006/relationships/image" Target="../media/image4.jpeg"/><Relationship Id="rId7" Type="http://schemas.openxmlformats.org/officeDocument/2006/relationships/hyperlink" Target="http://www.clipartpanda.com/categories/hospital-clip-art-free-printable" TargetMode="External"/><Relationship Id="rId8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www.google.ca/url?sa=i&amp;rct=j&amp;q=&amp;esrc=s&amp;source=images&amp;cd=&amp;cad=rja&amp;uact=8&amp;ved=0ahUKEwjusp3a2tzOAhXJHx4KHQTnDuAQjRwIBw&amp;url=https%3A%2F%2Fwww.pinterest.com%2Fexplore%2Fclip-art%2F&amp;psig=AFQjCNHMzKSeP_LsAP4VlOgLILS2PITNZg&amp;ust=1472219366862344" TargetMode="Externa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tiff"/><Relationship Id="rId3" Type="http://schemas.openxmlformats.org/officeDocument/2006/relationships/image" Target="../media/image2.tif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tiff"/><Relationship Id="rId3" Type="http://schemas.openxmlformats.org/officeDocument/2006/relationships/image" Target="../media/image2.tif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tiff"/><Relationship Id="rId3" Type="http://schemas.openxmlformats.org/officeDocument/2006/relationships/image" Target="../media/image2.tif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tiff"/><Relationship Id="rId3" Type="http://schemas.openxmlformats.org/officeDocument/2006/relationships/image" Target="../media/image2.tif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tiff"/><Relationship Id="rId3" Type="http://schemas.openxmlformats.org/officeDocument/2006/relationships/image" Target="../media/image2.tif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tiff"/><Relationship Id="rId3" Type="http://schemas.openxmlformats.org/officeDocument/2006/relationships/image" Target="../media/image2.tiff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Relationship Id="rId3" Type="http://schemas.openxmlformats.org/officeDocument/2006/relationships/image" Target="../media/image31.tif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Relationship Id="rId3" Type="http://schemas.openxmlformats.org/officeDocument/2006/relationships/image" Target="../media/image32.tif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opsugar.com/moms/Kids-Your-Kid-Friends-37811290" TargetMode="External"/><Relationship Id="rId4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cliparting.com/free-homework-clipart-13892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www.google.ca/url?sa=i&amp;rct=j&amp;q=&amp;esrc=s&amp;source=images&amp;cd=&amp;cad=rja&amp;uact=8&amp;ved=0ahUKEwjusp3a2tzOAhXJHx4KHQTnDuAQjRwIBw&amp;url=https%3A%2F%2Fwww.pinterest.com%2Fexplore%2Fclip-art%2F&amp;psig=AFQjCNHMzKSeP_LsAP4VlOgLILS2PITNZg&amp;ust=1472219366862344" TargetMode="Externa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FortAwesome/Font-Awesome/issues/1023" TargetMode="External"/><Relationship Id="rId4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www.google.ca/url?sa=i&amp;rct=j&amp;q=&amp;esrc=s&amp;source=images&amp;cd=&amp;cad=rja&amp;uact=8&amp;ved=0ahUKEwjusp3a2tzOAhXJHx4KHQTnDuAQjRwIBw&amp;url=https%3A%2F%2Fwww.pinterest.com%2Fexplore%2Fclip-art%2F&amp;psig=AFQjCNHMzKSeP_LsAP4VlOgLILS2PITNZg&amp;ust=1472219366862344" TargetMode="Externa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4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calvaryunited.com/event.aspx?event_id=219958&amp;site_id=10121" TargetMode="Externa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4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calvaryunited.com/event.aspx?event_id=219958&amp;site_id=10121" TargetMode="Externa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a/url?sa=i&amp;rct=j&amp;q=&amp;esrc=s&amp;source=images&amp;cd=&amp;cad=rja&amp;uact=8&amp;ved=0ahUKEwjB_MuhiYjPAhVKdD4KHWquBFwQjRwIBw&amp;url=http%3A%2F%2Fwww.signandprint.ca%2Fhtm%2Fsignslist.htm&amp;bvm=bv.132479545,d.dmo&amp;psig=AFQjCNGpFRLqwaYgV53cAzPM1IVdQseBQA&amp;ust=1473709338716496" TargetMode="External"/><Relationship Id="rId4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ignsnowmillcreek.com/" TargetMode="External"/><Relationship Id="rId4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www.google.ca/url?sa=i&amp;rct=j&amp;q=&amp;esrc=s&amp;source=images&amp;cd=&amp;cad=rja&amp;uact=8&amp;ved=0ahUKEwjusp3a2tzOAhXJHx4KHQTnDuAQjRwIBw&amp;url=https%3A%2F%2Fwww.pinterest.com%2Fexplore%2Fclip-art%2F&amp;psig=AFQjCNHMzKSeP_LsAP4VlOgLILS2PITNZg&amp;ust=1472219366862344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a/url?sa=i&amp;rct=j&amp;q=&amp;esrc=s&amp;source=images&amp;cd=&amp;cad=rja&amp;uact=8&amp;ved=0ahUKEwjiq_OdgefOAhVLqR4KHYFWCakQjRwIBw&amp;url=http%3A%2F%2Fwww.aularagon.org%2Ffiles%2Fespa%2Fespad%2Fingles%2Fm1%2Funidad_04%2Fpagina_23.html&amp;bvm=bv.131286987,d.dmo&amp;psig=AFQjCNEn9_X8cHQ3KGU58USKS_4au7ISKA&amp;ust=1472573298575885" TargetMode="External"/><Relationship Id="rId4" Type="http://schemas.openxmlformats.org/officeDocument/2006/relationships/image" Target="../media/image6.jpeg"/><Relationship Id="rId5" Type="http://schemas.openxmlformats.org/officeDocument/2006/relationships/hyperlink" Target="https://clubpenguintags.wordpress.com/guides/become-a-tour-guide/" TargetMode="External"/><Relationship Id="rId6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clubpenguintags.wordpress.com/guides/become-a-tour-guide/" TargetMode="External"/><Relationship Id="rId4" Type="http://schemas.openxmlformats.org/officeDocument/2006/relationships/image" Target="../media/image7.png"/><Relationship Id="rId5" Type="http://schemas.openxmlformats.org/officeDocument/2006/relationships/hyperlink" Target="http://publicdomainvectors.org/en/free-clipart/Vector-drawing-of-thumb-up-and-down/22718.html" TargetMode="External"/><Relationship Id="rId6" Type="http://schemas.openxmlformats.org/officeDocument/2006/relationships/image" Target="../media/image8.png"/><Relationship Id="rId7" Type="http://schemas.openxmlformats.org/officeDocument/2006/relationships/hyperlink" Target="http://rvretirementtravel.com/rv-retired-travel-things-you-need" TargetMode="External"/><Relationship Id="rId8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clubpenguintags.wordpress.com/guides/become-a-tour-guide/" TargetMode="External"/><Relationship Id="rId4" Type="http://schemas.openxmlformats.org/officeDocument/2006/relationships/image" Target="../media/image7.png"/><Relationship Id="rId5" Type="http://schemas.openxmlformats.org/officeDocument/2006/relationships/hyperlink" Target="http://www.morewithmusic.org/2012/03/safety-signs.html" TargetMode="External"/><Relationship Id="rId6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clubpenguintags.wordpress.com/guides/become-a-tour-guide/" TargetMode="External"/><Relationship Id="rId4" Type="http://schemas.openxmlformats.org/officeDocument/2006/relationships/image" Target="../media/image7.png"/><Relationship Id="rId5" Type="http://schemas.openxmlformats.org/officeDocument/2006/relationships/hyperlink" Target="http://www.vipprintandsign.com/community-signs/" TargetMode="External"/><Relationship Id="rId6" Type="http://schemas.openxmlformats.org/officeDocument/2006/relationships/image" Target="../media/image11.jpeg"/><Relationship Id="rId7" Type="http://schemas.openxmlformats.org/officeDocument/2006/relationships/image" Target="../media/image12.jpeg"/><Relationship Id="rId8" Type="http://schemas.openxmlformats.org/officeDocument/2006/relationships/hyperlink" Target="http://spcaswiftcurrent.com/2014/01/recycle-and-donate/" TargetMode="External"/><Relationship Id="rId9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clubpenguintags.wordpress.com/guides/become-a-tour-guide/" TargetMode="External"/><Relationship Id="rId4" Type="http://schemas.openxmlformats.org/officeDocument/2006/relationships/image" Target="../media/image7.png"/><Relationship Id="rId5" Type="http://schemas.openxmlformats.org/officeDocument/2006/relationships/hyperlink" Target="http://edublog.amdsb.ca/team2eagles/tag/health/" TargetMode="External"/><Relationship Id="rId6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1770221" y="647403"/>
            <a:ext cx="5717857" cy="2714625"/>
          </a:xfrm>
          <a:prstGeom prst="roundRect">
            <a:avLst/>
          </a:prstGeom>
          <a:solidFill>
            <a:srgbClr val="C586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70196" y="2292180"/>
            <a:ext cx="2080227" cy="1069848"/>
          </a:xfrm>
        </p:spPr>
        <p:txBody>
          <a:bodyPr/>
          <a:lstStyle/>
          <a:p>
            <a:r>
              <a:rPr lang="en-US" dirty="0" smtClean="0"/>
              <a:t>Lesson Nine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798498"/>
            <a:ext cx="9258300" cy="324162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001678" y="1160092"/>
            <a:ext cx="5486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My Community</a:t>
            </a:r>
            <a:endParaRPr lang="en-US" sz="54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9550" y="78248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88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158591" y="797778"/>
            <a:ext cx="82996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What did I just learn?</a:t>
            </a:r>
            <a:endParaRPr lang="en-US" sz="4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9" name="Rectangular Callout 8"/>
          <p:cNvSpPr/>
          <p:nvPr/>
        </p:nvSpPr>
        <p:spPr>
          <a:xfrm>
            <a:off x="158591" y="2392590"/>
            <a:ext cx="5156359" cy="1777195"/>
          </a:xfrm>
          <a:prstGeom prst="wedgeRectCallout">
            <a:avLst>
              <a:gd name="adj1" fmla="val 58216"/>
              <a:gd name="adj2" fmla="val 39184"/>
            </a:avLst>
          </a:prstGeom>
          <a:solidFill>
            <a:srgbClr val="C586FC"/>
          </a:solidFill>
          <a:ln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Arial" charset="0"/>
              <a:buChar char="•"/>
            </a:pPr>
            <a:r>
              <a:rPr lang="en-CA" sz="2800" dirty="0" smtClean="0">
                <a:latin typeface="Century Gothic" charset="0"/>
                <a:ea typeface="Century Gothic" charset="0"/>
                <a:cs typeface="Century Gothic" charset="0"/>
              </a:rPr>
              <a:t>Interpreting signs, symbols within the environment</a:t>
            </a:r>
            <a:r>
              <a:rPr lang="en-US" sz="2800" smtClean="0">
                <a:effectLst/>
                <a:latin typeface="Century Gothic" charset="0"/>
                <a:ea typeface="Century Gothic" charset="0"/>
                <a:cs typeface="Century Gothic" charset="0"/>
              </a:rPr>
              <a:t> </a:t>
            </a:r>
            <a:endParaRPr lang="en-US" sz="28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2050" name="Picture 2" descr="mage result for clipart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4975" y="3714751"/>
            <a:ext cx="3464774" cy="2986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423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1563" y="1690689"/>
            <a:ext cx="3498661" cy="440791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0" y="989638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Story Time!</a:t>
            </a:r>
            <a:endParaRPr lang="en-US" sz="2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68647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0" y="989638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Story Time!</a:t>
            </a:r>
            <a:endParaRPr lang="en-US" sz="2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5402" y="51996"/>
            <a:ext cx="4928335" cy="6806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0797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014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6210" y="1"/>
            <a:ext cx="9190210" cy="6858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229600" y="109182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36660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" y="0"/>
            <a:ext cx="9093200" cy="6858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229600" y="109182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56752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31300" cy="6858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229600" y="109182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366322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" y="0"/>
            <a:ext cx="9093200" cy="6858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229600" y="109182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750150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00" y="0"/>
            <a:ext cx="9093200" cy="6858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229600" y="109182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88220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" y="0"/>
            <a:ext cx="9105900" cy="6858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229600" y="109182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11914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158591" y="797778"/>
            <a:ext cx="82996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What did I learn last class?</a:t>
            </a:r>
            <a:endParaRPr lang="en-US" sz="4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034" name="Picture 10" descr="mage result for clipart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4950" y="3476626"/>
            <a:ext cx="3143250" cy="314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9" name="Rectangular Callout 8"/>
          <p:cNvSpPr/>
          <p:nvPr/>
        </p:nvSpPr>
        <p:spPr>
          <a:xfrm>
            <a:off x="442913" y="2000249"/>
            <a:ext cx="4281816" cy="3868288"/>
          </a:xfrm>
          <a:prstGeom prst="wedgeRectCallout">
            <a:avLst>
              <a:gd name="adj1" fmla="val 67098"/>
              <a:gd name="adj2" fmla="val 31021"/>
            </a:avLst>
          </a:prstGeom>
          <a:solidFill>
            <a:srgbClr val="C586FC"/>
          </a:solidFill>
          <a:ln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Arial" charset="0"/>
              <a:buChar char="•"/>
            </a:pPr>
            <a:r>
              <a:rPr lang="en-CA" sz="2400" dirty="0" smtClean="0">
                <a:latin typeface="Century Gothic" charset="0"/>
                <a:ea typeface="Century Gothic" charset="0"/>
                <a:cs typeface="Century Gothic" charset="0"/>
              </a:rPr>
              <a:t>Reviewing sounds of the letter ‘s’ (/z/) and ‘al’</a:t>
            </a:r>
            <a:endParaRPr lang="en-US" sz="2400" dirty="0" smtClean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endParaRPr lang="en-CA" sz="2400" dirty="0" smtClean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r>
              <a:rPr lang="en-CA" sz="2400" dirty="0" smtClean="0">
                <a:latin typeface="Century Gothic" charset="0"/>
                <a:ea typeface="Century Gothic" charset="0"/>
                <a:cs typeface="Century Gothic" charset="0"/>
              </a:rPr>
              <a:t>Reading maps:  Locate information on a map  </a:t>
            </a:r>
            <a:endParaRPr lang="en-US" sz="2400" dirty="0" smtClean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endParaRPr lang="en-CA" sz="2400" dirty="0" smtClean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r>
              <a:rPr lang="en-CA" sz="2400" dirty="0" smtClean="0">
                <a:latin typeface="Century Gothic" charset="0"/>
                <a:ea typeface="Century Gothic" charset="0"/>
                <a:cs typeface="Century Gothic" charset="0"/>
              </a:rPr>
              <a:t>Reviewing Directions:  north, south, east, west</a:t>
            </a:r>
            <a:r>
              <a:rPr lang="en-US" sz="2400" dirty="0" smtClean="0">
                <a:latin typeface="Century Gothic" charset="0"/>
                <a:ea typeface="Century Gothic" charset="0"/>
                <a:cs typeface="Century Gothic" charset="0"/>
              </a:rPr>
              <a:t>,</a:t>
            </a:r>
            <a:r>
              <a:rPr lang="en-CA" sz="2400" dirty="0" smtClean="0">
                <a:latin typeface="Century Gothic" charset="0"/>
                <a:ea typeface="Century Gothic" charset="0"/>
                <a:cs typeface="Century Gothic" charset="0"/>
              </a:rPr>
              <a:t>left, right, straight, back</a:t>
            </a:r>
            <a:r>
              <a:rPr lang="en-US" sz="2400" dirty="0" smtClean="0">
                <a:effectLst/>
                <a:latin typeface="Century Gothic" charset="0"/>
                <a:ea typeface="Century Gothic" charset="0"/>
                <a:cs typeface="Century Gothic" charset="0"/>
              </a:rPr>
              <a:t> </a:t>
            </a: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0" name="Picture 2" descr="mage result for butterflies clipart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0068" y="1891381"/>
            <a:ext cx="1569222" cy="1322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mage result for hospital clipart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4629" y="1826436"/>
            <a:ext cx="1633119" cy="1359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2578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50" y="0"/>
            <a:ext cx="9055100" cy="6858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229600" y="109182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7689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" y="146050"/>
            <a:ext cx="9067800" cy="67119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229600" y="109182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979907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50" y="0"/>
            <a:ext cx="9055100" cy="6858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229600" y="109182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32493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" y="0"/>
            <a:ext cx="9029700" cy="6858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229600" y="109182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142156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0" y="266700"/>
            <a:ext cx="9080500" cy="65913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229600" y="109182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291333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64740" y="6152018"/>
            <a:ext cx="1314450" cy="46434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229600" y="109182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347466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229600" y="109182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1424" y="799136"/>
            <a:ext cx="5362576" cy="5690563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528736" y="2177070"/>
            <a:ext cx="2800252" cy="2794981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Put the pictures to the </a:t>
            </a:r>
            <a:r>
              <a:rPr lang="en-US" sz="280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right in the order that the story was told</a:t>
            </a:r>
            <a:endParaRPr lang="en-US" sz="28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895828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229600" y="109182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6264" y="790605"/>
            <a:ext cx="4343399" cy="5780669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528735" y="2177070"/>
            <a:ext cx="3157439" cy="2480655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Match the speech bubbles to the character</a:t>
            </a:r>
            <a:endParaRPr lang="en-US" sz="28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528364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229600" y="109182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5" name="Rounded Rectangle 4"/>
          <p:cNvSpPr/>
          <p:nvPr/>
        </p:nvSpPr>
        <p:spPr>
          <a:xfrm>
            <a:off x="471584" y="1683603"/>
            <a:ext cx="3743229" cy="3617060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Why is it important not to get to know </a:t>
            </a:r>
            <a:r>
              <a:rPr lang="en-US" sz="280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someone before we make an opinion on them?</a:t>
            </a:r>
            <a:endParaRPr lang="en-US" sz="28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30722" name="Picture 2" descr="mage result for friends kids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6718" y="1557338"/>
            <a:ext cx="4171950" cy="3743325"/>
          </a:xfrm>
          <a:prstGeom prst="rect">
            <a:avLst/>
          </a:prstGeom>
          <a:noFill/>
          <a:ln w="57150">
            <a:solidFill>
              <a:srgbClr val="7030A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016793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158591" y="797778"/>
            <a:ext cx="82996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What did I just learn?</a:t>
            </a:r>
            <a:endParaRPr lang="en-US" sz="4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9" name="Rectangular Callout 8"/>
          <p:cNvSpPr/>
          <p:nvPr/>
        </p:nvSpPr>
        <p:spPr>
          <a:xfrm>
            <a:off x="158591" y="2392590"/>
            <a:ext cx="5156359" cy="1777195"/>
          </a:xfrm>
          <a:prstGeom prst="wedgeRectCallout">
            <a:avLst>
              <a:gd name="adj1" fmla="val 58216"/>
              <a:gd name="adj2" fmla="val 39184"/>
            </a:avLst>
          </a:prstGeom>
          <a:solidFill>
            <a:srgbClr val="C586FC"/>
          </a:solidFill>
          <a:ln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Arial" charset="0"/>
              <a:buChar char="•"/>
            </a:pPr>
            <a:r>
              <a:rPr lang="en-CA" sz="2800" smtClean="0">
                <a:latin typeface="Century Gothic" charset="0"/>
                <a:ea typeface="Century Gothic" charset="0"/>
                <a:cs typeface="Century Gothic" charset="0"/>
              </a:rPr>
              <a:t>Making connections to self/world + Oral Summary</a:t>
            </a:r>
            <a:endParaRPr lang="en-US" sz="28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2050" name="Picture 2" descr="mage result for clipart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4975" y="3714751"/>
            <a:ext cx="3464774" cy="2986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795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158591" y="797778"/>
            <a:ext cx="82996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Reviewing Homework</a:t>
            </a:r>
            <a:endParaRPr lang="en-US" sz="4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034" name="Picture 10" descr="mage result for clipart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2900" y="4587649"/>
            <a:ext cx="2148342" cy="2148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8" name="Rounded Rectangle 7"/>
          <p:cNvSpPr/>
          <p:nvPr/>
        </p:nvSpPr>
        <p:spPr>
          <a:xfrm>
            <a:off x="678412" y="1871746"/>
            <a:ext cx="8017317" cy="2472931"/>
          </a:xfrm>
          <a:prstGeom prst="roundRect">
            <a:avLst/>
          </a:prstGeom>
          <a:solidFill>
            <a:srgbClr val="C586FC">
              <a:alpha val="56078"/>
            </a:srgb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Complete the worksheet.</a:t>
            </a:r>
          </a:p>
          <a:p>
            <a:pPr algn="ctr"/>
            <a:endParaRPr lang="en-US" sz="2400" dirty="0" smtClean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Write down steps you would take if you got lost and could not find your family or friends.</a:t>
            </a:r>
            <a:endParaRPr lang="en-US" sz="2400" dirty="0" smtClean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3241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0" y="989638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Reviewing Directions</a:t>
            </a:r>
            <a:endParaRPr lang="en-US" sz="2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519211" y="1861685"/>
            <a:ext cx="4367113" cy="4520104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We use words that indicate direction to tell someone where something is</a:t>
            </a:r>
            <a:r>
              <a:rPr lang="en-US" sz="280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. </a:t>
            </a:r>
          </a:p>
          <a:p>
            <a:pPr algn="ctr"/>
            <a:endParaRPr lang="en-US" sz="2800" dirty="0" smtClean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28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Examples of words that indicate direction are: left, right, straight and back</a:t>
            </a:r>
            <a:endParaRPr lang="en-US" sz="28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9458" name="Picture 2" descr="mage result for map icon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7362" y="2468533"/>
            <a:ext cx="3419475" cy="3133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351008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-157163" y="21283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        Draw a map of the wolfs house and three little</a:t>
            </a:r>
          </a:p>
          <a:p>
            <a:r>
              <a:rPr lang="en-US" sz="24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 </a:t>
            </a:r>
            <a:r>
              <a:rPr lang="en-US" sz="24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     </a:t>
            </a:r>
            <a:r>
              <a:rPr lang="en-US" sz="24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 pigs houses!</a:t>
            </a:r>
          </a:p>
          <a:p>
            <a:r>
              <a:rPr lang="en-US" sz="24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      Describe directions from the wolfs house to the three little                  	pigs house</a:t>
            </a:r>
            <a:endParaRPr lang="en-US" sz="24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57164" y="1861684"/>
            <a:ext cx="8829674" cy="4824865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30138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57164" y="1029149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Follow the directions on your worksheet!</a:t>
            </a:r>
            <a:endParaRPr lang="en-US" sz="24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57164" y="1861684"/>
            <a:ext cx="8829674" cy="4824865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CA" sz="2800" dirty="0">
                <a:solidFill>
                  <a:schemeClr val="tx1"/>
                </a:solidFill>
              </a:rPr>
              <a:t>Write your name two times anywhere </a:t>
            </a:r>
            <a:r>
              <a:rPr lang="en-CA" sz="2800" dirty="0" smtClean="0">
                <a:solidFill>
                  <a:schemeClr val="tx1"/>
                </a:solidFill>
              </a:rPr>
              <a:t>on your </a:t>
            </a:r>
            <a:r>
              <a:rPr lang="en-CA" sz="2800" dirty="0">
                <a:solidFill>
                  <a:schemeClr val="tx1"/>
                </a:solidFill>
              </a:rPr>
              <a:t>sheet of paper</a:t>
            </a:r>
            <a:r>
              <a:rPr lang="en-CA" sz="2800" dirty="0" smtClean="0">
                <a:solidFill>
                  <a:schemeClr val="tx1"/>
                </a:solidFill>
              </a:rPr>
              <a:t>.</a:t>
            </a:r>
            <a:endParaRPr lang="en-US" sz="2800" dirty="0">
              <a:solidFill>
                <a:schemeClr val="tx1"/>
              </a:solidFill>
            </a:endParaRPr>
          </a:p>
          <a:p>
            <a:r>
              <a:rPr lang="en-CA" sz="2800" dirty="0">
                <a:solidFill>
                  <a:schemeClr val="tx1"/>
                </a:solidFill>
              </a:rPr>
              <a:t>Circle all of the nouns on </a:t>
            </a:r>
            <a:r>
              <a:rPr lang="en-CA" sz="2800" dirty="0" smtClean="0">
                <a:solidFill>
                  <a:schemeClr val="tx1"/>
                </a:solidFill>
              </a:rPr>
              <a:t>your </a:t>
            </a:r>
            <a:r>
              <a:rPr lang="en-CA" sz="2800" dirty="0">
                <a:solidFill>
                  <a:schemeClr val="tx1"/>
                </a:solidFill>
              </a:rPr>
              <a:t>worksheet.</a:t>
            </a:r>
            <a:endParaRPr lang="en-US" sz="2800" dirty="0">
              <a:solidFill>
                <a:schemeClr val="tx1"/>
              </a:solidFill>
            </a:endParaRPr>
          </a:p>
          <a:p>
            <a:r>
              <a:rPr lang="en-CA" sz="2800" dirty="0">
                <a:solidFill>
                  <a:schemeClr val="tx1"/>
                </a:solidFill>
              </a:rPr>
              <a:t>Put a triangle over all of the verbs on </a:t>
            </a:r>
            <a:r>
              <a:rPr lang="en-CA" sz="2800" dirty="0" smtClean="0">
                <a:solidFill>
                  <a:schemeClr val="tx1"/>
                </a:solidFill>
              </a:rPr>
              <a:t>your </a:t>
            </a:r>
            <a:r>
              <a:rPr lang="en-CA" sz="2800" dirty="0">
                <a:solidFill>
                  <a:schemeClr val="tx1"/>
                </a:solidFill>
              </a:rPr>
              <a:t>worksheet.</a:t>
            </a:r>
            <a:endParaRPr lang="en-US" sz="2800" dirty="0">
              <a:solidFill>
                <a:schemeClr val="tx1"/>
              </a:solidFill>
            </a:endParaRPr>
          </a:p>
          <a:p>
            <a:r>
              <a:rPr lang="en-CA" sz="2800" dirty="0">
                <a:solidFill>
                  <a:schemeClr val="tx1"/>
                </a:solidFill>
              </a:rPr>
              <a:t>Are you female? ______________</a:t>
            </a:r>
            <a:endParaRPr lang="en-US" sz="2800" dirty="0">
              <a:solidFill>
                <a:schemeClr val="tx1"/>
              </a:solidFill>
            </a:endParaRPr>
          </a:p>
          <a:p>
            <a:r>
              <a:rPr lang="en-CA" sz="2800" dirty="0">
                <a:solidFill>
                  <a:schemeClr val="tx1"/>
                </a:solidFill>
              </a:rPr>
              <a:t>Write down your two favourite movies </a:t>
            </a:r>
            <a:r>
              <a:rPr lang="en-CA" sz="2800" dirty="0" smtClean="0">
                <a:solidFill>
                  <a:schemeClr val="tx1"/>
                </a:solidFill>
              </a:rPr>
              <a:t>on your worksheets</a:t>
            </a:r>
            <a:endParaRPr 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601993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158591" y="797778"/>
            <a:ext cx="82996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What did I learn today?</a:t>
            </a:r>
            <a:endParaRPr lang="en-US" sz="4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034" name="Picture 10" descr="mage result for clipart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1428" y="3490274"/>
            <a:ext cx="3143250" cy="314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ular Callout 8"/>
          <p:cNvSpPr/>
          <p:nvPr/>
        </p:nvSpPr>
        <p:spPr>
          <a:xfrm>
            <a:off x="442913" y="2000250"/>
            <a:ext cx="4332287" cy="4516664"/>
          </a:xfrm>
          <a:prstGeom prst="wedgeRectCallout">
            <a:avLst>
              <a:gd name="adj1" fmla="val 67098"/>
              <a:gd name="adj2" fmla="val 31021"/>
            </a:avLst>
          </a:prstGeom>
          <a:solidFill>
            <a:srgbClr val="C586FC"/>
          </a:solidFill>
          <a:ln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Arial" charset="0"/>
              <a:buChar char="•"/>
            </a:pPr>
            <a:r>
              <a:rPr lang="en-CA" sz="2400" dirty="0" smtClean="0">
                <a:latin typeface="Century Gothic" charset="0"/>
                <a:ea typeface="Century Gothic" charset="0"/>
                <a:cs typeface="Century Gothic" charset="0"/>
              </a:rPr>
              <a:t>Following directions on a map</a:t>
            </a:r>
            <a:endParaRPr lang="en-US" sz="2400" dirty="0" smtClean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endParaRPr lang="en-CA" sz="2400" dirty="0" smtClean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r>
              <a:rPr lang="en-CA" sz="2400" dirty="0" smtClean="0">
                <a:latin typeface="Century Gothic" charset="0"/>
                <a:ea typeface="Century Gothic" charset="0"/>
                <a:cs typeface="Century Gothic" charset="0"/>
              </a:rPr>
              <a:t>Making connections to self/world + Oral Summary </a:t>
            </a:r>
            <a:endParaRPr lang="en-US" sz="2400" dirty="0" smtClean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endParaRPr lang="en-US" sz="2400" dirty="0" smtClean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r>
              <a:rPr lang="en-CA" sz="2400" dirty="0" smtClean="0">
                <a:latin typeface="Century Gothic" charset="0"/>
                <a:ea typeface="Century Gothic" charset="0"/>
                <a:cs typeface="Century Gothic" charset="0"/>
              </a:rPr>
              <a:t>Interpreting signs, symbols within the environment</a:t>
            </a:r>
            <a:r>
              <a:rPr lang="en-US" sz="2400" dirty="0" smtClean="0">
                <a:effectLst/>
                <a:latin typeface="Century Gothic" charset="0"/>
                <a:ea typeface="Century Gothic" charset="0"/>
                <a:cs typeface="Century Gothic" charset="0"/>
              </a:rPr>
              <a:t> </a:t>
            </a: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2983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mage result for local community clipart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71762"/>
            <a:ext cx="9190434" cy="4186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ounded Rectangle 4"/>
          <p:cNvSpPr/>
          <p:nvPr/>
        </p:nvSpPr>
        <p:spPr>
          <a:xfrm>
            <a:off x="586558" y="198831"/>
            <a:ext cx="8017317" cy="2472931"/>
          </a:xfrm>
          <a:prstGeom prst="roundRect">
            <a:avLst/>
          </a:prstGeom>
          <a:solidFill>
            <a:srgbClr val="C586FC">
              <a:alpha val="56078"/>
            </a:srgb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u="sng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Homework </a:t>
            </a:r>
            <a:endParaRPr lang="en-US" sz="2400" dirty="0" smtClean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Complete the worksheet.</a:t>
            </a:r>
          </a:p>
          <a:p>
            <a:pPr algn="ctr"/>
            <a:endParaRPr lang="en-US" sz="24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Draw pictures of three signs you see during the week as you go around town!</a:t>
            </a:r>
          </a:p>
          <a:p>
            <a:pPr algn="ctr"/>
            <a:endParaRPr lang="en-US" sz="2400" dirty="0" smtClean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3673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mage result for local community clipart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71762"/>
            <a:ext cx="9190434" cy="4186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ounded Rectangle 4"/>
          <p:cNvSpPr/>
          <p:nvPr/>
        </p:nvSpPr>
        <p:spPr>
          <a:xfrm>
            <a:off x="1173117" y="328326"/>
            <a:ext cx="6844199" cy="2214563"/>
          </a:xfrm>
          <a:prstGeom prst="roundRect">
            <a:avLst/>
          </a:prstGeom>
          <a:solidFill>
            <a:srgbClr val="C586FC">
              <a:alpha val="56078"/>
            </a:srgb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Before we go . . . </a:t>
            </a:r>
          </a:p>
          <a:p>
            <a:pPr algn="ctr"/>
            <a:endParaRPr lang="en-US" sz="24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Do you have any questions?</a:t>
            </a:r>
          </a:p>
          <a:p>
            <a:pPr algn="ctr"/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Do you understand the homework?</a:t>
            </a:r>
          </a:p>
          <a:p>
            <a:pPr algn="ctr"/>
            <a:endParaRPr lang="en-US" sz="2400" dirty="0" smtClean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Thank you for an excellent lesson!</a:t>
            </a:r>
            <a:endParaRPr lang="en-US" sz="24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958333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12290" name="Picture 2" descr="mage result for signs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1" y="1243013"/>
            <a:ext cx="7315199" cy="5486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422195" y="658238"/>
            <a:ext cx="82996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What do you think these signs mean?</a:t>
            </a:r>
            <a:endParaRPr lang="en-US" sz="32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18452" y="234360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0549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422195" y="467782"/>
            <a:ext cx="829960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Why is this sign important for our communities?</a:t>
            </a:r>
            <a:endParaRPr lang="en-US" sz="32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18452" y="234360"/>
            <a:ext cx="1314450" cy="464344"/>
          </a:xfrm>
          <a:prstGeom prst="rect">
            <a:avLst/>
          </a:prstGeom>
        </p:spPr>
      </p:pic>
      <p:pic>
        <p:nvPicPr>
          <p:cNvPr id="40962" name="Picture 2" descr="mage result for signs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8862" y="2357438"/>
            <a:ext cx="3795712" cy="3795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5086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158591" y="797778"/>
            <a:ext cx="82996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Learning Goals</a:t>
            </a:r>
            <a:endParaRPr lang="en-US" sz="4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034" name="Picture 10" descr="mage result for clipart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4950" y="3476626"/>
            <a:ext cx="3143250" cy="314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ular Callout 16"/>
          <p:cNvSpPr/>
          <p:nvPr/>
        </p:nvSpPr>
        <p:spPr>
          <a:xfrm>
            <a:off x="281523" y="1929025"/>
            <a:ext cx="4495194" cy="4185171"/>
          </a:xfrm>
          <a:prstGeom prst="wedgeRectCallout">
            <a:avLst>
              <a:gd name="adj1" fmla="val 68436"/>
              <a:gd name="adj2" fmla="val -6258"/>
            </a:avLst>
          </a:prstGeom>
          <a:solidFill>
            <a:srgbClr val="C586FC"/>
          </a:solidFill>
          <a:ln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Arial" charset="0"/>
              <a:buChar char="•"/>
            </a:pPr>
            <a:r>
              <a:rPr lang="en-CA" sz="2400" dirty="0" smtClean="0">
                <a:latin typeface="Century Gothic" charset="0"/>
                <a:ea typeface="Century Gothic" charset="0"/>
                <a:cs typeface="Century Gothic" charset="0"/>
              </a:rPr>
              <a:t>Following </a:t>
            </a:r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directions on a map</a:t>
            </a: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endParaRPr lang="en-CA" sz="2400" dirty="0" smtClean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r>
              <a:rPr lang="en-CA" sz="2400" dirty="0" smtClean="0">
                <a:latin typeface="Century Gothic" charset="0"/>
                <a:ea typeface="Century Gothic" charset="0"/>
                <a:cs typeface="Century Gothic" charset="0"/>
              </a:rPr>
              <a:t>Making </a:t>
            </a:r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connections to self/world </a:t>
            </a:r>
            <a:r>
              <a:rPr lang="en-CA" sz="2400" dirty="0" smtClean="0">
                <a:latin typeface="Century Gothic" charset="0"/>
                <a:ea typeface="Century Gothic" charset="0"/>
                <a:cs typeface="Century Gothic" charset="0"/>
              </a:rPr>
              <a:t>+ Oral Summary</a:t>
            </a:r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 </a:t>
            </a:r>
            <a:endParaRPr lang="en-US" sz="2400" dirty="0" smtClean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r>
              <a:rPr lang="en-CA" sz="2400" dirty="0" smtClean="0">
                <a:latin typeface="Century Gothic" charset="0"/>
                <a:ea typeface="Century Gothic" charset="0"/>
                <a:cs typeface="Century Gothic" charset="0"/>
              </a:rPr>
              <a:t>Interpreting </a:t>
            </a:r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signs, symbols within the environment</a:t>
            </a:r>
            <a:r>
              <a:rPr lang="en-US" sz="2400" dirty="0" smtClean="0">
                <a:effectLst/>
                <a:latin typeface="Century Gothic" charset="0"/>
                <a:ea typeface="Century Gothic" charset="0"/>
                <a:cs typeface="Century Gothic" charset="0"/>
              </a:rPr>
              <a:t> </a:t>
            </a: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05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4098" name="Picture 2" descr="mage result for places in town map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468607"/>
            <a:ext cx="9144000" cy="5389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mage result for tour guide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4633" y="769074"/>
            <a:ext cx="1771797" cy="1328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ular Callout 10"/>
          <p:cNvSpPr/>
          <p:nvPr/>
        </p:nvSpPr>
        <p:spPr>
          <a:xfrm>
            <a:off x="0" y="16742"/>
            <a:ext cx="4728860" cy="1468607"/>
          </a:xfrm>
          <a:prstGeom prst="wedgeRectCallout">
            <a:avLst>
              <a:gd name="adj1" fmla="val 66405"/>
              <a:gd name="adj2" fmla="val -7973"/>
            </a:avLst>
          </a:prstGeom>
          <a:solidFill>
            <a:srgbClr val="C586FC"/>
          </a:solidFill>
          <a:ln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marR="0" lvl="0" indent="-34290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CA" sz="2400" dirty="0" smtClean="0">
                <a:latin typeface="Century Gothic" charset="0"/>
                <a:ea typeface="Century Gothic" charset="0"/>
                <a:cs typeface="Century Gothic" charset="0"/>
              </a:rPr>
              <a:t>Welcome back to our community!  Let’s talk about different signs in our community!</a:t>
            </a:r>
          </a:p>
        </p:txBody>
      </p:sp>
    </p:spTree>
    <p:extLst>
      <p:ext uri="{BB962C8B-B14F-4D97-AF65-F5344CB8AC3E}">
        <p14:creationId xmlns:p14="http://schemas.microsoft.com/office/powerpoint/2010/main" val="4878270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10" name="Picture 2" descr="mage result for tour guide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878" y="4338975"/>
            <a:ext cx="2945835" cy="2209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ular Callout 10"/>
          <p:cNvSpPr/>
          <p:nvPr/>
        </p:nvSpPr>
        <p:spPr>
          <a:xfrm>
            <a:off x="147877" y="658476"/>
            <a:ext cx="3552585" cy="2513350"/>
          </a:xfrm>
          <a:prstGeom prst="wedgeRectCallout">
            <a:avLst>
              <a:gd name="adj1" fmla="val -13985"/>
              <a:gd name="adj2" fmla="val 86555"/>
            </a:avLst>
          </a:prstGeom>
          <a:solidFill>
            <a:srgbClr val="C586FC"/>
          </a:solidFill>
          <a:ln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marR="0" lvl="0" indent="-34290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CA" sz="2800" dirty="0" smtClean="0">
                <a:latin typeface="Century Gothic" charset="0"/>
                <a:ea typeface="Century Gothic" charset="0"/>
                <a:cs typeface="Century Gothic" charset="0"/>
              </a:rPr>
              <a:t>We use common signs to talk </a:t>
            </a:r>
            <a:r>
              <a:rPr lang="en-CA" sz="2800" smtClean="0">
                <a:latin typeface="Century Gothic" charset="0"/>
                <a:ea typeface="Century Gothic" charset="0"/>
                <a:cs typeface="Century Gothic" charset="0"/>
              </a:rPr>
              <a:t>to other </a:t>
            </a:r>
            <a:r>
              <a:rPr lang="en-CA" sz="2800" dirty="0" smtClean="0">
                <a:latin typeface="Century Gothic" charset="0"/>
                <a:ea typeface="Century Gothic" charset="0"/>
                <a:cs typeface="Century Gothic" charset="0"/>
              </a:rPr>
              <a:t>people in </a:t>
            </a:r>
            <a:r>
              <a:rPr lang="en-CA" sz="2800" smtClean="0">
                <a:latin typeface="Century Gothic" charset="0"/>
                <a:ea typeface="Century Gothic" charset="0"/>
                <a:cs typeface="Century Gothic" charset="0"/>
              </a:rPr>
              <a:t>our communities</a:t>
            </a:r>
            <a:endParaRPr lang="en-CA" sz="2800" dirty="0" smtClean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34820" name="Picture 4" descr="mage result for thubs up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7399" y="4058400"/>
            <a:ext cx="3847951" cy="2770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22" name="Picture 6" descr="mage result for thubs up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3157" y="742341"/>
            <a:ext cx="3232193" cy="32321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7400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10" name="Picture 2" descr="mage result for tour guide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878" y="4338975"/>
            <a:ext cx="2945835" cy="2209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ular Callout 10"/>
          <p:cNvSpPr/>
          <p:nvPr/>
        </p:nvSpPr>
        <p:spPr>
          <a:xfrm>
            <a:off x="147878" y="802554"/>
            <a:ext cx="2800350" cy="2369271"/>
          </a:xfrm>
          <a:prstGeom prst="wedgeRectCallout">
            <a:avLst>
              <a:gd name="adj1" fmla="val -13985"/>
              <a:gd name="adj2" fmla="val 86555"/>
            </a:avLst>
          </a:prstGeom>
          <a:solidFill>
            <a:srgbClr val="C586FC"/>
          </a:solidFill>
          <a:ln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marR="0" lvl="0" indent="-34290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CA" sz="2800" smtClean="0">
                <a:latin typeface="Century Gothic" charset="0"/>
                <a:ea typeface="Century Gothic" charset="0"/>
                <a:cs typeface="Century Gothic" charset="0"/>
              </a:rPr>
              <a:t>What are </a:t>
            </a:r>
            <a:r>
              <a:rPr lang="en-CA" sz="2800" dirty="0" smtClean="0">
                <a:latin typeface="Century Gothic" charset="0"/>
                <a:ea typeface="Century Gothic" charset="0"/>
                <a:cs typeface="Century Gothic" charset="0"/>
              </a:rPr>
              <a:t>each of these signs for?</a:t>
            </a:r>
          </a:p>
        </p:txBody>
      </p:sp>
      <p:pic>
        <p:nvPicPr>
          <p:cNvPr id="34818" name="Picture 2" descr="mage result for signs in community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1837" y="1454236"/>
            <a:ext cx="5715000" cy="4269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00801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10" name="Picture 2" descr="mage result for tour guide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878" y="4338975"/>
            <a:ext cx="2945835" cy="2209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ular Callout 10"/>
          <p:cNvSpPr/>
          <p:nvPr/>
        </p:nvSpPr>
        <p:spPr>
          <a:xfrm>
            <a:off x="147877" y="802554"/>
            <a:ext cx="2945835" cy="2440709"/>
          </a:xfrm>
          <a:prstGeom prst="wedgeRectCallout">
            <a:avLst>
              <a:gd name="adj1" fmla="val -13985"/>
              <a:gd name="adj2" fmla="val 86555"/>
            </a:avLst>
          </a:prstGeom>
          <a:solidFill>
            <a:srgbClr val="C586FC"/>
          </a:solidFill>
          <a:ln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marR="0" lvl="0" indent="-34290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CA" sz="2800" dirty="0" smtClean="0">
                <a:latin typeface="Century Gothic" charset="0"/>
                <a:ea typeface="Century Gothic" charset="0"/>
                <a:cs typeface="Century Gothic" charset="0"/>
              </a:rPr>
              <a:t>Why are these signs important for </a:t>
            </a:r>
            <a:r>
              <a:rPr lang="en-CA" sz="2800" smtClean="0">
                <a:latin typeface="Century Gothic" charset="0"/>
                <a:ea typeface="Century Gothic" charset="0"/>
                <a:cs typeface="Century Gothic" charset="0"/>
              </a:rPr>
              <a:t>our communities?</a:t>
            </a:r>
            <a:endParaRPr lang="en-CA" sz="2800" dirty="0" smtClean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39938" name="Picture 2" descr="mage result for signs in community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4486" y="3356841"/>
            <a:ext cx="2290763" cy="3311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40" name="Picture 4" descr="mage result for signs in community">
            <a:hlinkClick r:id="rId5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3596" y="3646546"/>
            <a:ext cx="2304665" cy="2929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42" name="Picture 6" descr="mage result for recycle">
            <a:hlinkClick r:id="rId8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5516" y="756439"/>
            <a:ext cx="2847589" cy="2279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31486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10" name="Picture 2" descr="mage result for tour guide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878" y="4338975"/>
            <a:ext cx="2945835" cy="2209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ular Callout 10"/>
          <p:cNvSpPr/>
          <p:nvPr/>
        </p:nvSpPr>
        <p:spPr>
          <a:xfrm>
            <a:off x="147878" y="802554"/>
            <a:ext cx="2800350" cy="2369271"/>
          </a:xfrm>
          <a:prstGeom prst="wedgeRectCallout">
            <a:avLst>
              <a:gd name="adj1" fmla="val -13985"/>
              <a:gd name="adj2" fmla="val 86555"/>
            </a:avLst>
          </a:prstGeom>
          <a:solidFill>
            <a:srgbClr val="C586FC"/>
          </a:solidFill>
          <a:ln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marR="0" lvl="0" indent="-34290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CA" sz="2800" smtClean="0">
                <a:latin typeface="Century Gothic" charset="0"/>
                <a:ea typeface="Century Gothic" charset="0"/>
                <a:cs typeface="Century Gothic" charset="0"/>
              </a:rPr>
              <a:t>What are </a:t>
            </a:r>
            <a:r>
              <a:rPr lang="en-CA" sz="2800" dirty="0" smtClean="0">
                <a:latin typeface="Century Gothic" charset="0"/>
                <a:ea typeface="Century Gothic" charset="0"/>
                <a:cs typeface="Century Gothic" charset="0"/>
              </a:rPr>
              <a:t>each of these signs for?</a:t>
            </a:r>
          </a:p>
        </p:txBody>
      </p:sp>
      <p:pic>
        <p:nvPicPr>
          <p:cNvPr id="36866" name="Picture 2" descr="mage result for signs in community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0222" y="1121798"/>
            <a:ext cx="5226615" cy="5226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55924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261</TotalTime>
  <Words>387</Words>
  <Application>Microsoft Macintosh PowerPoint</Application>
  <PresentationFormat>On-screen Show (4:3)</PresentationFormat>
  <Paragraphs>63</Paragraphs>
  <Slides>37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2" baseType="lpstr">
      <vt:lpstr>Calibri</vt:lpstr>
      <vt:lpstr>Calibri Light</vt:lpstr>
      <vt:lpstr>Century Gothic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Vanessa Bielecki</dc:creator>
  <cp:lastModifiedBy>Vanessa Bielecki</cp:lastModifiedBy>
  <cp:revision>21</cp:revision>
  <dcterms:created xsi:type="dcterms:W3CDTF">2016-09-11T15:25:38Z</dcterms:created>
  <dcterms:modified xsi:type="dcterms:W3CDTF">2016-09-11T19:46:40Z</dcterms:modified>
</cp:coreProperties>
</file>