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73" r:id="rId8"/>
    <p:sldId id="297" r:id="rId9"/>
    <p:sldId id="298" r:id="rId10"/>
    <p:sldId id="277" r:id="rId11"/>
    <p:sldId id="278" r:id="rId12"/>
    <p:sldId id="279" r:id="rId13"/>
    <p:sldId id="280" r:id="rId14"/>
    <p:sldId id="281" r:id="rId15"/>
    <p:sldId id="283" r:id="rId16"/>
    <p:sldId id="282" r:id="rId17"/>
    <p:sldId id="284" r:id="rId18"/>
    <p:sldId id="285" r:id="rId19"/>
    <p:sldId id="286" r:id="rId20"/>
    <p:sldId id="288" r:id="rId21"/>
    <p:sldId id="289" r:id="rId22"/>
    <p:sldId id="290" r:id="rId23"/>
    <p:sldId id="291" r:id="rId24"/>
    <p:sldId id="292" r:id="rId25"/>
    <p:sldId id="293" r:id="rId26"/>
    <p:sldId id="287" r:id="rId27"/>
    <p:sldId id="294" r:id="rId28"/>
    <p:sldId id="296" r:id="rId29"/>
    <p:sldId id="299" r:id="rId30"/>
    <p:sldId id="300" r:id="rId31"/>
    <p:sldId id="302" r:id="rId32"/>
    <p:sldId id="301" r:id="rId33"/>
    <p:sldId id="274" r:id="rId34"/>
    <p:sldId id="303" r:id="rId35"/>
    <p:sldId id="304" r:id="rId36"/>
    <p:sldId id="305" r:id="rId37"/>
    <p:sldId id="275" r:id="rId38"/>
    <p:sldId id="276" r:id="rId39"/>
    <p:sldId id="268" r:id="rId40"/>
    <p:sldId id="269" r:id="rId41"/>
    <p:sldId id="270" r:id="rId42"/>
    <p:sldId id="271" r:id="rId43"/>
    <p:sldId id="306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8"/>
    <p:restoredTop sz="94590"/>
  </p:normalViewPr>
  <p:slideViewPr>
    <p:cSldViewPr snapToGrid="0" snapToObjects="1">
      <p:cViewPr varScale="1">
        <p:scale>
          <a:sx n="94" d="100"/>
          <a:sy n="94" d="100"/>
        </p:scale>
        <p:origin x="152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viewProps" Target="viewProps.xml"/><Relationship Id="rId47" Type="http://schemas.openxmlformats.org/officeDocument/2006/relationships/theme" Target="theme/theme1.xml"/><Relationship Id="rId48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16A9D-0C2D-2144-801E-70E5FF9932D9}" type="datetimeFigureOut">
              <a:rPr lang="en-US" smtClean="0"/>
              <a:t>9/10/16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D900-5FC2-044C-87DB-B3F742D3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03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16A9D-0C2D-2144-801E-70E5FF9932D9}" type="datetimeFigureOut">
              <a:rPr lang="en-US" smtClean="0"/>
              <a:t>9/10/16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D900-5FC2-044C-87DB-B3F742D3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306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16A9D-0C2D-2144-801E-70E5FF9932D9}" type="datetimeFigureOut">
              <a:rPr lang="en-US" smtClean="0"/>
              <a:t>9/10/16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D900-5FC2-044C-87DB-B3F742D3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741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16A9D-0C2D-2144-801E-70E5FF9932D9}" type="datetimeFigureOut">
              <a:rPr lang="en-US" smtClean="0"/>
              <a:t>9/10/16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D900-5FC2-044C-87DB-B3F742D3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716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16A9D-0C2D-2144-801E-70E5FF9932D9}" type="datetimeFigureOut">
              <a:rPr lang="en-US" smtClean="0"/>
              <a:t>9/10/16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D900-5FC2-044C-87DB-B3F742D3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282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16A9D-0C2D-2144-801E-70E5FF9932D9}" type="datetimeFigureOut">
              <a:rPr lang="en-US" smtClean="0"/>
              <a:t>9/10/16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D900-5FC2-044C-87DB-B3F742D3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840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16A9D-0C2D-2144-801E-70E5FF9932D9}" type="datetimeFigureOut">
              <a:rPr lang="en-US" smtClean="0"/>
              <a:t>9/10/16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D900-5FC2-044C-87DB-B3F742D3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815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16A9D-0C2D-2144-801E-70E5FF9932D9}" type="datetimeFigureOut">
              <a:rPr lang="en-US" smtClean="0"/>
              <a:t>9/10/16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D900-5FC2-044C-87DB-B3F742D3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157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16A9D-0C2D-2144-801E-70E5FF9932D9}" type="datetimeFigureOut">
              <a:rPr lang="en-US" smtClean="0"/>
              <a:t>9/10/16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D900-5FC2-044C-87DB-B3F742D3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180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16A9D-0C2D-2144-801E-70E5FF9932D9}" type="datetimeFigureOut">
              <a:rPr lang="en-US" smtClean="0"/>
              <a:t>9/10/16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D900-5FC2-044C-87DB-B3F742D3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98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16A9D-0C2D-2144-801E-70E5FF9932D9}" type="datetimeFigureOut">
              <a:rPr lang="en-US" smtClean="0"/>
              <a:t>9/10/16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D900-5FC2-044C-87DB-B3F742D3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15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16A9D-0C2D-2144-801E-70E5FF9932D9}" type="datetimeFigureOut">
              <a:rPr lang="en-US" smtClean="0"/>
              <a:t>9/10/16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9D900-5FC2-044C-87DB-B3F742D3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85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0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2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3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Relationship Id="rId3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5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Relationship Id="rId3" Type="http://schemas.openxmlformats.org/officeDocument/2006/relationships/image" Target="../media/image2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7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tiff"/><Relationship Id="rId3" Type="http://schemas.openxmlformats.org/officeDocument/2006/relationships/image" Target="../media/image2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9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5" Type="http://schemas.openxmlformats.org/officeDocument/2006/relationships/hyperlink" Target="http://worldartsme.com/fly-flies-clipart.html" TargetMode="External"/><Relationship Id="rId6" Type="http://schemas.openxmlformats.org/officeDocument/2006/relationships/image" Target="../media/image4.png"/><Relationship Id="rId7" Type="http://schemas.openxmlformats.org/officeDocument/2006/relationships/hyperlink" Target="http://www.clipartlord.com/category/food-clip-art/french-fries-clip-art/" TargetMode="External"/><Relationship Id="rId8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tiff"/><Relationship Id="rId3" Type="http://schemas.openxmlformats.org/officeDocument/2006/relationships/image" Target="../media/image2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21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Relationship Id="rId3" Type="http://schemas.openxmlformats.org/officeDocument/2006/relationships/image" Target="../media/image2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23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Relationship Id="rId3" Type="http://schemas.openxmlformats.org/officeDocument/2006/relationships/image" Target="../media/image2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25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2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27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sailor-clip-art" TargetMode="External"/><Relationship Id="rId4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com/carol5224/butterfly-clip-art/" TargetMode="External"/><Relationship Id="rId4" Type="http://schemas.openxmlformats.org/officeDocument/2006/relationships/image" Target="../media/image30.jpeg"/><Relationship Id="rId5" Type="http://schemas.openxmlformats.org/officeDocument/2006/relationships/hyperlink" Target="http://www.clipartpanda.com/categories/hospital-clip-art-free-printable" TargetMode="External"/><Relationship Id="rId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lord.com/category/food-clip-art/french-fries-clip-art/" TargetMode="External"/><Relationship Id="rId4" Type="http://schemas.openxmlformats.org/officeDocument/2006/relationships/image" Target="../media/image5.png"/><Relationship Id="rId5" Type="http://schemas.openxmlformats.org/officeDocument/2006/relationships/hyperlink" Target="http://www.sartomanila.com/the-ties-that-bind/" TargetMode="External"/><Relationship Id="rId6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iFg57UxoXPAhWBGj4KHSQBBb4QjRwIBw&amp;url=http%3A%2F%2Fwww.clipartpanda.com%2Fcategories%2Fcute-baby-alligator-clipart&amp;bvm=bv.132479545,d.dmo&amp;psig=AFQjCNFSNMMB8stNBitE9sz2GzU2yCJ-2w&amp;ust=1473622742018436" TargetMode="External"/><Relationship Id="rId4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kid.com/stock-dragonfly-cliparts/" TargetMode="External"/><Relationship Id="rId4" Type="http://schemas.openxmlformats.org/officeDocument/2006/relationships/image" Target="../media/image34.jpeg"/><Relationship Id="rId5" Type="http://schemas.openxmlformats.org/officeDocument/2006/relationships/hyperlink" Target="http://www.clipartkid.com/spring-carnival-cliparts/" TargetMode="External"/><Relationship Id="rId6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ripadvisor.co.uk/LocationPhotoDirectLink-g616032-d7217857-i122746352-World_of_Wings_Restaurant-Dumaguete_City_Negros_Oriental_Negros_Island_V.html" TargetMode="External"/><Relationship Id="rId4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animal-clipart" TargetMode="External"/><Relationship Id="rId4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animal-clipart" TargetMode="External"/><Relationship Id="rId4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247momonduty.com/2013_04_01_archive.html" TargetMode="External"/><Relationship Id="rId4" Type="http://schemas.openxmlformats.org/officeDocument/2006/relationships/image" Target="../media/image38.jpeg"/><Relationship Id="rId5" Type="http://schemas.openxmlformats.org/officeDocument/2006/relationships/hyperlink" Target="http://worldartsme.com/fly-flies-clipart.html" TargetMode="External"/><Relationship Id="rId6" Type="http://schemas.openxmlformats.org/officeDocument/2006/relationships/image" Target="../media/image4.png"/><Relationship Id="rId7" Type="http://schemas.openxmlformats.org/officeDocument/2006/relationships/hyperlink" Target="http://www.clipartpanda.com/categories/free-clip-art-animals" TargetMode="External"/><Relationship Id="rId8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lord.com/category/food-clip-art/french-fries-clip-art/" TargetMode="External"/><Relationship Id="rId4" Type="http://schemas.openxmlformats.org/officeDocument/2006/relationships/image" Target="../media/image5.png"/><Relationship Id="rId5" Type="http://schemas.openxmlformats.org/officeDocument/2006/relationships/hyperlink" Target="http://www.247momonduty.com/2013_04_01_archive.html" TargetMode="External"/><Relationship Id="rId6" Type="http://schemas.openxmlformats.org/officeDocument/2006/relationships/image" Target="../media/image38.jpeg"/><Relationship Id="rId7" Type="http://schemas.openxmlformats.org/officeDocument/2006/relationships/hyperlink" Target="http://worldartsme.com/fly-flies-clipart.html" TargetMode="External"/><Relationship Id="rId8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com/pin/372813675374623878/" TargetMode="External"/><Relationship Id="rId4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com/pin/372813675374623878/" TargetMode="External"/><Relationship Id="rId4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iq_OdgefOAhVLqR4KHYFWCakQjRwIBw&amp;url=http%3A%2F%2Fwww.aularagon.org%2Ffiles%2Fespa%2Fespad%2Fingles%2Fm1%2Funidad_04%2Fpagina_23.html&amp;bvm=bv.131286987,d.dmo&amp;psig=AFQjCNEn9_X8cHQ3KGU58USKS_4au7ISKA&amp;ust=1472573298575885" TargetMode="External"/><Relationship Id="rId4" Type="http://schemas.openxmlformats.org/officeDocument/2006/relationships/image" Target="../media/image6.jpeg"/><Relationship Id="rId5" Type="http://schemas.openxmlformats.org/officeDocument/2006/relationships/hyperlink" Target="https://clubpenguintags.wordpress.com/guides/become-a-tour-guide/" TargetMode="External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FortAwesome/Font-Awesome/issues/1023" TargetMode="External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iq_OdgefOAhVLqR4KHYFWCakQjRwIBw&amp;url=http%3A%2F%2Fwww.aularagon.org%2Ffiles%2Fespa%2Fespad%2Fingles%2Fm1%2Funidad_04%2Fpagina_23.html&amp;bvm=bv.131286987,d.dmo&amp;psig=AFQjCNEn9_X8cHQ3KGU58USKS_4au7ISKA&amp;ust=1472573298575885" TargetMode="External"/><Relationship Id="rId4" Type="http://schemas.openxmlformats.org/officeDocument/2006/relationships/image" Target="../media/image6.jpeg"/><Relationship Id="rId5" Type="http://schemas.openxmlformats.org/officeDocument/2006/relationships/hyperlink" Target="https://clubpenguintags.wordpress.com/guides/become-a-tour-guide/" TargetMode="External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compass-clip-art-free" TargetMode="External"/><Relationship Id="rId4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iq_OdgefOAhVLqR4KHYFWCakQjRwIBw&amp;url=http%3A%2F%2Fwww.aularagon.org%2Ffiles%2Fespa%2Fespad%2Fingles%2Fm1%2Funidad_04%2Fpagina_23.html&amp;bvm=bv.131286987,d.dmo&amp;psig=AFQjCNEn9_X8cHQ3KGU58USKS_4au7ISKA&amp;ust=1472573298575885" TargetMode="External"/><Relationship Id="rId4" Type="http://schemas.openxmlformats.org/officeDocument/2006/relationships/image" Target="../media/image6.jpeg"/><Relationship Id="rId5" Type="http://schemas.openxmlformats.org/officeDocument/2006/relationships/hyperlink" Target="http://www.clipartpanda.com/categories/compass-clip-art-free" TargetMode="External"/><Relationship Id="rId6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770221" y="647403"/>
            <a:ext cx="5717857" cy="2714625"/>
          </a:xfrm>
          <a:prstGeom prst="round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0196" y="2292180"/>
            <a:ext cx="2080227" cy="1069848"/>
          </a:xfrm>
        </p:spPr>
        <p:txBody>
          <a:bodyPr/>
          <a:lstStyle/>
          <a:p>
            <a:r>
              <a:rPr lang="en-US" dirty="0" smtClean="0"/>
              <a:t>Lesson Eight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8498"/>
            <a:ext cx="9258300" cy="32416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1678" y="1160092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My Community</a:t>
            </a:r>
            <a:endParaRPr lang="en-US" sz="5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0" y="78248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4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8990" y="365126"/>
            <a:ext cx="6120950" cy="612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204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266" y="365126"/>
            <a:ext cx="5604634" cy="6217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960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5285" y="83261"/>
            <a:ext cx="3427175" cy="1028074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 compass shows north</a:t>
            </a:r>
            <a:r>
              <a:rPr lang="en-US" sz="20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, south, east and west and </a:t>
            </a:r>
            <a:r>
              <a:rPr lang="en-US" sz="20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will always </a:t>
            </a:r>
            <a:r>
              <a:rPr lang="en-US" sz="20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point north.</a:t>
            </a:r>
            <a:endParaRPr lang="en-US" sz="20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497745" y="83261"/>
            <a:ext cx="5610970" cy="1028074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 landmark is something easy to find, like a tall building and a symbol tells you what you are looking at!</a:t>
            </a:r>
            <a:endParaRPr lang="en-US" sz="20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0571" y="5977719"/>
            <a:ext cx="2686278" cy="84657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 scale bar </a:t>
            </a:r>
            <a:r>
              <a:rPr lang="en-US" sz="20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measures distance</a:t>
            </a:r>
            <a:endParaRPr lang="en-US" sz="20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264146" y="5977719"/>
            <a:ext cx="2795460" cy="84657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Some maps show paths and roads</a:t>
            </a:r>
            <a:endParaRPr lang="en-US" sz="20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422437" y="5977719"/>
            <a:ext cx="2686278" cy="84657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This is a legend that explains all the symbols</a:t>
            </a:r>
            <a:endParaRPr lang="en-US" sz="20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8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391" y="365126"/>
            <a:ext cx="5097095" cy="627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9814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1412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022" y="479136"/>
            <a:ext cx="5622878" cy="622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739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1556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787" y="234665"/>
            <a:ext cx="5459105" cy="629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1005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122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437" y="597298"/>
            <a:ext cx="5461000" cy="562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33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ectangular Callout 8"/>
          <p:cNvSpPr/>
          <p:nvPr/>
        </p:nvSpPr>
        <p:spPr>
          <a:xfrm>
            <a:off x="442913" y="2000249"/>
            <a:ext cx="4260549" cy="3595333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Sounds:  s (/z/ fries)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Directions:  left, right, straight, back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Following directions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Reading focus:  Oral Prediction</a:t>
            </a:r>
            <a:r>
              <a:rPr lang="en-US" sz="2400" dirty="0" smtClean="0">
                <a:effectLst/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4" descr="mage result for flies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795" y="2064935"/>
            <a:ext cx="1824850" cy="1171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mage result for fries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711" y="1891788"/>
            <a:ext cx="1026489" cy="1344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0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9460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164" y="597298"/>
            <a:ext cx="5254390" cy="617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553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0536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3771" y="132954"/>
            <a:ext cx="4741745" cy="655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342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98" y="6242544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8634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365126"/>
            <a:ext cx="5550849" cy="6387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1718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9274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265" y="132954"/>
            <a:ext cx="1314450" cy="4643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9395" y="132954"/>
            <a:ext cx="4904002" cy="656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870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1" name="Rectangular Callout 10"/>
          <p:cNvSpPr/>
          <p:nvPr/>
        </p:nvSpPr>
        <p:spPr>
          <a:xfrm>
            <a:off x="3793952" y="1091821"/>
            <a:ext cx="5063445" cy="1897039"/>
          </a:xfrm>
          <a:prstGeom prst="wedgeRectCallout">
            <a:avLst>
              <a:gd name="adj1" fmla="val -65847"/>
              <a:gd name="adj2" fmla="val -3320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Can you remember what </a:t>
            </a:r>
            <a:r>
              <a:rPr lang="en-CA" sz="2800" smtClean="0">
                <a:latin typeface="Century Gothic" charset="0"/>
                <a:ea typeface="Century Gothic" charset="0"/>
                <a:cs typeface="Century Gothic" charset="0"/>
              </a:rPr>
              <a:t>the important parts of a map are?</a:t>
            </a: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9938" name="Picture 2" descr="mage result for sailor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3833"/>
            <a:ext cx="2906973" cy="5414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3793952" y="3613453"/>
            <a:ext cx="1848154" cy="85926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793952" y="4687267"/>
            <a:ext cx="1848154" cy="85926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748310" y="3601407"/>
            <a:ext cx="1848154" cy="85926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748310" y="5773127"/>
            <a:ext cx="1848154" cy="85926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748310" y="4687267"/>
            <a:ext cx="1848154" cy="85926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793952" y="5774853"/>
            <a:ext cx="1848154" cy="85926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9906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031598"/>
            <a:ext cx="5082149" cy="3031722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Reading maps:  Locate information on a map  </a:t>
            </a:r>
            <a:endParaRPr lang="en-US" sz="28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Reviewing Directions:  north, south, east, west</a:t>
            </a:r>
            <a:r>
              <a:rPr lang="en-US" sz="2800" dirty="0" smtClean="0">
                <a:latin typeface="Century Gothic" charset="0"/>
                <a:ea typeface="Century Gothic" charset="0"/>
                <a:cs typeface="Century Gothic" charset="0"/>
              </a:rPr>
              <a:t>,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left, right, straight, back</a:t>
            </a:r>
            <a:r>
              <a:rPr lang="en-US" sz="2800" dirty="0" smtClean="0">
                <a:effectLst/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US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62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Homework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900" y="4587649"/>
            <a:ext cx="2148342" cy="214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78412" y="1871746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Write directions on how to get to school from your house!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38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TextBox 7"/>
          <p:cNvSpPr txBox="1"/>
          <p:nvPr/>
        </p:nvSpPr>
        <p:spPr>
          <a:xfrm>
            <a:off x="109182" y="978570"/>
            <a:ext cx="9034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Phonics!  Reviewing ‘s’ and ‘al’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7" name="Picture 2" descr="mage result for butterflies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82" y="2160564"/>
            <a:ext cx="3669199" cy="309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351206" y="5617837"/>
            <a:ext cx="3427175" cy="1028074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184788" y="5617837"/>
            <a:ext cx="3427175" cy="1028074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4034" name="Picture 2" descr="mage result for hospita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028" y="2160564"/>
            <a:ext cx="3844187" cy="320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813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TextBox 7"/>
          <p:cNvSpPr txBox="1"/>
          <p:nvPr/>
        </p:nvSpPr>
        <p:spPr>
          <a:xfrm>
            <a:off x="109182" y="978570"/>
            <a:ext cx="9034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Review: ‘S’ can sound like ‘Z’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396383" y="1883441"/>
            <a:ext cx="8406424" cy="241560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The ‘s’ sound can sound like the letter ‘z’ </a:t>
            </a: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This sound is formed by the letters ‘</a:t>
            </a:r>
            <a:r>
              <a:rPr lang="en-US" sz="32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ies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’ like in the word fries or ties ! </a:t>
            </a:r>
            <a:endParaRPr lang="en-US" sz="32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9698" name="Picture 2" descr="mage result for fries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917" y="4553711"/>
            <a:ext cx="161416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mage result for ties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792" y="4885899"/>
            <a:ext cx="2191182" cy="166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14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TextBox 7"/>
          <p:cNvSpPr txBox="1"/>
          <p:nvPr/>
        </p:nvSpPr>
        <p:spPr>
          <a:xfrm>
            <a:off x="109182" y="978570"/>
            <a:ext cx="9034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Review: ‘al’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409731" y="2110950"/>
            <a:ext cx="8433719" cy="143296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Practice saying the sounds ‘al’ like in alligator</a:t>
            </a:r>
          </a:p>
        </p:txBody>
      </p:sp>
      <p:pic>
        <p:nvPicPr>
          <p:cNvPr id="45058" name="Picture 2" descr="mage result for alligator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4026090"/>
            <a:ext cx="712470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65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074461" y="194132"/>
            <a:ext cx="5022376" cy="99322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Fill in the correct </a:t>
            </a:r>
            <a:r>
              <a:rPr lang="en-US" sz="24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word!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840455" y="5617837"/>
            <a:ext cx="3427175" cy="1028074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935875" y="5606508"/>
            <a:ext cx="3470024" cy="1050731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4820" name="Picture 4" descr="mage result for dragonflies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883" y="1927359"/>
            <a:ext cx="3397653" cy="3531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mage result for carniva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494" y="2169994"/>
            <a:ext cx="3313136" cy="305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8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074461" y="194132"/>
            <a:ext cx="5022376" cy="99322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Which ‘s’ word do you see in the image below?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2683994" y="5661099"/>
            <a:ext cx="3470024" cy="1050731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7106" name="Picture 2" descr="mage result for restaurant with frie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461" y="1552565"/>
            <a:ext cx="5010150" cy="3743325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60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074461" y="194132"/>
            <a:ext cx="5022376" cy="99322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Which ‘al’ word do you see in the image below?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2683994" y="5661099"/>
            <a:ext cx="3470024" cy="1050731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8130" name="Picture 2" descr="mage result for animals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106" y="1552565"/>
            <a:ext cx="4495800" cy="3743325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69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074461" y="194132"/>
            <a:ext cx="5022376" cy="99322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Which ‘al’ word do you see in the image below?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2683994" y="5661099"/>
            <a:ext cx="3470024" cy="1050731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animals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8130" name="Picture 2" descr="mage result for animals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106" y="1552565"/>
            <a:ext cx="4495800" cy="3743325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36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074460" y="194132"/>
            <a:ext cx="5480785" cy="112755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Fill in the correct </a:t>
            </a:r>
            <a:r>
              <a:rPr lang="en-US" sz="24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word!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530676" y="4785872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F_i_s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935558" y="4785872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Cr_e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793093" y="4785872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9218" name="Picture 2" descr="mage result for cries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211" y="1947139"/>
            <a:ext cx="2838733" cy="283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mage result for flies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72596"/>
            <a:ext cx="2473236" cy="158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mage result for animals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496" y="1947139"/>
            <a:ext cx="2651504" cy="265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24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067074" y="460911"/>
            <a:ext cx="7520625" cy="424593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sentences with the correct 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‘s’ or ’al’ word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457200" indent="-457200">
              <a:buAutoNum type="arabicPeriod"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The fly _______ around the house all day.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When I broke my leg, I went to the _______.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 prefer to eat rice instead of __________.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Women usually wear dresses and men usually wear _______ to nice events.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457200" indent="-457200">
              <a:buAutoNum type="arabicPeriod"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The airplane _________ very fast!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She works at the _________ hospital and takes care of the sick baby pets.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5" name="Picture 2" descr="mage result for fries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763" y="5036120"/>
            <a:ext cx="1208936" cy="1583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mage result for cries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542" y="4772701"/>
            <a:ext cx="2085299" cy="2085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mage result for flies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77" y="5299133"/>
            <a:ext cx="2057155" cy="132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12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428" y="3490274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ular Callout 8"/>
          <p:cNvSpPr/>
          <p:nvPr/>
        </p:nvSpPr>
        <p:spPr>
          <a:xfrm>
            <a:off x="442913" y="2000250"/>
            <a:ext cx="4332287" cy="4516664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Reviewing sounds of the letter ‘s’ (/z/) and ‘al’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Reading maps:  Locate information on a map  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Reviewing Directions:  north, south, east, west</a:t>
            </a: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,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left, right, straight, back</a:t>
            </a:r>
            <a:r>
              <a:rPr lang="en-US" sz="2400" dirty="0" smtClean="0">
                <a:effectLst/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99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ular Callout 16"/>
          <p:cNvSpPr/>
          <p:nvPr/>
        </p:nvSpPr>
        <p:spPr>
          <a:xfrm>
            <a:off x="254227" y="2016291"/>
            <a:ext cx="4345069" cy="3797655"/>
          </a:xfrm>
          <a:prstGeom prst="wedgeRectCallout">
            <a:avLst>
              <a:gd name="adj1" fmla="val 68436"/>
              <a:gd name="adj2" fmla="val -6258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Reviewing sounds of the letter ‘s’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(/z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/) and ‘al’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Reading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maps:  Locate information on a map  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Reviewing Directions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:  north, south, east, 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west</a:t>
            </a: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,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left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, right, straight, back</a:t>
            </a:r>
            <a:r>
              <a:rPr lang="en-US" sz="2400" dirty="0" smtClean="0">
                <a:effectLst/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3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86558" y="198831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Homework 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Write down steps you would take if you got lost and could not find your family or friends.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3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173117" y="328326"/>
            <a:ext cx="6844199" cy="2214563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Before we go . . . 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have any questions?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understand the homework?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Thank you for an excellent lesson!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4477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498098"/>
            <a:ext cx="82996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Describe how to get to David’s house from the park 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2" descr="mage result for neighborhood map for kid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74" y="1788943"/>
            <a:ext cx="8263028" cy="4956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83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498098"/>
            <a:ext cx="82996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Describe how to get to school from </a:t>
            </a:r>
          </a:p>
          <a:p>
            <a:r>
              <a:rPr lang="en-US" sz="320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Ruth’s house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2" descr="mage result for neighborhood map for kid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74" y="1788943"/>
            <a:ext cx="8263028" cy="4956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904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098" name="Picture 2" descr="mage result for places in town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68607"/>
            <a:ext cx="9144000" cy="538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tour guid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633" y="769074"/>
            <a:ext cx="1771797" cy="13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0" y="16742"/>
            <a:ext cx="4728860" cy="1468607"/>
          </a:xfrm>
          <a:prstGeom prst="wedgeRectCallout">
            <a:avLst>
              <a:gd name="adj1" fmla="val 66405"/>
              <a:gd name="adj2" fmla="val -7973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Today, we are going on a trip! Describe how you would get to the train station from here!</a:t>
            </a:r>
          </a:p>
        </p:txBody>
      </p:sp>
    </p:spTree>
    <p:extLst>
      <p:ext uri="{BB962C8B-B14F-4D97-AF65-F5344CB8AC3E}">
        <p14:creationId xmlns:p14="http://schemas.microsoft.com/office/powerpoint/2010/main" val="1137255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Directions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19212" y="2137369"/>
            <a:ext cx="4257504" cy="4244419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We use words that indicate direction to tell someone where something is. </a:t>
            </a:r>
          </a:p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Examples of words that indicate direction are: left, right, straight and back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9458" name="Picture 2" descr="mage result for map icon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362" y="2468533"/>
            <a:ext cx="3419475" cy="313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746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098" name="Picture 2" descr="mage result for places in town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68607"/>
            <a:ext cx="9144000" cy="538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tour guid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633" y="769074"/>
            <a:ext cx="1771797" cy="13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0" y="16742"/>
            <a:ext cx="4728860" cy="1468607"/>
          </a:xfrm>
          <a:prstGeom prst="wedgeRectCallout">
            <a:avLst>
              <a:gd name="adj1" fmla="val 66405"/>
              <a:gd name="adj2" fmla="val -7973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Using direction words, describe where the cinema is. (left, right, straight, back)</a:t>
            </a:r>
          </a:p>
        </p:txBody>
      </p:sp>
    </p:spTree>
    <p:extLst>
      <p:ext uri="{BB962C8B-B14F-4D97-AF65-F5344CB8AC3E}">
        <p14:creationId xmlns:p14="http://schemas.microsoft.com/office/powerpoint/2010/main" val="2124730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Directions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19212" y="2137369"/>
            <a:ext cx="4257504" cy="4244419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Other words we use to indicate direction are: north, south, east and west.</a:t>
            </a:r>
          </a:p>
          <a:p>
            <a:pPr algn="ctr"/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On a map, a compass shows where each direction faces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0962" name="Picture 2" descr="mage result for compass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201" y="2584450"/>
            <a:ext cx="3171825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54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098" name="Picture 2" descr="mage result for places in town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68607"/>
            <a:ext cx="9144000" cy="538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0" y="16742"/>
            <a:ext cx="4728860" cy="1468607"/>
          </a:xfrm>
          <a:prstGeom prst="wedgeRectCallout">
            <a:avLst>
              <a:gd name="adj1" fmla="val 49377"/>
              <a:gd name="adj2" fmla="val -7973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Using the compass, explain where the library is on the map.</a:t>
            </a:r>
          </a:p>
        </p:txBody>
      </p:sp>
      <p:pic>
        <p:nvPicPr>
          <p:cNvPr id="8" name="Picture 2" descr="mage result for compass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546" y="110420"/>
            <a:ext cx="1285095" cy="1327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851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577</Words>
  <Application>Microsoft Macintosh PowerPoint</Application>
  <PresentationFormat>On-screen Show (4:3)</PresentationFormat>
  <Paragraphs>89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8" baseType="lpstr">
      <vt:lpstr>Calibri</vt:lpstr>
      <vt:lpstr>Calibri Light</vt:lpstr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Vanessa Bielecki</cp:lastModifiedBy>
  <cp:revision>23</cp:revision>
  <dcterms:created xsi:type="dcterms:W3CDTF">2016-09-10T18:51:41Z</dcterms:created>
  <dcterms:modified xsi:type="dcterms:W3CDTF">2016-09-10T19:59:50Z</dcterms:modified>
</cp:coreProperties>
</file>