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rels" ContentType="application/vnd.openxmlformats-package.relationships+xml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7" r:id="rId2"/>
    <p:sldId id="268" r:id="rId3"/>
    <p:sldId id="270" r:id="rId4"/>
    <p:sldId id="269" r:id="rId5"/>
    <p:sldId id="258" r:id="rId6"/>
    <p:sldId id="283" r:id="rId7"/>
    <p:sldId id="284" r:id="rId8"/>
    <p:sldId id="271" r:id="rId9"/>
    <p:sldId id="259" r:id="rId10"/>
    <p:sldId id="272" r:id="rId11"/>
    <p:sldId id="280" r:id="rId12"/>
    <p:sldId id="281" r:id="rId13"/>
    <p:sldId id="282" r:id="rId14"/>
    <p:sldId id="261" r:id="rId15"/>
    <p:sldId id="292" r:id="rId16"/>
    <p:sldId id="294" r:id="rId17"/>
    <p:sldId id="293" r:id="rId18"/>
    <p:sldId id="295" r:id="rId19"/>
    <p:sldId id="296" r:id="rId20"/>
    <p:sldId id="290" r:id="rId21"/>
    <p:sldId id="262" r:id="rId22"/>
    <p:sldId id="285" r:id="rId23"/>
    <p:sldId id="263" r:id="rId24"/>
    <p:sldId id="286" r:id="rId25"/>
    <p:sldId id="287" r:id="rId26"/>
    <p:sldId id="288" r:id="rId27"/>
    <p:sldId id="289" r:id="rId28"/>
    <p:sldId id="264" r:id="rId29"/>
    <p:sldId id="265" r:id="rId30"/>
    <p:sldId id="266" r:id="rId31"/>
    <p:sldId id="267" r:id="rId32"/>
    <p:sldId id="278" r:id="rId33"/>
    <p:sldId id="273" r:id="rId34"/>
    <p:sldId id="274" r:id="rId35"/>
    <p:sldId id="275" r:id="rId36"/>
    <p:sldId id="276" r:id="rId37"/>
    <p:sldId id="277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590"/>
  </p:normalViewPr>
  <p:slideViewPr>
    <p:cSldViewPr snapToGrid="0" snapToObjects="1">
      <p:cViewPr>
        <p:scale>
          <a:sx n="80" d="100"/>
          <a:sy n="80" d="100"/>
        </p:scale>
        <p:origin x="912" y="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8/25/16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162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8/25/16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48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8/25/16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395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8/25/16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73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6F822A4-8DA6-4447-9B1F-C5DB58435268}" type="datetimeFigureOut">
              <a:rPr lang="en-US" smtClean="0"/>
              <a:t>8/25/16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674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8/25/16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51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8/25/16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811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7919A6-33EB-49BD-A62F-1FA56B9F9712}" type="datetimeFigureOut">
              <a:rPr lang="en-US" smtClean="0"/>
              <a:t>8/25/16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20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8/25/16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88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8/25/16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48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8/25/16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801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4" Type="http://schemas.microsoft.com/office/2007/relationships/hdphoto" Target="../media/hdphoto1.wdp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8/25/16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9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f"/><Relationship Id="rId3" Type="http://schemas.openxmlformats.org/officeDocument/2006/relationships/image" Target="../media/image6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video-clip-art" TargetMode="External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Relationship Id="rId3" Type="http://schemas.openxmlformats.org/officeDocument/2006/relationships/image" Target="../media/image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inybuddha.com/blog/being-kind-to-others-is-being-kind-to-yourself/" TargetMode="External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pinterest.com/pin/413979390721474522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kid.com/mailman-cliparts/" TargetMode="External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ttersea.org.uk/cats/cat-rehoming-gallery" TargetMode="External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kid.com/mailman-cliparts/" TargetMode="External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image" Target="../media/image6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6.tiff"/><Relationship Id="rId5" Type="http://schemas.openxmlformats.org/officeDocument/2006/relationships/hyperlink" Target="http://www.clipartpanda.com/categories/cooking-utensils-clipart" TargetMode="External"/><Relationship Id="rId6" Type="http://schemas.openxmlformats.org/officeDocument/2006/relationships/image" Target="../media/image8.png"/><Relationship Id="rId7" Type="http://schemas.openxmlformats.org/officeDocument/2006/relationships/hyperlink" Target="http://www.candybuffetstl.com/pricing-and-services/" TargetMode="External"/><Relationship Id="rId8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kid.com/mailman-cliparts/" TargetMode="External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kid.com/mailman-cliparts/" TargetMode="External"/><Relationship Id="rId5" Type="http://schemas.openxmlformats.org/officeDocument/2006/relationships/image" Target="../media/image11.png"/><Relationship Id="rId6" Type="http://schemas.openxmlformats.org/officeDocument/2006/relationships/hyperlink" Target="http://www.clipartkid.com/package-cliparts/" TargetMode="External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jpeg"/><Relationship Id="rId12" Type="http://schemas.openxmlformats.org/officeDocument/2006/relationships/hyperlink" Target="http://www.clipartpanda.com/categories/squirrel-clipart" TargetMode="External"/><Relationship Id="rId13" Type="http://schemas.openxmlformats.org/officeDocument/2006/relationships/image" Target="../media/image25.png"/><Relationship Id="rId14" Type="http://schemas.openxmlformats.org/officeDocument/2006/relationships/hyperlink" Target="http://www.keyword-suggestions.com/dm93ZWwgY2xpcCBhcnQ/" TargetMode="External"/><Relationship Id="rId15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image" Target="../media/image6.tiff"/><Relationship Id="rId4" Type="http://schemas.openxmlformats.org/officeDocument/2006/relationships/hyperlink" Target="http://www.clipartkid.com/usps-mail-truck-cliparts/" TargetMode="External"/><Relationship Id="rId5" Type="http://schemas.openxmlformats.org/officeDocument/2006/relationships/image" Target="../media/image21.png"/><Relationship Id="rId6" Type="http://schemas.openxmlformats.org/officeDocument/2006/relationships/hyperlink" Target="http://www.clipartlord.com/category/animals-clip-art/large-mammals-clip-art/camel-clip-art/" TargetMode="External"/><Relationship Id="rId7" Type="http://schemas.openxmlformats.org/officeDocument/2006/relationships/image" Target="../media/image22.png"/><Relationship Id="rId8" Type="http://schemas.openxmlformats.org/officeDocument/2006/relationships/hyperlink" Target="http://www.clipartpanda.com/clipart_images/tunnel-rail-clipart-picture-4879203" TargetMode="External"/><Relationship Id="rId9" Type="http://schemas.openxmlformats.org/officeDocument/2006/relationships/image" Target="../media/image23.gif"/><Relationship Id="rId10" Type="http://schemas.openxmlformats.org/officeDocument/2006/relationships/hyperlink" Target="https://www.pinterest.com/cocochaneel33/do-u-want-clip-art-fun-free-printables-1/" TargetMode="External"/></Relationships>
</file>

<file path=ppt/slides/_rels/slide24.xml.rels><?xml version="1.0" encoding="UTF-8" standalone="yes"?>
<Relationships xmlns="http://schemas.openxmlformats.org/package/2006/relationships"><Relationship Id="rId11" Type="http://schemas.openxmlformats.org/officeDocument/2006/relationships/hyperlink" Target="http://www.keyword-suggestions.com/dm93ZWwgY2xpcCBhcnQ/" TargetMode="External"/><Relationship Id="rId12" Type="http://schemas.openxmlformats.org/officeDocument/2006/relationships/image" Target="../media/image26.jpeg"/><Relationship Id="rId13" Type="http://schemas.openxmlformats.org/officeDocument/2006/relationships/hyperlink" Target="http://www.clipartkid.com/mailman-cliparts/" TargetMode="External"/><Relationship Id="rId14" Type="http://schemas.openxmlformats.org/officeDocument/2006/relationships/image" Target="../media/image11.png"/><Relationship Id="rId15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hyperlink" Target="http://www.clipartlord.com/category/animals-clip-art/large-mammals-clip-art/camel-clip-art/" TargetMode="External"/><Relationship Id="rId4" Type="http://schemas.openxmlformats.org/officeDocument/2006/relationships/image" Target="../media/image22.png"/><Relationship Id="rId5" Type="http://schemas.openxmlformats.org/officeDocument/2006/relationships/hyperlink" Target="http://www.clipartpanda.com/clipart_images/tunnel-rail-clipart-picture-4879203" TargetMode="External"/><Relationship Id="rId6" Type="http://schemas.openxmlformats.org/officeDocument/2006/relationships/image" Target="../media/image23.gif"/><Relationship Id="rId7" Type="http://schemas.openxmlformats.org/officeDocument/2006/relationships/hyperlink" Target="https://www.pinterest.com/cocochaneel33/do-u-want-clip-art-fun-free-printables-1/" TargetMode="External"/><Relationship Id="rId8" Type="http://schemas.openxmlformats.org/officeDocument/2006/relationships/image" Target="../media/image24.jpeg"/><Relationship Id="rId9" Type="http://schemas.openxmlformats.org/officeDocument/2006/relationships/hyperlink" Target="http://www.clipartpanda.com/categories/squirrel-clipart" TargetMode="External"/><Relationship Id="rId10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kid.com/package-cliparts/" TargetMode="External"/><Relationship Id="rId5" Type="http://schemas.openxmlformats.org/officeDocument/2006/relationships/image" Target="../media/image20.png"/><Relationship Id="rId6" Type="http://schemas.openxmlformats.org/officeDocument/2006/relationships/hyperlink" Target="http://www.clipartpanda.com/categories/plane-clip-art-free" TargetMode="External"/><Relationship Id="rId7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panda.com/categories/squirrel-clipart" TargetMode="External"/><Relationship Id="rId5" Type="http://schemas.openxmlformats.org/officeDocument/2006/relationships/image" Target="../media/image25.png"/><Relationship Id="rId6" Type="http://schemas.openxmlformats.org/officeDocument/2006/relationships/hyperlink" Target="http://www.clipartpanda.com/categories/simple-house-clipart" TargetMode="External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lord.com/category/animals-clip-art/large-mammals-clip-art/camel-clip-art/" TargetMode="External"/><Relationship Id="rId5" Type="http://schemas.openxmlformats.org/officeDocument/2006/relationships/image" Target="../media/image22.png"/><Relationship Id="rId6" Type="http://schemas.openxmlformats.org/officeDocument/2006/relationships/hyperlink" Target="https://www.pinterest.com/cocochaneel33/do-u-want-clip-art-fun-free-printables-1/" TargetMode="External"/><Relationship Id="rId7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clipartix.com/books-clip-art-image-16468/" TargetMode="External"/><Relationship Id="rId4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31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32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33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34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35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3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kid.com/mailman-cliparts/" TargetMode="External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kid.com/mailman-cliparts/" TargetMode="External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hyperlink" Target="http://www.clipartkid.com/mailman-cliparts/" TargetMode="External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i1j96Hqd3OAhUGzmMKHfbuC5wQjRwIBw&amp;url=http%3A%2F%2Fwww.scoopnest.com%2Fuser%2Fwfaaweather%2F556971509575471106&amp;psig=AFQjCNET8OUK28zSb-7FHF1g7Cs7DKar_A&amp;ust=1472240373323665" TargetMode="External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mailman-clipart" TargetMode="External"/><Relationship Id="rId4" Type="http://schemas.openxmlformats.org/officeDocument/2006/relationships/image" Target="../media/image13.jpeg"/><Relationship Id="rId5" Type="http://schemas.openxmlformats.org/officeDocument/2006/relationships/hyperlink" Target="http://www.clipartpanda.com/categories/video-clip-art" TargetMode="External"/><Relationship Id="rId6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7" y="2292180"/>
            <a:ext cx="1517904" cy="1069848"/>
          </a:xfrm>
        </p:spPr>
        <p:txBody>
          <a:bodyPr/>
          <a:lstStyle/>
          <a:p>
            <a:r>
              <a:rPr lang="en-US" dirty="0" smtClean="0"/>
              <a:t>Lesson Two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Making Predictions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2" name="Picture 4" descr="mage result for video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979" y="5297714"/>
            <a:ext cx="1654014" cy="156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441135" y="1861741"/>
            <a:ext cx="8545701" cy="3203007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ctr">
              <a:buAutoNum type="arabicPeriod"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How do you think Mr. Mike and the boy met?  Why do you think that?</a:t>
            </a:r>
          </a:p>
          <a:p>
            <a:pPr marL="514350" indent="-514350" algn="ctr">
              <a:buAutoNum type="arabicPeriod"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What do you think they boy wants his special job to be when he gets older?</a:t>
            </a:r>
          </a:p>
          <a:p>
            <a:pPr marL="514350" indent="-514350" algn="ctr">
              <a:buAutoNum type="arabicPeriod"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Why is Mr. Mike the boys hero?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61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5457"/>
            <a:ext cx="9144000" cy="53267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63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Being Kind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72935" y="1919799"/>
            <a:ext cx="7585265" cy="1911972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Why is it important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to be kind to everyone in </a:t>
            </a:r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your community?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3554" name="Picture 2" descr="mage result for being kind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95" y="3987754"/>
            <a:ext cx="5021943" cy="287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594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mage result for kindness poem kid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1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Oral Prediction</a:t>
            </a:r>
          </a:p>
          <a:p>
            <a:pPr marL="342900" indent="-342900">
              <a:buFontTx/>
              <a:buChar char="-"/>
            </a:pP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Being kind to people in our community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2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Adverbs with -</a:t>
            </a:r>
            <a:r>
              <a:rPr lang="en-US" sz="4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5049" y="1917280"/>
            <a:ext cx="8113902" cy="206795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Adverbs describe verbs</a:t>
            </a: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Some adverbs end in </a:t>
            </a:r>
            <a:r>
              <a:rPr lang="en-US" sz="3200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err="1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US" sz="3200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to show how something is done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2" descr="mage result for mail man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945" y="4273740"/>
            <a:ext cx="1903644" cy="254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4195510" y="4443663"/>
            <a:ext cx="4034090" cy="20052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 </a:t>
            </a: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letter carrier walked </a:t>
            </a:r>
            <a:r>
              <a:rPr lang="en-US" sz="3200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quickly.</a:t>
            </a:r>
            <a:endParaRPr lang="en-US" sz="320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591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Rewrite the adverb adding -</a:t>
            </a:r>
            <a:r>
              <a:rPr lang="en-US" sz="36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553870"/>
              </p:ext>
            </p:extLst>
          </p:nvPr>
        </p:nvGraphicFramePr>
        <p:xfrm>
          <a:off x="561472" y="2025596"/>
          <a:ext cx="7896728" cy="403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8364"/>
                <a:gridCol w="3948364"/>
              </a:tblGrid>
              <a:tr h="76573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Adverb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/>
                        <a:t>Add</a:t>
                      </a:r>
                      <a:r>
                        <a:rPr lang="en-US" sz="3600" baseline="0" dirty="0" smtClean="0"/>
                        <a:t> -</a:t>
                      </a:r>
                      <a:r>
                        <a:rPr lang="en-US" sz="3600" baseline="0" dirty="0" err="1" smtClean="0"/>
                        <a:t>ly</a:t>
                      </a:r>
                      <a:endParaRPr lang="en-US" sz="360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104166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slow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/>
                </a:tc>
              </a:tr>
              <a:tr h="104166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nice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/>
                    </a:p>
                  </a:txBody>
                  <a:tcPr/>
                </a:tc>
              </a:tr>
              <a:tr h="104166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quick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3759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Fill in the correct adverb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58591" y="1901236"/>
            <a:ext cx="5436572" cy="4627899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My name is Piper, I am the community cat.  I like chasing mice but they _______ run away from me!  I walk ______ down the streets and look for food, some people feed me if I walk up to them _______!  I like being the community cat, everyone is very _________!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4818" name="Picture 2" descr="mage result for ca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22" y="2484652"/>
            <a:ext cx="2917954" cy="3461069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605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Adverbs ending in -y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5049" y="1917280"/>
            <a:ext cx="8113902" cy="206795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For adverbs that end in </a:t>
            </a:r>
            <a:r>
              <a:rPr lang="en-US" sz="3200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–y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, you must remove the </a:t>
            </a:r>
            <a:r>
              <a:rPr lang="en-US" sz="3200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–y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and add add </a:t>
            </a:r>
            <a:r>
              <a:rPr lang="en-US" sz="3200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-</a:t>
            </a:r>
            <a:r>
              <a:rPr lang="en-US" sz="3200" dirty="0" err="1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ily</a:t>
            </a:r>
            <a:endParaRPr lang="en-US" sz="3200" dirty="0" smtClean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Example: Happ</a:t>
            </a:r>
            <a:r>
              <a:rPr lang="en-US" sz="3200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y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becomes happ</a:t>
            </a:r>
            <a:r>
              <a:rPr lang="en-US" sz="3200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ily</a:t>
            </a:r>
            <a:endParaRPr lang="en-US" sz="320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2" descr="mage result for mail man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573" y="4148713"/>
            <a:ext cx="1903644" cy="254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738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Rewrite the adverb adding -</a:t>
            </a:r>
            <a:r>
              <a:rPr lang="en-US" sz="36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ily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785758"/>
              </p:ext>
            </p:extLst>
          </p:nvPr>
        </p:nvGraphicFramePr>
        <p:xfrm>
          <a:off x="561472" y="2025596"/>
          <a:ext cx="7896728" cy="403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8364"/>
                <a:gridCol w="3948364"/>
              </a:tblGrid>
              <a:tr h="76573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Adverb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/>
                        <a:t>Add</a:t>
                      </a:r>
                      <a:r>
                        <a:rPr lang="en-US" sz="3600" baseline="0" dirty="0" smtClean="0"/>
                        <a:t> -</a:t>
                      </a:r>
                      <a:r>
                        <a:rPr lang="en-US" sz="3600" baseline="0" dirty="0" err="1" smtClean="0"/>
                        <a:t>ily</a:t>
                      </a:r>
                      <a:endParaRPr lang="en-US" sz="360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104166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lazy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/>
                </a:tc>
              </a:tr>
              <a:tr h="104166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happy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/>
                    </a:p>
                  </a:txBody>
                  <a:tcPr/>
                </a:tc>
              </a:tr>
              <a:tr h="104166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noisy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6071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442913" y="2000250"/>
            <a:ext cx="4286249" cy="3771899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 </a:t>
            </a: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Sounds of the letters ‘</a:t>
            </a:r>
            <a:r>
              <a:rPr lang="en-US" sz="2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Express adjectives; a </a:t>
            </a:r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little, a lot, much, </a:t>
            </a:r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many. 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Retelling </a:t>
            </a:r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we have read in our own </a:t>
            </a:r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words</a:t>
            </a:r>
          </a:p>
          <a:p>
            <a:pPr marL="342900" indent="-342900">
              <a:buFontTx/>
              <a:buChar char="-"/>
            </a:pPr>
            <a:endParaRPr lang="en-US" sz="2400" dirty="0" smtClean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New community words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7" name="Picture 2" descr="mage result for utensi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318" y="1999060"/>
            <a:ext cx="1066545" cy="11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age result for bag of candy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51" y="1806351"/>
            <a:ext cx="1399949" cy="139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3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Simple adverbs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with  -</a:t>
            </a:r>
            <a:r>
              <a:rPr lang="en-CA" sz="2800" dirty="0" err="1" smtClean="0"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4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alphaModFix amt="71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701869" y="743575"/>
            <a:ext cx="8030548" cy="214312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Abel, the community letter carrier, is going to teach us new ‘el’ words! 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First!  Let’s play a game!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7" name="Picture 2" descr="mage result for mail man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272" y="3108680"/>
            <a:ext cx="2603385" cy="348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918857" y="3686628"/>
            <a:ext cx="4572000" cy="1785257"/>
          </a:xfrm>
          <a:prstGeom prst="wedgeRoundRectCallout">
            <a:avLst>
              <a:gd name="adj1" fmla="val -59246"/>
              <a:gd name="adj2" fmla="val -26931"/>
              <a:gd name="adj3" fmla="val 16667"/>
            </a:avLst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7030A0"/>
                </a:solidFill>
              </a:rPr>
              <a:t>Write down as many words ending in ‘el’ in one minute!  </a:t>
            </a:r>
          </a:p>
          <a:p>
            <a:pPr algn="ctr"/>
            <a:r>
              <a:rPr lang="en-US" sz="2800" dirty="0" smtClean="0">
                <a:solidFill>
                  <a:srgbClr val="7030A0"/>
                </a:solidFill>
              </a:rPr>
              <a:t>One point for every word!</a:t>
            </a:r>
            <a:endParaRPr lang="en-US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640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alphaModFix amt="54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662329" y="737634"/>
            <a:ext cx="8030548" cy="182914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We are going to learn new ‘el’ words! </a:t>
            </a:r>
          </a:p>
          <a:p>
            <a:pPr algn="ctr"/>
            <a:r>
              <a:rPr lang="en-US" sz="3200" dirty="0" smtClean="0">
                <a:solidFill>
                  <a:srgbClr val="0070C0"/>
                </a:solidFill>
                <a:latin typeface="Century Gothic" charset="0"/>
                <a:ea typeface="Century Gothic" charset="0"/>
                <a:cs typeface="Century Gothic" charset="0"/>
              </a:rPr>
              <a:t>‘el’ like the word parcel!  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Abel delivers parcels to his customers!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7" name="Picture 2" descr="mage result for mail man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29" y="2971800"/>
            <a:ext cx="2603385" cy="348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mage result for parce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349" y="4221981"/>
            <a:ext cx="3001507" cy="222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parce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434" y="5117432"/>
            <a:ext cx="1796178" cy="133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age result for parce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292" y="3341873"/>
            <a:ext cx="2390001" cy="177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27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19351" y="426302"/>
            <a:ext cx="4605575" cy="350401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Name the ‘el word!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Take one minute to write down as many of the –el words you know! 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(1 word = 1 point)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146" name="Picture 2" descr="mage result for mail truck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7" y="4186989"/>
            <a:ext cx="4571009" cy="267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mage result for came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770" y="447081"/>
            <a:ext cx="1881002" cy="1731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mage result for tunne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772" y="1199740"/>
            <a:ext cx="1632715" cy="156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mage result for towel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770" y="2576498"/>
            <a:ext cx="1707357" cy="188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mage result for squirrel clipart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537" y="3267657"/>
            <a:ext cx="1757300" cy="163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mage result for vowels clipart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629" y="4787490"/>
            <a:ext cx="2143908" cy="177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7246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pic>
        <p:nvPicPr>
          <p:cNvPr id="4" name="Picture 4" descr="mage result for camel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45" y="5338719"/>
            <a:ext cx="1411702" cy="129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mage result for tunne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42" y="5228042"/>
            <a:ext cx="1700464" cy="162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mage result for towel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937" y="5285194"/>
            <a:ext cx="1370474" cy="151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mage result for squirrel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042" y="5362232"/>
            <a:ext cx="1464057" cy="136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mage result for vowels clipar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730" y="5175383"/>
            <a:ext cx="1958995" cy="162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age result for mail man clipart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5" y="799433"/>
            <a:ext cx="2614864" cy="390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2805497" y="763185"/>
            <a:ext cx="5985577" cy="393715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Guess that –el word!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Guess which –el word your classmate is thinking about by asking 12 yes or no questions!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(correct guess = 1 point)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4888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662328" y="772585"/>
            <a:ext cx="8144788" cy="243583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a sentence using the given –el word and noun</a:t>
            </a:r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 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(1 sentence = 1 point)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parce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245" y="4203033"/>
            <a:ext cx="2746294" cy="204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mage result for plane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81006"/>
            <a:ext cx="4050964" cy="210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005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201870" y="852606"/>
            <a:ext cx="2754640" cy="179415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House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7" name="Picture 4" descr="mage result for squirre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210" y="3767798"/>
            <a:ext cx="2720088" cy="252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5158379" y="852606"/>
            <a:ext cx="2754640" cy="179415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Squirrel</a:t>
            </a:r>
            <a:endParaRPr lang="en-US" sz="32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0722" name="Picture 2" descr="mage result for house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77" y="3208421"/>
            <a:ext cx="3629025" cy="318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66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0"/>
            <a:ext cx="9144000" cy="685685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201870" y="852606"/>
            <a:ext cx="2754640" cy="179415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Camel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158379" y="852606"/>
            <a:ext cx="2754640" cy="179415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Towel</a:t>
            </a:r>
          </a:p>
        </p:txBody>
      </p:sp>
      <p:pic>
        <p:nvPicPr>
          <p:cNvPr id="10" name="Picture 4" descr="mage result for came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919" y="3638368"/>
            <a:ext cx="2823408" cy="259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mage result for towe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520" y="3499364"/>
            <a:ext cx="2422358" cy="267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4713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332287" cy="4516664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 of the letters  -el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adverbs with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-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Reading focus:  Oral Prediction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Being kind to people in our community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41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 mail man is the boys hero.  Who is a hero in your community?  Write four sentences describing who is your hero and why.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158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173117" y="1936494"/>
            <a:ext cx="7027908" cy="2343436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Look outside your window or go to the park, list as many different people that you see in your community. What are their jobs?</a:t>
            </a:r>
          </a:p>
        </p:txBody>
      </p:sp>
    </p:spTree>
    <p:extLst>
      <p:ext uri="{BB962C8B-B14F-4D97-AF65-F5344CB8AC3E}">
        <p14:creationId xmlns:p14="http://schemas.microsoft.com/office/powerpoint/2010/main" val="45987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190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Extra Time: Reading 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242" name="Picture 2" descr="mage result for book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513" y="1994877"/>
            <a:ext cx="3860800" cy="486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9685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5575"/>
            <a:ext cx="9144000" cy="460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698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09144"/>
            <a:ext cx="9144000" cy="485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1436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8976"/>
            <a:ext cx="9144000" cy="511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343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8976"/>
            <a:ext cx="9144000" cy="503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998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9046"/>
            <a:ext cx="9144000" cy="462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164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96362"/>
            <a:ext cx="9144000" cy="366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725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442913" y="2000249"/>
            <a:ext cx="4317773" cy="4473121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 of the letters ’el’ (parcel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Simple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adverbs with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-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focus:  Oral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prediction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Being kind to people in our community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6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8725"/>
            <a:ext cx="9144000" cy="56281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591" y="569759"/>
            <a:ext cx="82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Which community helper can you see?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26" name="Picture 2" descr="mage result for mail man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958" y="1352453"/>
            <a:ext cx="975437" cy="130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224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8725"/>
            <a:ext cx="9144000" cy="56281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591" y="569759"/>
            <a:ext cx="82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The letter carrier or mail man!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26" name="Picture 2" descr="mage result for mail man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958" y="1352453"/>
            <a:ext cx="975437" cy="130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/>
          <p:cNvSpPr/>
          <p:nvPr/>
        </p:nvSpPr>
        <p:spPr>
          <a:xfrm rot="235194">
            <a:off x="1669143" y="1471440"/>
            <a:ext cx="1524000" cy="64996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091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656353"/>
            <a:ext cx="4278148" cy="2633200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58591" y="569759"/>
            <a:ext cx="82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is letter carriers job?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26" name="Picture 2" descr="mage result for mail man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763" y="2656353"/>
            <a:ext cx="975437" cy="130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493486" y="2004403"/>
            <a:ext cx="3439885" cy="4077083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3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Making Predictions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7" name="Rectangular Callout 16"/>
          <p:cNvSpPr/>
          <p:nvPr/>
        </p:nvSpPr>
        <p:spPr>
          <a:xfrm>
            <a:off x="499382" y="1768078"/>
            <a:ext cx="8015287" cy="2150836"/>
          </a:xfrm>
          <a:prstGeom prst="wedgeRectCallout">
            <a:avLst>
              <a:gd name="adj1" fmla="val 50167"/>
              <a:gd name="adj2" fmla="val 3140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A prediction is a guess about the future</a:t>
            </a:r>
          </a:p>
          <a:p>
            <a:pPr marL="342900" indent="-342900">
              <a:buFont typeface="Arial" charset="0"/>
              <a:buChar char="•"/>
            </a:pP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Example:</a:t>
            </a:r>
            <a:r>
              <a:rPr lang="en-CA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We predict the weather</a:t>
            </a:r>
            <a:endParaRPr lang="en-US" sz="2800" b="1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4338" name="Picture 2" descr="mage result for week forecast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0609"/>
          <a:stretch/>
        </p:blipFill>
        <p:spPr bwMode="auto">
          <a:xfrm>
            <a:off x="1600915" y="4058217"/>
            <a:ext cx="5942169" cy="2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61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Making Predictions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mail man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257" y="3904343"/>
            <a:ext cx="3210497" cy="295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age result for video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057" y="3904343"/>
            <a:ext cx="3043846" cy="287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833022" y="1949565"/>
            <a:ext cx="7625178" cy="1591919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We are going to watch a video about Mr. Mike the mail man then make predictions!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9412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1645</TotalTime>
  <Words>634</Words>
  <Application>Microsoft Macintosh PowerPoint</Application>
  <PresentationFormat>On-screen Show (4:3)</PresentationFormat>
  <Paragraphs>108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Calibri</vt:lpstr>
      <vt:lpstr>Century Gothic</vt:lpstr>
      <vt:lpstr>Rockwell</vt:lpstr>
      <vt:lpstr>Rockwell Condensed</vt:lpstr>
      <vt:lpstr>Rockwell Extra Bold</vt:lpstr>
      <vt:lpstr>Wingdings</vt:lpstr>
      <vt:lpstr>Arial</vt:lpstr>
      <vt:lpstr>Wood Type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22</cp:revision>
  <cp:lastPrinted>2016-08-26T19:03:19Z</cp:lastPrinted>
  <dcterms:created xsi:type="dcterms:W3CDTF">2016-08-25T15:52:19Z</dcterms:created>
  <dcterms:modified xsi:type="dcterms:W3CDTF">2016-08-26T19:17:35Z</dcterms:modified>
</cp:coreProperties>
</file>