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sldIdLst>
    <p:sldId id="256" r:id="rId2"/>
    <p:sldId id="257" r:id="rId3"/>
    <p:sldId id="260" r:id="rId4"/>
    <p:sldId id="259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8" r:id="rId17"/>
    <p:sldId id="279" r:id="rId18"/>
    <p:sldId id="280" r:id="rId19"/>
    <p:sldId id="276" r:id="rId20"/>
    <p:sldId id="302" r:id="rId21"/>
    <p:sldId id="303" r:id="rId22"/>
    <p:sldId id="304" r:id="rId23"/>
    <p:sldId id="305" r:id="rId24"/>
    <p:sldId id="306" r:id="rId25"/>
    <p:sldId id="307" r:id="rId26"/>
    <p:sldId id="287" r:id="rId27"/>
    <p:sldId id="288" r:id="rId28"/>
    <p:sldId id="289" r:id="rId29"/>
    <p:sldId id="290" r:id="rId30"/>
    <p:sldId id="291" r:id="rId31"/>
    <p:sldId id="292" r:id="rId32"/>
    <p:sldId id="299" r:id="rId33"/>
    <p:sldId id="298" r:id="rId34"/>
    <p:sldId id="300" r:id="rId35"/>
    <p:sldId id="308" r:id="rId36"/>
    <p:sldId id="296" r:id="rId37"/>
    <p:sldId id="301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62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840661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63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23334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557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83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109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714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209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8312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7145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689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61BEF0D-F0BB-DE4B-95CE-6DB70DBA9567}" type="datetimeFigureOut">
              <a:rPr lang="en-US" smtClean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58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://cliparts.co/smart-phone-clip-art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s://www.123rf.com/clipart-vector/learning_bike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http://www.123rf.com/clipart-vector/rollercoaster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icomments.com/babies/baby-looking-in-the-mirror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kid.com/elephant-cliparts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://www.clipartkid.com/package-cliparts/" TargetMode="Externa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kid.com/elephant-cliparts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://www.clipartkid.com/package-cliparts/" TargetMode="Externa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://www.fotosearch.com/clip-art/love-myself.html" TargetMode="External"/><Relationship Id="rId3" Type="http://schemas.openxmlformats.org/officeDocument/2006/relationships/hyperlink" Target="http://www.clipartkid.com/elephant-cliparts/" TargetMode="External"/><Relationship Id="rId7" Type="http://schemas.openxmlformats.org/officeDocument/2006/relationships/hyperlink" Target="http://www.clipartpanda.com/categories/elf-clip-art-images-free" TargetMode="External"/><Relationship Id="rId12" Type="http://schemas.openxmlformats.org/officeDocument/2006/relationships/image" Target="../media/image29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hyperlink" Target="http://www.clipartpanda.com/categories/tunnel-clip-art" TargetMode="External"/><Relationship Id="rId5" Type="http://schemas.openxmlformats.org/officeDocument/2006/relationships/hyperlink" Target="http://www.clipartkid.com/package-cliparts/" TargetMode="External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hyperlink" Target="http://www.clipartpanda.com/categories/shelf-of-books-clip-art" TargetMode="External"/><Relationship Id="rId1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://www.fotosearch.com/clip-art/love-myself.html" TargetMode="External"/><Relationship Id="rId3" Type="http://schemas.openxmlformats.org/officeDocument/2006/relationships/hyperlink" Target="http://www.clipartkid.com/elephant-cliparts/" TargetMode="External"/><Relationship Id="rId7" Type="http://schemas.openxmlformats.org/officeDocument/2006/relationships/hyperlink" Target="http://www.clipartpanda.com/categories/elf-clip-art-images-free" TargetMode="External"/><Relationship Id="rId12" Type="http://schemas.openxmlformats.org/officeDocument/2006/relationships/image" Target="../media/image29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hyperlink" Target="http://www.clipartpanda.com/categories/tunnel-clip-art" TargetMode="External"/><Relationship Id="rId5" Type="http://schemas.openxmlformats.org/officeDocument/2006/relationships/hyperlink" Target="http://www.clipartkid.com/package-cliparts/" TargetMode="External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hyperlink" Target="http://www.clipartpanda.com/categories/shelf-of-books-clip-art" TargetMode="External"/><Relationship Id="rId1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://www.fotosearch.com/clip-art/love-myself.html" TargetMode="External"/><Relationship Id="rId3" Type="http://schemas.openxmlformats.org/officeDocument/2006/relationships/hyperlink" Target="http://www.clipartkid.com/elephant-cliparts/" TargetMode="External"/><Relationship Id="rId7" Type="http://schemas.openxmlformats.org/officeDocument/2006/relationships/hyperlink" Target="http://www.clipartpanda.com/categories/elf-clip-art-images-free" TargetMode="External"/><Relationship Id="rId12" Type="http://schemas.openxmlformats.org/officeDocument/2006/relationships/image" Target="../media/image29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hyperlink" Target="http://www.clipartpanda.com/categories/tunnel-clip-art" TargetMode="External"/><Relationship Id="rId5" Type="http://schemas.openxmlformats.org/officeDocument/2006/relationships/hyperlink" Target="http://www.clipartkid.com/package-cliparts/" TargetMode="External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hyperlink" Target="http://www.clipartpanda.com/categories/shelf-of-books-clip-art" TargetMode="External"/><Relationship Id="rId1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://www.fotosearch.com/clip-art/love-myself.html" TargetMode="External"/><Relationship Id="rId3" Type="http://schemas.openxmlformats.org/officeDocument/2006/relationships/hyperlink" Target="http://www.clipartkid.com/elephant-cliparts/" TargetMode="External"/><Relationship Id="rId7" Type="http://schemas.openxmlformats.org/officeDocument/2006/relationships/hyperlink" Target="http://www.clipartpanda.com/categories/elf-clip-art-images-free" TargetMode="External"/><Relationship Id="rId12" Type="http://schemas.openxmlformats.org/officeDocument/2006/relationships/image" Target="../media/image29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hyperlink" Target="http://www.clipartpanda.com/categories/tunnel-clip-art" TargetMode="External"/><Relationship Id="rId5" Type="http://schemas.openxmlformats.org/officeDocument/2006/relationships/hyperlink" Target="http://www.clipartkid.com/package-cliparts/" TargetMode="External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hyperlink" Target="http://www.clipartpanda.com/categories/shelf-of-books-clip-art" TargetMode="External"/><Relationship Id="rId1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Lesson Two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891" y="1764096"/>
            <a:ext cx="1999804" cy="271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7814"/>
            <a:ext cx="9144000" cy="533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00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7814"/>
            <a:ext cx="9144000" cy="541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12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7814"/>
            <a:ext cx="9144000" cy="550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91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1143"/>
            <a:ext cx="9144000" cy="532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36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914"/>
            <a:ext cx="9144000" cy="563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45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480457"/>
            <a:ext cx="6673174" cy="957943"/>
          </a:xfrm>
        </p:spPr>
        <p:txBody>
          <a:bodyPr>
            <a:normAutofit/>
          </a:bodyPr>
          <a:lstStyle/>
          <a:p>
            <a:r>
              <a:rPr lang="en-US" sz="4400" dirty="0"/>
              <a:t>Let’s Talk!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262741" y="2757715"/>
            <a:ext cx="3483429" cy="1756229"/>
          </a:xfrm>
          <a:prstGeom prst="wedgeRoundRectCallout">
            <a:avLst>
              <a:gd name="adj1" fmla="val 64583"/>
              <a:gd name="adj2" fmla="val 44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Why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is a family like a community?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268" y="4104529"/>
            <a:ext cx="2894990" cy="264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64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480457"/>
            <a:ext cx="6673174" cy="957943"/>
          </a:xfrm>
        </p:spPr>
        <p:txBody>
          <a:bodyPr>
            <a:normAutofit/>
          </a:bodyPr>
          <a:lstStyle/>
          <a:p>
            <a:r>
              <a:rPr lang="en-US" sz="4400" dirty="0"/>
              <a:t>Let’s Talk!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074055" y="2714173"/>
            <a:ext cx="3672116" cy="2090056"/>
          </a:xfrm>
          <a:prstGeom prst="wedgeRoundRectCallout">
            <a:avLst>
              <a:gd name="adj1" fmla="val 64583"/>
              <a:gd name="adj2" fmla="val 44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Why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is communication important in families?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268" y="4104529"/>
            <a:ext cx="2894990" cy="2644613"/>
          </a:xfrm>
          <a:prstGeom prst="rect">
            <a:avLst/>
          </a:prstGeom>
        </p:spPr>
      </p:pic>
      <p:pic>
        <p:nvPicPr>
          <p:cNvPr id="24578" name="Picture 2" descr="mage result for phone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30" y="4986521"/>
            <a:ext cx="1726741" cy="176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640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480457"/>
            <a:ext cx="6673174" cy="957943"/>
          </a:xfrm>
        </p:spPr>
        <p:txBody>
          <a:bodyPr>
            <a:normAutofit/>
          </a:bodyPr>
          <a:lstStyle/>
          <a:p>
            <a:r>
              <a:rPr lang="en-US" sz="4400" dirty="0"/>
              <a:t>Let’s Talk!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059541" y="2438400"/>
            <a:ext cx="3672116" cy="2090056"/>
          </a:xfrm>
          <a:prstGeom prst="wedgeRoundRectCallout">
            <a:avLst>
              <a:gd name="adj1" fmla="val 64583"/>
              <a:gd name="adj2" fmla="val 44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Who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teaches you new things in your family?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268" y="4104529"/>
            <a:ext cx="2894990" cy="2644613"/>
          </a:xfrm>
          <a:prstGeom prst="rect">
            <a:avLst/>
          </a:prstGeom>
        </p:spPr>
      </p:pic>
      <p:pic>
        <p:nvPicPr>
          <p:cNvPr id="25602" name="Picture 2" descr="mage result for teaching how to ride bike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30" y="4645932"/>
            <a:ext cx="1324731" cy="1987096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803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480457"/>
            <a:ext cx="6673174" cy="957943"/>
          </a:xfrm>
        </p:spPr>
        <p:txBody>
          <a:bodyPr>
            <a:normAutofit/>
          </a:bodyPr>
          <a:lstStyle/>
          <a:p>
            <a:r>
              <a:rPr lang="en-US" sz="4400" dirty="0"/>
              <a:t>Let’s Talk!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059541" y="2438400"/>
            <a:ext cx="3672116" cy="2090056"/>
          </a:xfrm>
          <a:prstGeom prst="wedgeRoundRectCallout">
            <a:avLst>
              <a:gd name="adj1" fmla="val 64583"/>
              <a:gd name="adj2" fmla="val 443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Where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does your family go to have fun?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268" y="4104529"/>
            <a:ext cx="2894990" cy="2644613"/>
          </a:xfrm>
          <a:prstGeom prst="rect">
            <a:avLst/>
          </a:prstGeom>
        </p:spPr>
      </p:pic>
      <p:pic>
        <p:nvPicPr>
          <p:cNvPr id="26626" name="Picture 2" descr="mage result for rollercoaster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30" y="4664835"/>
            <a:ext cx="1842760" cy="2155371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920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586" y="3178627"/>
            <a:ext cx="6398585" cy="1596572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ü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Answer W questions about text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2638557"/>
            <a:ext cx="2108200" cy="242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15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Welcome to the Family Unit!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45" y="2502805"/>
            <a:ext cx="7978739" cy="292553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402630" y="5754905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48776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69186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38601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59011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77430" y="5747653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616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335313"/>
            <a:ext cx="6673174" cy="793747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Reflexive Pronouns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22901" y="2525484"/>
            <a:ext cx="5150357" cy="1611087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Reflexive pronouns are objects that refer to the subjects.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Reflexives end in – self  or  - selves 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71186" y="5038551"/>
            <a:ext cx="4105328" cy="83973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You are looking in a mirror.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You are looking at </a:t>
            </a:r>
            <a:r>
              <a:rPr lang="en-US" sz="2400" b="1" dirty="0">
                <a:latin typeface="Century Gothic" charset="0"/>
                <a:ea typeface="Century Gothic" charset="0"/>
                <a:cs typeface="Century Gothic" charset="0"/>
              </a:rPr>
              <a:t>yourself.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88" name="Picture 4" descr="mage result for baby looking in mirror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97" y="4448086"/>
            <a:ext cx="3027207" cy="2020661"/>
          </a:xfrm>
          <a:prstGeom prst="rect">
            <a:avLst/>
          </a:prstGeom>
          <a:noFill/>
          <a:ln w="3810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112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023341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Reflexive Pronouns -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Myself, Yourself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806419" y="2776033"/>
            <a:ext cx="3128587" cy="2000362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Today we will be talking about the reflexive pronouns </a:t>
            </a:r>
            <a:r>
              <a:rPr lang="en-US" sz="2400" b="1" dirty="0">
                <a:latin typeface="Century Gothic" charset="0"/>
                <a:ea typeface="Century Gothic" charset="0"/>
                <a:cs typeface="Century Gothic" charset="0"/>
              </a:rPr>
              <a:t>‘myself’ 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and </a:t>
            </a:r>
            <a:r>
              <a:rPr lang="en-US" sz="2400" b="1" dirty="0">
                <a:latin typeface="Century Gothic" charset="0"/>
                <a:ea typeface="Century Gothic" charset="0"/>
                <a:cs typeface="Century Gothic" charset="0"/>
              </a:rPr>
              <a:t>‘yourself’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068" y="2581956"/>
            <a:ext cx="4011516" cy="3109229"/>
          </a:xfrm>
          <a:prstGeom prst="rect">
            <a:avLst/>
          </a:prstGeom>
        </p:spPr>
      </p:pic>
      <p:sp>
        <p:nvSpPr>
          <p:cNvPr id="4" name="Flowchart: Process 3"/>
          <p:cNvSpPr/>
          <p:nvPr/>
        </p:nvSpPr>
        <p:spPr>
          <a:xfrm>
            <a:off x="4713069" y="2915322"/>
            <a:ext cx="4011516" cy="699247"/>
          </a:xfrm>
          <a:prstGeom prst="flowChartProcess">
            <a:avLst/>
          </a:prstGeom>
          <a:solidFill>
            <a:srgbClr val="72626E">
              <a:alpha val="4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4942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023341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Fill in the blanks with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‘myself’ or ‘yourself’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03238" y="2723925"/>
            <a:ext cx="7659849" cy="3484918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I can do it by ___________!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Do you walk to school by ________________?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 me tell you a little bit about ___________.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My mom told me to introduce ____________ to the new children in the class.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You should be proud of ___________ for making the soccer team!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Does your mother let you drive the car by _____________?</a:t>
            </a:r>
          </a:p>
        </p:txBody>
      </p:sp>
    </p:spTree>
    <p:extLst>
      <p:ext uri="{BB962C8B-B14F-4D97-AF65-F5344CB8AC3E}">
        <p14:creationId xmlns:p14="http://schemas.microsoft.com/office/powerpoint/2010/main" val="26351157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023341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Create your own sentence using ‘myself’ or ‘yourself’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33084" y="2416211"/>
            <a:ext cx="3658004" cy="4253530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463" y="2833141"/>
            <a:ext cx="3395272" cy="339527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78130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023341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Create your own sentence using ‘myself’ or ‘yourself’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33084" y="2416211"/>
            <a:ext cx="3658004" cy="4253530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1665" y="3342805"/>
            <a:ext cx="3387777" cy="254083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203060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023341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Create your own sentence using ‘myself’ or ‘yourself’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33084" y="2416211"/>
            <a:ext cx="3658004" cy="4253530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214" y="3372786"/>
            <a:ext cx="3753693" cy="243746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3003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586" y="3178627"/>
            <a:ext cx="6398585" cy="1596572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ü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Reflexive Pronouns (Myself, Yourself)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2638557"/>
            <a:ext cx="2108200" cy="242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32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3125" y="1343025"/>
            <a:ext cx="6029325" cy="1071564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Sounds of </a:t>
            </a:r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the letters ‘el’</a:t>
            </a:r>
            <a:endParaRPr lang="en-US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5842" name="Picture 2" descr="mage result for elephan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674909"/>
            <a:ext cx="3643312" cy="275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1485900" y="5689572"/>
            <a:ext cx="2671763" cy="7112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El______________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829130" y="5689573"/>
            <a:ext cx="2343320" cy="7112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________el</a:t>
            </a:r>
          </a:p>
        </p:txBody>
      </p:sp>
      <p:pic>
        <p:nvPicPr>
          <p:cNvPr id="35844" name="Picture 4" descr="mage result for parc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130" y="2765660"/>
            <a:ext cx="2031969" cy="233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409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3125" y="1343025"/>
            <a:ext cx="6029325" cy="1071564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Sounds of </a:t>
            </a:r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the letters ‘el’</a:t>
            </a:r>
            <a:endParaRPr lang="en-US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5842" name="Picture 2" descr="mage result for elephan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674909"/>
            <a:ext cx="3643312" cy="275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1485900" y="5689572"/>
            <a:ext cx="2671763" cy="7112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Elephant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829130" y="5689573"/>
            <a:ext cx="2343320" cy="7112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Parcel</a:t>
            </a:r>
          </a:p>
        </p:txBody>
      </p:sp>
      <p:pic>
        <p:nvPicPr>
          <p:cNvPr id="35844" name="Picture 4" descr="mage result for parc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130" y="2765660"/>
            <a:ext cx="2031969" cy="233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0110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64444" y="1528638"/>
            <a:ext cx="7979569" cy="98766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Match the ‘el’ words to the picture!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5842" name="Picture 2" descr="mage result for elephan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434856"/>
            <a:ext cx="1757362" cy="132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086472" y="2439422"/>
            <a:ext cx="1585914" cy="47116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Elephant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529427" y="3608233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Parcel</a:t>
            </a:r>
          </a:p>
        </p:txBody>
      </p:sp>
      <p:pic>
        <p:nvPicPr>
          <p:cNvPr id="35844" name="Picture 4" descr="mage result for parc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782" y="3286916"/>
            <a:ext cx="1274561" cy="146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mage result for elf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7" y="4340740"/>
            <a:ext cx="1057627" cy="204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986294" y="4366655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Elf</a:t>
            </a:r>
          </a:p>
        </p:txBody>
      </p:sp>
      <p:pic>
        <p:nvPicPr>
          <p:cNvPr id="37892" name="Picture 4" descr="mage result for shelf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6" y="4988090"/>
            <a:ext cx="152131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7357978" y="5839091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Shelf</a:t>
            </a:r>
          </a:p>
        </p:txBody>
      </p:sp>
      <p:pic>
        <p:nvPicPr>
          <p:cNvPr id="37894" name="Picture 6" descr="mage result for tunnel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2" y="5084147"/>
            <a:ext cx="16192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5343271" y="3688867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Tunnel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536231" y="5364502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Myself</a:t>
            </a:r>
          </a:p>
        </p:txBody>
      </p:sp>
      <p:pic>
        <p:nvPicPr>
          <p:cNvPr id="37896" name="Picture 8" descr="mage result for myself clipar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62" y="2308197"/>
            <a:ext cx="2199549" cy="108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5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Welcome to the Family Unit!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45" y="2502805"/>
            <a:ext cx="7978739" cy="292553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402630" y="5754905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Father</a:t>
            </a:r>
          </a:p>
        </p:txBody>
      </p:sp>
      <p:sp>
        <p:nvSpPr>
          <p:cNvPr id="7" name="Rectangle 6"/>
          <p:cNvSpPr/>
          <p:nvPr/>
        </p:nvSpPr>
        <p:spPr>
          <a:xfrm>
            <a:off x="1848776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Mother</a:t>
            </a:r>
          </a:p>
        </p:txBody>
      </p:sp>
      <p:sp>
        <p:nvSpPr>
          <p:cNvPr id="8" name="Rectangle 7"/>
          <p:cNvSpPr/>
          <p:nvPr/>
        </p:nvSpPr>
        <p:spPr>
          <a:xfrm>
            <a:off x="3269186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Brother</a:t>
            </a:r>
          </a:p>
        </p:txBody>
      </p:sp>
      <p:sp>
        <p:nvSpPr>
          <p:cNvPr id="9" name="Rectangle 8"/>
          <p:cNvSpPr/>
          <p:nvPr/>
        </p:nvSpPr>
        <p:spPr>
          <a:xfrm>
            <a:off x="4738601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Sister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59011" y="5762157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Baby Brother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77430" y="5747653"/>
            <a:ext cx="1201126" cy="5660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Baby Sister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0195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3125" y="1343025"/>
            <a:ext cx="6029325" cy="1071564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Unscramble the ‘el’ words!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5842" name="Picture 2" descr="mage result for elephan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6" y="5713339"/>
            <a:ext cx="1307151" cy="98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mage result for parc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715" y="5471895"/>
            <a:ext cx="1141815" cy="131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mage result for elf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7" y="5410451"/>
            <a:ext cx="707583" cy="136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mage result for shelf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595" y="5587926"/>
            <a:ext cx="1340480" cy="123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mage result for tunnel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895" y="5713339"/>
            <a:ext cx="1144661" cy="114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2143125" y="2580352"/>
            <a:ext cx="4886325" cy="239169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symlef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= ____________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lef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 =  ______________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nenutl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 =  __________ 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Ymeslf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= ___________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7896" name="Picture 8" descr="mage result for myself clipar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96" y="5815505"/>
            <a:ext cx="1578213" cy="7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2343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3125" y="1343025"/>
            <a:ext cx="6029325" cy="1071564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Unscramble the ‘el’ words!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5842" name="Picture 2" descr="mage result for elephan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6" y="5713339"/>
            <a:ext cx="1307151" cy="98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mage result for parc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715" y="5471895"/>
            <a:ext cx="1141815" cy="131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mage result for elf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7" y="5410451"/>
            <a:ext cx="707583" cy="136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mage result for shelf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595" y="5587926"/>
            <a:ext cx="1340480" cy="123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mage result for tunnel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895" y="5713339"/>
            <a:ext cx="1144661" cy="114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2143125" y="2757489"/>
            <a:ext cx="4843463" cy="200025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3600">
                <a:latin typeface="Century Gothic" charset="0"/>
                <a:ea typeface="Century Gothic" charset="0"/>
                <a:cs typeface="Century Gothic" charset="0"/>
              </a:rPr>
              <a:t>arpelc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=  __________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leehpnat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=  ________ 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hsefl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=  ____________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7896" name="Picture 8" descr="mage result for myself clipar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96" y="5815505"/>
            <a:ext cx="1578213" cy="7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6065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7175" y="1541882"/>
            <a:ext cx="7472362" cy="800514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Which ‘el’ word am </a:t>
            </a:r>
            <a:r>
              <a:rPr lang="en-US">
                <a:latin typeface="Century Gothic" charset="0"/>
                <a:ea typeface="Century Gothic" charset="0"/>
                <a:cs typeface="Century Gothic" charset="0"/>
              </a:rPr>
              <a:t>I thinking of?</a:t>
            </a:r>
            <a:endParaRPr lang="en-US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5842" name="Picture 2" descr="mage result for elephan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6" y="5713339"/>
            <a:ext cx="1307151" cy="98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mage result for parc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715" y="5471895"/>
            <a:ext cx="1141815" cy="131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mage result for elf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7" y="5410451"/>
            <a:ext cx="707583" cy="136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mage result for shelf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595" y="5587926"/>
            <a:ext cx="1340480" cy="123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mage result for tunnel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895" y="5713339"/>
            <a:ext cx="1144661" cy="114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642938" y="2377651"/>
            <a:ext cx="7901196" cy="271537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7896" name="Picture 8" descr="mage result for myself clipar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96" y="5815505"/>
            <a:ext cx="1578213" cy="7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1667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586" y="3178627"/>
            <a:ext cx="6398585" cy="1596572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ü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  Sounds of the letters ’el’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2638557"/>
            <a:ext cx="2108200" cy="242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62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1927225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‘el’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Reflexives (ex: myself, yourself)</a:t>
            </a:r>
          </a:p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Answer W questions about text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662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1927225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ü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Review the homework worksheet.</a:t>
            </a:r>
          </a:p>
          <a:p>
            <a:pPr>
              <a:buFont typeface="Wingdings" charset="2"/>
              <a:buChar char="ü"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Do you have any questions?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441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short paragraph about what your family likes to do for </a:t>
            </a:r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fun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!  Be sure to use </a:t>
            </a:r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reflexives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!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1" y="2484225"/>
            <a:ext cx="8338443" cy="391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46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039832"/>
            <a:ext cx="6673174" cy="156071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Draw a picture of what your family likes to do for fun!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1" y="2484225"/>
            <a:ext cx="8338443" cy="391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69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Welcome to the Family Unit!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4457" y="2670629"/>
            <a:ext cx="8157029" cy="624114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Meet Bill, he has a few questions for you to talk 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about!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975" y="4180114"/>
            <a:ext cx="1157841" cy="2366023"/>
          </a:xfrm>
          <a:prstGeom prst="rect">
            <a:avLst/>
          </a:prstGeom>
          <a:ln>
            <a:noFill/>
          </a:ln>
        </p:spPr>
      </p:pic>
      <p:sp>
        <p:nvSpPr>
          <p:cNvPr id="6" name="Rounded Rectangular Callout 5"/>
          <p:cNvSpPr/>
          <p:nvPr/>
        </p:nvSpPr>
        <p:spPr>
          <a:xfrm>
            <a:off x="464458" y="3672114"/>
            <a:ext cx="5878286" cy="2365829"/>
          </a:xfrm>
          <a:prstGeom prst="wedgeRoundRectCallout">
            <a:avLst>
              <a:gd name="adj1" fmla="val 58934"/>
              <a:gd name="adj2" fmla="val -152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2000" dirty="0"/>
              <a:t>How many brothers or sisters do you have?</a:t>
            </a:r>
          </a:p>
          <a:p>
            <a:pPr marL="342900" indent="-342900">
              <a:buAutoNum type="arabicPeriod"/>
            </a:pPr>
            <a:r>
              <a:rPr lang="en-US" sz="2000" dirty="0"/>
              <a:t>What do you like about your family?</a:t>
            </a:r>
          </a:p>
          <a:p>
            <a:pPr marL="342900" indent="-342900">
              <a:buAutoNum type="arabicPeriod"/>
            </a:pPr>
            <a:r>
              <a:rPr lang="en-US" sz="2000" dirty="0"/>
              <a:t>What is important to your family?</a:t>
            </a:r>
          </a:p>
          <a:p>
            <a:pPr marL="800100" lvl="1" indent="-342900">
              <a:buFont typeface="Courier New" charset="0"/>
              <a:buChar char="o"/>
            </a:pPr>
            <a:r>
              <a:rPr lang="en-US" sz="2000" dirty="0"/>
              <a:t>School</a:t>
            </a:r>
          </a:p>
          <a:p>
            <a:pPr marL="800100" lvl="1" indent="-342900">
              <a:buFont typeface="Courier New" charset="0"/>
              <a:buChar char="o"/>
            </a:pPr>
            <a:r>
              <a:rPr lang="en-US" sz="2000" dirty="0"/>
              <a:t>Being nice to each other</a:t>
            </a:r>
          </a:p>
          <a:p>
            <a:pPr marL="800100" lvl="1" indent="-342900">
              <a:buFont typeface="Courier New" charset="0"/>
              <a:buChar char="o"/>
            </a:pPr>
            <a:r>
              <a:rPr lang="en-US" sz="2000" dirty="0"/>
              <a:t>Helping each other out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97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1927225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‘el’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Reflexives (ex: myself, yourself)</a:t>
            </a:r>
          </a:p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Answer W questions about text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4517" y="463804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57" y="1259802"/>
            <a:ext cx="7907347" cy="53704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682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4686"/>
            <a:ext cx="9144000" cy="534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747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73959"/>
            <a:ext cx="9144000" cy="525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31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6342"/>
            <a:ext cx="9144000" cy="563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806533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5767</TotalTime>
  <Words>495</Words>
  <Application>Microsoft Office PowerPoint</Application>
  <PresentationFormat>On-screen Show (4:3)</PresentationFormat>
  <Paragraphs>90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Calibri</vt:lpstr>
      <vt:lpstr>Century Gothic</vt:lpstr>
      <vt:lpstr>Century Schoolbook</vt:lpstr>
      <vt:lpstr>Corbel</vt:lpstr>
      <vt:lpstr>Courier New</vt:lpstr>
      <vt:lpstr>Wingdings</vt:lpstr>
      <vt:lpstr>Feathered</vt:lpstr>
      <vt:lpstr>My Family</vt:lpstr>
      <vt:lpstr>Welcome to the Family Unit!</vt:lpstr>
      <vt:lpstr>Welcome to the Family Unit!</vt:lpstr>
      <vt:lpstr>Welcome to the Family Unit!</vt:lpstr>
      <vt:lpstr>What Will I learn Today?</vt:lpstr>
      <vt:lpstr>Story Time!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Talk!</vt:lpstr>
      <vt:lpstr>Let’s Talk!</vt:lpstr>
      <vt:lpstr>Let’s Talk!</vt:lpstr>
      <vt:lpstr>Let’s Talk!</vt:lpstr>
      <vt:lpstr>What did I just learn?</vt:lpstr>
      <vt:lpstr>Reflexive Pronouns</vt:lpstr>
      <vt:lpstr>Reflexive Pronouns - Myself, Yourself</vt:lpstr>
      <vt:lpstr>Fill in the blanks with  ‘myself’ or ‘yourself’</vt:lpstr>
      <vt:lpstr>Create your own sentence using ‘myself’ or ‘yourself’</vt:lpstr>
      <vt:lpstr>Create your own sentence using ‘myself’ or ‘yourself’</vt:lpstr>
      <vt:lpstr>Create your own sentence using ‘myself’ or ‘yourself’</vt:lpstr>
      <vt:lpstr>What did I just learn?</vt:lpstr>
      <vt:lpstr>Sounds of the letters ‘el’</vt:lpstr>
      <vt:lpstr>Sounds of the letters ‘el’</vt:lpstr>
      <vt:lpstr>Match the ‘el’ words to the picture!</vt:lpstr>
      <vt:lpstr>Unscramble the ‘el’ words!</vt:lpstr>
      <vt:lpstr>Unscramble the ‘el’ words!</vt:lpstr>
      <vt:lpstr>Which ‘el’ word am I thinking of?</vt:lpstr>
      <vt:lpstr>What did I just learn?</vt:lpstr>
      <vt:lpstr>What did I learn Today?</vt:lpstr>
      <vt:lpstr>Homework</vt:lpstr>
      <vt:lpstr>Write a short paragraph about what your family likes to do for fun!  Be sure to use reflexives! </vt:lpstr>
      <vt:lpstr>Draw a picture of what your family likes to do for fun!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Vanessa Bielecki</dc:creator>
  <cp:lastModifiedBy>Pam Turnbull</cp:lastModifiedBy>
  <cp:revision>23</cp:revision>
  <dcterms:created xsi:type="dcterms:W3CDTF">2016-09-22T19:26:36Z</dcterms:created>
  <dcterms:modified xsi:type="dcterms:W3CDTF">2017-06-16T16:07:15Z</dcterms:modified>
</cp:coreProperties>
</file>