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80" r:id="rId4"/>
    <p:sldId id="261" r:id="rId5"/>
    <p:sldId id="281" r:id="rId6"/>
    <p:sldId id="279" r:id="rId7"/>
    <p:sldId id="282" r:id="rId8"/>
    <p:sldId id="283" r:id="rId9"/>
    <p:sldId id="284" r:id="rId10"/>
    <p:sldId id="260" r:id="rId11"/>
    <p:sldId id="278" r:id="rId12"/>
    <p:sldId id="262" r:id="rId13"/>
    <p:sldId id="267" r:id="rId14"/>
    <p:sldId id="268" r:id="rId15"/>
    <p:sldId id="269" r:id="rId16"/>
    <p:sldId id="270" r:id="rId17"/>
    <p:sldId id="275" r:id="rId18"/>
    <p:sldId id="276" r:id="rId19"/>
    <p:sldId id="271" r:id="rId20"/>
    <p:sldId id="272" r:id="rId21"/>
    <p:sldId id="273" r:id="rId22"/>
    <p:sldId id="263" r:id="rId23"/>
    <p:sldId id="277" r:id="rId24"/>
    <p:sldId id="285" r:id="rId25"/>
    <p:sldId id="286" r:id="rId26"/>
    <p:sldId id="287" r:id="rId27"/>
    <p:sldId id="274" r:id="rId28"/>
    <p:sldId id="288" r:id="rId29"/>
    <p:sldId id="289" r:id="rId30"/>
    <p:sldId id="290" r:id="rId31"/>
    <p:sldId id="291" r:id="rId32"/>
    <p:sldId id="292" r:id="rId33"/>
    <p:sldId id="264" r:id="rId34"/>
    <p:sldId id="265" r:id="rId35"/>
    <p:sldId id="266" r:id="rId36"/>
    <p:sldId id="293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921993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3452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55268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4960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925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6436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828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53376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652085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36203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392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7D18ED3-E82F-4301-9309-9072DDB9B2FC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7A134FD-21DC-4106-9C24-B3A9370D9064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021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Eleven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7C90-E478-4EDE-AB18-AB5C9772E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400D92-FF87-4692-BC4E-8246B13A398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695055-995C-4899-9783-B4EDE71BD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2B7D7-4ACD-4E74-9791-40FCB6F5CB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79" t="6866" r="60005" b="51838"/>
          <a:stretch/>
        </p:blipFill>
        <p:spPr>
          <a:xfrm>
            <a:off x="2625116" y="2438400"/>
            <a:ext cx="3740515" cy="400197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37822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Before we read…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What do you </a:t>
            </a:r>
            <a:r>
              <a:rPr lang="en-US" b="1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have </a:t>
            </a: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to do?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E0B22725-329E-4D1A-A494-5DD36C1866AA}"/>
              </a:ext>
            </a:extLst>
          </p:cNvPr>
          <p:cNvSpPr/>
          <p:nvPr/>
        </p:nvSpPr>
        <p:spPr>
          <a:xfrm>
            <a:off x="3613200" y="3635377"/>
            <a:ext cx="2639725" cy="1842995"/>
          </a:xfrm>
          <a:prstGeom prst="wedgeEllipseCallout">
            <a:avLst>
              <a:gd name="adj1" fmla="val -78122"/>
              <a:gd name="adj2" fmla="val 459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1C623C-FC28-4473-8DB4-07F241E4B1FB}"/>
              </a:ext>
            </a:extLst>
          </p:cNvPr>
          <p:cNvSpPr txBox="1">
            <a:spLocks/>
          </p:cNvSpPr>
          <p:nvPr/>
        </p:nvSpPr>
        <p:spPr>
          <a:xfrm>
            <a:off x="3990877" y="4040383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What do you </a:t>
            </a:r>
            <a:r>
              <a:rPr lang="en-US" b="1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want </a:t>
            </a: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to do?</a:t>
            </a:r>
          </a:p>
        </p:txBody>
      </p:sp>
      <p:pic>
        <p:nvPicPr>
          <p:cNvPr id="1026" name="Picture 2" descr="Image result for make bed clipart">
            <a:extLst>
              <a:ext uri="{FF2B5EF4-FFF2-40B4-BE49-F238E27FC236}">
                <a16:creationId xmlns:a16="http://schemas.microsoft.com/office/drawing/2014/main" id="{20FDE242-0946-4D5A-B9B2-27F823024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385" y="2350476"/>
            <a:ext cx="1957754" cy="195775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E67ADF-A7DF-41B5-848F-36DB1122E0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9385" y="4578157"/>
            <a:ext cx="1957753" cy="195775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68267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E4DAE-B170-415B-9639-21A3BDB72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7A493F-DB8C-484D-906F-268F18D701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245" t="26897" r="1942" b="24037"/>
          <a:stretch/>
        </p:blipFill>
        <p:spPr>
          <a:xfrm>
            <a:off x="4651406" y="2749149"/>
            <a:ext cx="3999675" cy="314049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0AA4B6A-75BE-4963-AF3D-9BAA7963E2D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New words</a:t>
            </a:r>
          </a:p>
        </p:txBody>
      </p:sp>
      <p:pic>
        <p:nvPicPr>
          <p:cNvPr id="2050" name="Picture 2" descr="Image result for words clipart">
            <a:extLst>
              <a:ext uri="{FF2B5EF4-FFF2-40B4-BE49-F238E27FC236}">
                <a16:creationId xmlns:a16="http://schemas.microsoft.com/office/drawing/2014/main" id="{98DBCF96-6354-4D2F-8273-01CE820F6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6" y="2484675"/>
            <a:ext cx="3208215" cy="366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915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45B25-5BD0-4295-B593-6BE642139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60BA8-44EC-48FB-BCC0-3622E8406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B0FA8C-D1DB-4287-A976-D41287627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75CDCF-B27B-4B36-B7FE-DF33ED8E6137}"/>
              </a:ext>
            </a:extLst>
          </p:cNvPr>
          <p:cNvSpPr/>
          <p:nvPr/>
        </p:nvSpPr>
        <p:spPr>
          <a:xfrm>
            <a:off x="4579052" y="1135245"/>
            <a:ext cx="4382050" cy="825154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“Jacob, please take out the trash?”</a:t>
            </a:r>
          </a:p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“Do I have to?” Jacob asked. “I’m busy.”</a:t>
            </a:r>
          </a:p>
        </p:txBody>
      </p:sp>
    </p:spTree>
    <p:extLst>
      <p:ext uri="{BB962C8B-B14F-4D97-AF65-F5344CB8AC3E}">
        <p14:creationId xmlns:p14="http://schemas.microsoft.com/office/powerpoint/2010/main" val="2422431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8C9C2-CF5B-4F85-B2B1-9D7899056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940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3B5F0BB-47FE-41E9-A4DE-5334F057116F}"/>
              </a:ext>
            </a:extLst>
          </p:cNvPr>
          <p:cNvSpPr/>
          <p:nvPr/>
        </p:nvSpPr>
        <p:spPr>
          <a:xfrm>
            <a:off x="4665784" y="1162945"/>
            <a:ext cx="4382050" cy="825154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“Mom, I’m hungry. Will you fix me lunch?”</a:t>
            </a:r>
          </a:p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“Do I have to? I’m busy,” said Mom.</a:t>
            </a:r>
          </a:p>
        </p:txBody>
      </p:sp>
    </p:spTree>
    <p:extLst>
      <p:ext uri="{BB962C8B-B14F-4D97-AF65-F5344CB8AC3E}">
        <p14:creationId xmlns:p14="http://schemas.microsoft.com/office/powerpoint/2010/main" val="3584064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0F58F3-0889-48C3-967D-D6F7FE4CA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850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071699-DA0F-4603-A50E-A0A4598E1162}"/>
              </a:ext>
            </a:extLst>
          </p:cNvPr>
          <p:cNvSpPr/>
          <p:nvPr/>
        </p:nvSpPr>
        <p:spPr>
          <a:xfrm>
            <a:off x="9251" y="1145787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“But Mom, you said I needed to eat lunch before Sarah’s birthday party,” Jacob explained.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1A0821-9943-435C-83B6-9C8E3452F333}"/>
              </a:ext>
            </a:extLst>
          </p:cNvPr>
          <p:cNvSpPr/>
          <p:nvPr/>
        </p:nvSpPr>
        <p:spPr>
          <a:xfrm>
            <a:off x="4572000" y="1145787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“You’re right.  Why don’t you make lunch?” Mom said.</a:t>
            </a:r>
          </a:p>
        </p:txBody>
      </p:sp>
    </p:spTree>
    <p:extLst>
      <p:ext uri="{BB962C8B-B14F-4D97-AF65-F5344CB8AC3E}">
        <p14:creationId xmlns:p14="http://schemas.microsoft.com/office/powerpoint/2010/main" val="3593300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2856F1-F2D7-4819-89C7-4C0185844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0909ECB-505F-4D45-9821-5BCB8F754301}"/>
              </a:ext>
            </a:extLst>
          </p:cNvPr>
          <p:cNvSpPr/>
          <p:nvPr/>
        </p:nvSpPr>
        <p:spPr>
          <a:xfrm>
            <a:off x="44420" y="1168072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“Dad, will you take me to Sarah’s </a:t>
            </a:r>
          </a:p>
          <a:p>
            <a:pPr algn="ctr"/>
            <a:r>
              <a:rPr lang="en-CA" sz="1600" dirty="0">
                <a:latin typeface="Century Gothic" panose="020B0502020202020204" pitchFamily="34" charset="0"/>
              </a:rPr>
              <a:t>birthday party after lunch?”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F609B0-5AA0-4D8E-8314-0E2D1F511B23}"/>
              </a:ext>
            </a:extLst>
          </p:cNvPr>
          <p:cNvSpPr/>
          <p:nvPr/>
        </p:nvSpPr>
        <p:spPr>
          <a:xfrm>
            <a:off x="4572000" y="1168072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“Do I have to?  I’m busy watching a football game,” Dad grumbled.</a:t>
            </a:r>
          </a:p>
        </p:txBody>
      </p:sp>
    </p:spTree>
    <p:extLst>
      <p:ext uri="{BB962C8B-B14F-4D97-AF65-F5344CB8AC3E}">
        <p14:creationId xmlns:p14="http://schemas.microsoft.com/office/powerpoint/2010/main" val="3007951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AAA5B7-0D3B-4C59-9056-0188BE912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A6D361A-8244-4600-853E-496ADEC9E1BE}"/>
              </a:ext>
            </a:extLst>
          </p:cNvPr>
          <p:cNvSpPr/>
          <p:nvPr/>
        </p:nvSpPr>
        <p:spPr>
          <a:xfrm>
            <a:off x="208543" y="1201500"/>
            <a:ext cx="3519395" cy="871743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Oh no, thought Jacob.  How can I get Mom and Dad to help?</a:t>
            </a:r>
          </a:p>
        </p:txBody>
      </p:sp>
    </p:spTree>
    <p:extLst>
      <p:ext uri="{BB962C8B-B14F-4D97-AF65-F5344CB8AC3E}">
        <p14:creationId xmlns:p14="http://schemas.microsoft.com/office/powerpoint/2010/main" val="3945872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3471D0-20AA-4016-9E05-F8B8E21E1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F7B562F-8190-426D-8D88-D270F6B0E90F}"/>
              </a:ext>
            </a:extLst>
          </p:cNvPr>
          <p:cNvSpPr/>
          <p:nvPr/>
        </p:nvSpPr>
        <p:spPr>
          <a:xfrm>
            <a:off x="0" y="1168072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“Mom, if I make lunch for you and Dad, will you help me wrap Sarah’s present?” Jacob asked.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049462-D29E-4231-AB74-087BDA35D33A}"/>
              </a:ext>
            </a:extLst>
          </p:cNvPr>
          <p:cNvSpPr/>
          <p:nvPr/>
        </p:nvSpPr>
        <p:spPr>
          <a:xfrm>
            <a:off x="4557352" y="1163836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Mom happily agreed.</a:t>
            </a:r>
          </a:p>
        </p:txBody>
      </p:sp>
    </p:spTree>
    <p:extLst>
      <p:ext uri="{BB962C8B-B14F-4D97-AF65-F5344CB8AC3E}">
        <p14:creationId xmlns:p14="http://schemas.microsoft.com/office/powerpoint/2010/main" val="3596725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E7B2C-7123-471C-A3E1-693837DDF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849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39709EE-18FA-48CF-8D8A-2B4CEA685BCB}"/>
              </a:ext>
            </a:extLst>
          </p:cNvPr>
          <p:cNvSpPr/>
          <p:nvPr/>
        </p:nvSpPr>
        <p:spPr>
          <a:xfrm>
            <a:off x="44420" y="1156148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“Dad,” Jacob asked.  “If I fix you lunch, will you drive me to the party?”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9109D8-006E-4096-A3AE-A5A752637BA9}"/>
              </a:ext>
            </a:extLst>
          </p:cNvPr>
          <p:cNvSpPr/>
          <p:nvPr/>
        </p:nvSpPr>
        <p:spPr>
          <a:xfrm>
            <a:off x="4572000" y="1156148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“Yes,” agreed Dad. </a:t>
            </a:r>
          </a:p>
          <a:p>
            <a:pPr algn="ctr"/>
            <a:r>
              <a:rPr lang="en-CA" sz="1600" dirty="0">
                <a:latin typeface="Century Gothic" panose="020B0502020202020204" pitchFamily="34" charset="0"/>
              </a:rPr>
              <a:t> “Let’s go during halftime.”</a:t>
            </a:r>
          </a:p>
        </p:txBody>
      </p:sp>
    </p:spTree>
    <p:extLst>
      <p:ext uri="{BB962C8B-B14F-4D97-AF65-F5344CB8AC3E}">
        <p14:creationId xmlns:p14="http://schemas.microsoft.com/office/powerpoint/2010/main" val="3986186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809" y="3348162"/>
            <a:ext cx="5388101" cy="17782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Answer questions about cause and effect in a story.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a variety of short texts focusing on rules or tips to help others.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Model writing a set of rules or tips.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Talking about how we can be helpful and kind.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21FF6-1212-4F8F-92A9-CD3B214E2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940"/>
            <a:ext cx="9144000" cy="68500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8922D7-6495-4FFA-8D6D-9E98CBC3FB86}"/>
              </a:ext>
            </a:extLst>
          </p:cNvPr>
          <p:cNvSpPr/>
          <p:nvPr/>
        </p:nvSpPr>
        <p:spPr>
          <a:xfrm>
            <a:off x="44420" y="1160603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In minutes, Jacob had made three sandwiches and his mom had filled three glasses with milk.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AA4385-8888-4269-A538-B792B2844461}"/>
              </a:ext>
            </a:extLst>
          </p:cNvPr>
          <p:cNvSpPr/>
          <p:nvPr/>
        </p:nvSpPr>
        <p:spPr>
          <a:xfrm>
            <a:off x="4572000" y="1160603"/>
            <a:ext cx="4572000" cy="1277797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“What’s on the menu?” Dad asked.</a:t>
            </a:r>
          </a:p>
          <a:p>
            <a:pPr algn="ctr"/>
            <a:r>
              <a:rPr lang="en-CA" sz="1600" dirty="0">
                <a:latin typeface="Century Gothic" panose="020B0502020202020204" pitchFamily="34" charset="0"/>
              </a:rPr>
              <a:t>“Fluffernutter sandwiches!” Jacob answered proudly.  “I used marshmallow fluff and peanut butter.”</a:t>
            </a:r>
          </a:p>
        </p:txBody>
      </p:sp>
    </p:spTree>
    <p:extLst>
      <p:ext uri="{BB962C8B-B14F-4D97-AF65-F5344CB8AC3E}">
        <p14:creationId xmlns:p14="http://schemas.microsoft.com/office/powerpoint/2010/main" val="3597201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3E2FA-221E-4FFC-8120-564E63EC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B8661-C554-4431-A7E0-CEE440743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37" y="-1"/>
            <a:ext cx="9040063" cy="677214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F182F25-69AC-4880-B898-389E322416FB}"/>
              </a:ext>
            </a:extLst>
          </p:cNvPr>
          <p:cNvSpPr/>
          <p:nvPr/>
        </p:nvSpPr>
        <p:spPr>
          <a:xfrm>
            <a:off x="103937" y="1129141"/>
            <a:ext cx="4527580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Then Mom and Jacob wrapped Sarah’s present while Dad found his car keys.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2BFEB-DE3C-4913-8225-261F4AD58205}"/>
              </a:ext>
            </a:extLst>
          </p:cNvPr>
          <p:cNvSpPr/>
          <p:nvPr/>
        </p:nvSpPr>
        <p:spPr>
          <a:xfrm>
            <a:off x="4631517" y="1129141"/>
            <a:ext cx="4512483" cy="894028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latin typeface="Century Gothic" panose="020B0502020202020204" pitchFamily="34" charset="0"/>
              </a:rPr>
              <a:t>Mom said, “We make a wonderful team when we help each other!”</a:t>
            </a:r>
          </a:p>
        </p:txBody>
      </p:sp>
    </p:spTree>
    <p:extLst>
      <p:ext uri="{BB962C8B-B14F-4D97-AF65-F5344CB8AC3E}">
        <p14:creationId xmlns:p14="http://schemas.microsoft.com/office/powerpoint/2010/main" val="309452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2651447" y="2548890"/>
            <a:ext cx="4721472" cy="3094892"/>
          </a:xfrm>
          <a:prstGeom prst="wedgeEllipseCallout">
            <a:avLst>
              <a:gd name="adj1" fmla="val -49615"/>
              <a:gd name="adj2" fmla="val 345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CA" dirty="0">
                <a:latin typeface="Century Gothic" panose="020B0502020202020204" pitchFamily="34" charset="0"/>
              </a:rPr>
              <a:t>What did Jacob want his mother to do?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CA" dirty="0">
                <a:latin typeface="Century Gothic" panose="020B0502020202020204" pitchFamily="34" charset="0"/>
              </a:rPr>
              <a:t>What did Jacob want his father to do?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64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9523"/>
            <a:ext cx="1831088" cy="14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1479140" y="2358505"/>
            <a:ext cx="4721472" cy="3094892"/>
          </a:xfrm>
          <a:prstGeom prst="wedgeEllipseCallout">
            <a:avLst>
              <a:gd name="adj1" fmla="val -46635"/>
              <a:gd name="adj2" fmla="val 53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How did Jacob get his mother and father to help him? </a:t>
            </a:r>
          </a:p>
          <a:p>
            <a:pPr>
              <a:lnSpc>
                <a:spcPct val="150000"/>
              </a:lnSpc>
            </a:pPr>
            <a:endParaRPr lang="en-CA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What </a:t>
            </a:r>
            <a:r>
              <a:rPr lang="en-CA" b="1" dirty="0">
                <a:latin typeface="Century Gothic" panose="020B0502020202020204" pitchFamily="34" charset="0"/>
              </a:rPr>
              <a:t>caused </a:t>
            </a:r>
            <a:r>
              <a:rPr lang="en-CA" dirty="0">
                <a:latin typeface="Century Gothic" panose="020B0502020202020204" pitchFamily="34" charset="0"/>
              </a:rPr>
              <a:t>them to help?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What was the </a:t>
            </a:r>
            <a:r>
              <a:rPr lang="en-CA" b="1" dirty="0">
                <a:latin typeface="Century Gothic" panose="020B0502020202020204" pitchFamily="34" charset="0"/>
              </a:rPr>
              <a:t>effect</a:t>
            </a:r>
            <a:r>
              <a:rPr lang="en-CA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18F03F-FEDA-45DE-8717-CC13CE8B09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1657" y="3071446"/>
            <a:ext cx="2229298" cy="267515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02675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9523"/>
            <a:ext cx="1831088" cy="14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1479139" y="2358505"/>
            <a:ext cx="3221815" cy="3061018"/>
          </a:xfrm>
          <a:prstGeom prst="wedgeEllipseCallout">
            <a:avLst>
              <a:gd name="adj1" fmla="val -46635"/>
              <a:gd name="adj2" fmla="val 53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How do you help in your family?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How do you help in your school?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4340" name="Picture 4" descr="Image result for school clipart">
            <a:extLst>
              <a:ext uri="{FF2B5EF4-FFF2-40B4-BE49-F238E27FC236}">
                <a16:creationId xmlns:a16="http://schemas.microsoft.com/office/drawing/2014/main" id="{20AD14C6-3FDB-472A-B744-9478732A2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669" y="4135816"/>
            <a:ext cx="1744296" cy="256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Image result for helping in school clipart">
            <a:extLst>
              <a:ext uri="{FF2B5EF4-FFF2-40B4-BE49-F238E27FC236}">
                <a16:creationId xmlns:a16="http://schemas.microsoft.com/office/drawing/2014/main" id="{7817F83A-1EF7-411A-9D60-796C20687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675" y="4999963"/>
            <a:ext cx="1542442" cy="161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586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9523"/>
            <a:ext cx="1831088" cy="14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1479138" y="2548890"/>
            <a:ext cx="4159661" cy="2585818"/>
          </a:xfrm>
          <a:prstGeom prst="wedgeEllipseCallout">
            <a:avLst>
              <a:gd name="adj1" fmla="val -46635"/>
              <a:gd name="adj2" fmla="val 53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How can you be kind?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Tell your classmates about a time you were kind or helpful!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3314" name="Picture 2" descr="Image result for helping in school clipart">
            <a:extLst>
              <a:ext uri="{FF2B5EF4-FFF2-40B4-BE49-F238E27FC236}">
                <a16:creationId xmlns:a16="http://schemas.microsoft.com/office/drawing/2014/main" id="{CA85328F-D891-4516-B61C-B56BBF65A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764" y="3006969"/>
            <a:ext cx="2658208" cy="265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213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D9E5EB-2823-4914-A542-7095CB6A1D12}"/>
              </a:ext>
            </a:extLst>
          </p:cNvPr>
          <p:cNvSpPr txBox="1">
            <a:spLocks/>
          </p:cNvSpPr>
          <p:nvPr/>
        </p:nvSpPr>
        <p:spPr>
          <a:xfrm>
            <a:off x="2200276" y="1941195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16386" name="Picture 2" descr="Image result for family rules">
            <a:extLst>
              <a:ext uri="{FF2B5EF4-FFF2-40B4-BE49-F238E27FC236}">
                <a16:creationId xmlns:a16="http://schemas.microsoft.com/office/drawing/2014/main" id="{DC9D63F6-329A-48F0-A4DA-CB9D9C7AB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663" y="0"/>
            <a:ext cx="4892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4543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D9E5EB-2823-4914-A542-7095CB6A1D12}"/>
              </a:ext>
            </a:extLst>
          </p:cNvPr>
          <p:cNvSpPr txBox="1">
            <a:spLocks/>
          </p:cNvSpPr>
          <p:nvPr/>
        </p:nvSpPr>
        <p:spPr>
          <a:xfrm>
            <a:off x="2200276" y="1941195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15362" name="Picture 2" descr="Image result for family rules">
            <a:extLst>
              <a:ext uri="{FF2B5EF4-FFF2-40B4-BE49-F238E27FC236}">
                <a16:creationId xmlns:a16="http://schemas.microsoft.com/office/drawing/2014/main" id="{ED31CC00-7A51-4B75-9754-59438656C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3" y="0"/>
            <a:ext cx="5380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penguin clipart">
            <a:extLst>
              <a:ext uri="{FF2B5EF4-FFF2-40B4-BE49-F238E27FC236}">
                <a16:creationId xmlns:a16="http://schemas.microsoft.com/office/drawing/2014/main" id="{932B66A8-A051-4FCF-8F25-4C880D625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3323"/>
            <a:ext cx="2119026" cy="166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CF62F427-C79F-4F3F-BE39-8DF5209F431F}"/>
              </a:ext>
            </a:extLst>
          </p:cNvPr>
          <p:cNvSpPr/>
          <p:nvPr/>
        </p:nvSpPr>
        <p:spPr>
          <a:xfrm>
            <a:off x="860931" y="2438400"/>
            <a:ext cx="2516190" cy="2199103"/>
          </a:xfrm>
          <a:prstGeom prst="wedgeEllipseCallout">
            <a:avLst>
              <a:gd name="adj1" fmla="val -26135"/>
              <a:gd name="adj2" fmla="val 64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Which rules does your family have?</a:t>
            </a:r>
          </a:p>
        </p:txBody>
      </p:sp>
    </p:spTree>
    <p:extLst>
      <p:ext uri="{BB962C8B-B14F-4D97-AF65-F5344CB8AC3E}">
        <p14:creationId xmlns:p14="http://schemas.microsoft.com/office/powerpoint/2010/main" val="295022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7410" name="Picture 2" descr="Image result for family rules">
            <a:extLst>
              <a:ext uri="{FF2B5EF4-FFF2-40B4-BE49-F238E27FC236}">
                <a16:creationId xmlns:a16="http://schemas.microsoft.com/office/drawing/2014/main" id="{C6DFF2B7-588A-439F-9813-3E62CB7CB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25" y="0"/>
            <a:ext cx="5299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penguin clipart">
            <a:extLst>
              <a:ext uri="{FF2B5EF4-FFF2-40B4-BE49-F238E27FC236}">
                <a16:creationId xmlns:a16="http://schemas.microsoft.com/office/drawing/2014/main" id="{A51A37AD-ABD8-4957-A750-7928B13A8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3323"/>
            <a:ext cx="2119026" cy="166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EAA1C5CF-B60B-4B05-A751-D9DEE54B1EFC}"/>
              </a:ext>
            </a:extLst>
          </p:cNvPr>
          <p:cNvSpPr/>
          <p:nvPr/>
        </p:nvSpPr>
        <p:spPr>
          <a:xfrm>
            <a:off x="860931" y="2438400"/>
            <a:ext cx="2516190" cy="2199103"/>
          </a:xfrm>
          <a:prstGeom prst="wedgeEllipseCallout">
            <a:avLst>
              <a:gd name="adj1" fmla="val -26135"/>
              <a:gd name="adj2" fmla="val 64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Which rules does your family have?</a:t>
            </a:r>
          </a:p>
        </p:txBody>
      </p:sp>
    </p:spTree>
    <p:extLst>
      <p:ext uri="{BB962C8B-B14F-4D97-AF65-F5344CB8AC3E}">
        <p14:creationId xmlns:p14="http://schemas.microsoft.com/office/powerpoint/2010/main" val="397673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84E7C373-BC85-4DDB-B436-D2751CA42C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5344362"/>
              </p:ext>
            </p:extLst>
          </p:nvPr>
        </p:nvGraphicFramePr>
        <p:xfrm>
          <a:off x="4196861" y="2825262"/>
          <a:ext cx="4593737" cy="3441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3737">
                  <a:extLst>
                    <a:ext uri="{9D8B030D-6E8A-4147-A177-3AD203B41FA5}">
                      <a16:colId xmlns:a16="http://schemas.microsoft.com/office/drawing/2014/main" val="771019776"/>
                    </a:ext>
                  </a:extLst>
                </a:gridCol>
              </a:tblGrid>
              <a:tr h="430237">
                <a:tc>
                  <a:txBody>
                    <a:bodyPr/>
                    <a:lstStyle/>
                    <a:p>
                      <a:pPr algn="ctr"/>
                      <a:r>
                        <a:rPr lang="en-CA" sz="1800" dirty="0"/>
                        <a:t>School Rules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552360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3843925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479794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285416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314146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543328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099191"/>
                  </a:ext>
                </a:extLst>
              </a:tr>
              <a:tr h="430237">
                <a:tc>
                  <a:txBody>
                    <a:bodyPr/>
                    <a:lstStyle/>
                    <a:p>
                      <a:pPr algn="ctr"/>
                      <a:endParaRPr lang="en-CA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852981"/>
                  </a:ext>
                </a:extLst>
              </a:tr>
            </a:tbl>
          </a:graphicData>
        </a:graphic>
      </p:graphicFrame>
      <p:pic>
        <p:nvPicPr>
          <p:cNvPr id="6" name="Picture 2" descr="Image result for penguin clipart">
            <a:extLst>
              <a:ext uri="{FF2B5EF4-FFF2-40B4-BE49-F238E27FC236}">
                <a16:creationId xmlns:a16="http://schemas.microsoft.com/office/drawing/2014/main" id="{A51A37AD-ABD8-4957-A750-7928B13A8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69169"/>
            <a:ext cx="1895185" cy="148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Image result for school rules">
            <a:extLst>
              <a:ext uri="{FF2B5EF4-FFF2-40B4-BE49-F238E27FC236}">
                <a16:creationId xmlns:a16="http://schemas.microsoft.com/office/drawing/2014/main" id="{CAB7BAFA-EFED-4159-A2FE-0BC7B49AA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122" y="0"/>
            <a:ext cx="2883877" cy="223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8A43A4B6-AA1E-42ED-A2C7-282451702B3D}"/>
              </a:ext>
            </a:extLst>
          </p:cNvPr>
          <p:cNvSpPr/>
          <p:nvPr/>
        </p:nvSpPr>
        <p:spPr>
          <a:xfrm>
            <a:off x="535531" y="2438400"/>
            <a:ext cx="3133724" cy="2586861"/>
          </a:xfrm>
          <a:prstGeom prst="wedgeEllipseCallout">
            <a:avLst>
              <a:gd name="adj1" fmla="val -22680"/>
              <a:gd name="adj2" fmla="val 62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Let’s write a list of school rules!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Can you name a few rules now?</a:t>
            </a:r>
          </a:p>
        </p:txBody>
      </p:sp>
    </p:spTree>
    <p:extLst>
      <p:ext uri="{BB962C8B-B14F-4D97-AF65-F5344CB8AC3E}">
        <p14:creationId xmlns:p14="http://schemas.microsoft.com/office/powerpoint/2010/main" val="340899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Cause and effect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146" name="Picture 2" descr="Image result for cause and effect clipart">
            <a:extLst>
              <a:ext uri="{FF2B5EF4-FFF2-40B4-BE49-F238E27FC236}">
                <a16:creationId xmlns:a16="http://schemas.microsoft.com/office/drawing/2014/main" id="{B8D06ED4-2B22-448E-B495-849919259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873" y="638907"/>
            <a:ext cx="6908445" cy="533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2" y="4611240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869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8434" name="Picture 2" descr="Image result for school rules">
            <a:extLst>
              <a:ext uri="{FF2B5EF4-FFF2-40B4-BE49-F238E27FC236}">
                <a16:creationId xmlns:a16="http://schemas.microsoft.com/office/drawing/2014/main" id="{CAB7BAFA-EFED-4159-A2FE-0BC7B49AA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122" y="0"/>
            <a:ext cx="2883877" cy="223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Related image">
            <a:extLst>
              <a:ext uri="{FF2B5EF4-FFF2-40B4-BE49-F238E27FC236}">
                <a16:creationId xmlns:a16="http://schemas.microsoft.com/office/drawing/2014/main" id="{DFCC08CC-4968-4485-A9FF-23F5F7E90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35" y="2766646"/>
            <a:ext cx="4308733" cy="278796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penguin clipart">
            <a:extLst>
              <a:ext uri="{FF2B5EF4-FFF2-40B4-BE49-F238E27FC236}">
                <a16:creationId xmlns:a16="http://schemas.microsoft.com/office/drawing/2014/main" id="{28711B9C-6240-4DE8-9213-EBCA15B98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4" y="5122985"/>
            <a:ext cx="2104102" cy="165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497161CD-432C-4089-92C6-620FA2A6E4BC}"/>
              </a:ext>
            </a:extLst>
          </p:cNvPr>
          <p:cNvSpPr/>
          <p:nvPr/>
        </p:nvSpPr>
        <p:spPr>
          <a:xfrm>
            <a:off x="1336429" y="2419048"/>
            <a:ext cx="2708032" cy="2497016"/>
          </a:xfrm>
          <a:prstGeom prst="wedgeEllipseCallout">
            <a:avLst>
              <a:gd name="adj1" fmla="val -33618"/>
              <a:gd name="adj2" fmla="val 528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Are these some of your school rules?</a:t>
            </a:r>
          </a:p>
        </p:txBody>
      </p:sp>
    </p:spTree>
    <p:extLst>
      <p:ext uri="{BB962C8B-B14F-4D97-AF65-F5344CB8AC3E}">
        <p14:creationId xmlns:p14="http://schemas.microsoft.com/office/powerpoint/2010/main" val="1843777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7" name="Picture 2" descr="Image result for penguin clipart">
            <a:extLst>
              <a:ext uri="{FF2B5EF4-FFF2-40B4-BE49-F238E27FC236}">
                <a16:creationId xmlns:a16="http://schemas.microsoft.com/office/drawing/2014/main" id="{28711B9C-6240-4DE8-9213-EBCA15B98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4" y="5122985"/>
            <a:ext cx="2104102" cy="165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497161CD-432C-4089-92C6-620FA2A6E4BC}"/>
              </a:ext>
            </a:extLst>
          </p:cNvPr>
          <p:cNvSpPr/>
          <p:nvPr/>
        </p:nvSpPr>
        <p:spPr>
          <a:xfrm>
            <a:off x="1134849" y="2270829"/>
            <a:ext cx="2708032" cy="2497016"/>
          </a:xfrm>
          <a:prstGeom prst="wedgeEllipseCallout">
            <a:avLst>
              <a:gd name="adj1" fmla="val -33618"/>
              <a:gd name="adj2" fmla="val 528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For homework, you are going to write a list on how to be a good friend.</a:t>
            </a:r>
          </a:p>
        </p:txBody>
      </p:sp>
      <p:pic>
        <p:nvPicPr>
          <p:cNvPr id="21508" name="Picture 4" descr="Image result for how to be a good friend">
            <a:extLst>
              <a:ext uri="{FF2B5EF4-FFF2-40B4-BE49-F238E27FC236}">
                <a16:creationId xmlns:a16="http://schemas.microsoft.com/office/drawing/2014/main" id="{D3C5E6F9-A19C-41FE-B5AB-5ACDFB203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048" y="2438400"/>
            <a:ext cx="4484989" cy="330579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67DD298-1511-4D06-9DB4-E6E7D728B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How to be a good friend.</a:t>
            </a:r>
          </a:p>
        </p:txBody>
      </p:sp>
    </p:spTree>
    <p:extLst>
      <p:ext uri="{BB962C8B-B14F-4D97-AF65-F5344CB8AC3E}">
        <p14:creationId xmlns:p14="http://schemas.microsoft.com/office/powerpoint/2010/main" val="24894239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04EB9-5252-4CBF-AEC6-8DCEED054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482" name="Picture 2" descr="Image result for how to be a good friend">
            <a:extLst>
              <a:ext uri="{FF2B5EF4-FFF2-40B4-BE49-F238E27FC236}">
                <a16:creationId xmlns:a16="http://schemas.microsoft.com/office/drawing/2014/main" id="{A737BD7F-DBFD-49EE-A6D0-C1B9AD0C4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9359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032" y="3292955"/>
            <a:ext cx="4998720" cy="172745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Answer questions about cause and effect in a story.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a variety of short texts focusing on rules or tips to help others.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Model writing a set of rules or tips.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Talking about how we can be helpful and kind.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6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551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21822" y="1158662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What is your </a:t>
            </a:r>
            <a:r>
              <a:rPr lang="en-US" sz="4200" dirty="0" err="1"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 meal?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0D5A999-BE10-4BD8-9517-B78A7F4C8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20" y="2409038"/>
            <a:ext cx="2619375" cy="1743075"/>
          </a:xfrm>
          <a:prstGeom prst="rect">
            <a:avLst/>
          </a:prstGeom>
        </p:spPr>
      </p:pic>
      <p:pic>
        <p:nvPicPr>
          <p:cNvPr id="3076" name="Picture 4" descr="Image result for meal">
            <a:extLst>
              <a:ext uri="{FF2B5EF4-FFF2-40B4-BE49-F238E27FC236}">
                <a16:creationId xmlns:a16="http://schemas.microsoft.com/office/drawing/2014/main" id="{2AA5A560-1C9D-4DC1-AA5F-A5B3BAE5A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968" y="4419599"/>
            <a:ext cx="2648721" cy="239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meal">
            <a:extLst>
              <a:ext uri="{FF2B5EF4-FFF2-40B4-BE49-F238E27FC236}">
                <a16:creationId xmlns:a16="http://schemas.microsoft.com/office/drawing/2014/main" id="{9BE78B62-E34D-4C44-A79B-ECB4D1716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40" y="4981209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meal">
            <a:extLst>
              <a:ext uri="{FF2B5EF4-FFF2-40B4-BE49-F238E27FC236}">
                <a16:creationId xmlns:a16="http://schemas.microsoft.com/office/drawing/2014/main" id="{262B02BA-0CB0-4097-8E97-D662CCB44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567" y="2538018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3F4E50-9893-461F-B099-C8956BD919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2312" y="2557462"/>
            <a:ext cx="2619375" cy="17430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8F45BB-18E9-43CF-8D44-5E225E9CDB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9243" y="4981209"/>
            <a:ext cx="27527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89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33545" y="912478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Let’s talk! How can we be a good brother or sister?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2530" name="Picture 2" descr="Image result for brother and sister asian">
            <a:extLst>
              <a:ext uri="{FF2B5EF4-FFF2-40B4-BE49-F238E27FC236}">
                <a16:creationId xmlns:a16="http://schemas.microsoft.com/office/drawing/2014/main" id="{8A67EF18-5970-4A57-B3E9-BF2A24566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545" y="2623332"/>
            <a:ext cx="4841259" cy="329729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759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Century Gothic" charset="0"/>
                <a:ea typeface="Century Gothic" charset="0"/>
                <a:cs typeface="Century Gothic" charset="0"/>
              </a:rPr>
              <a:t>Cause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and effect</a:t>
            </a:r>
          </a:p>
        </p:txBody>
      </p:sp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1980664" y="2548890"/>
            <a:ext cx="2639725" cy="1842995"/>
          </a:xfrm>
          <a:prstGeom prst="wedgeEllipseCallout">
            <a:avLst>
              <a:gd name="adj1" fmla="val -30159"/>
              <a:gd name="adj2" fmla="val 6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b="1" dirty="0">
                <a:latin typeface="Century Gothic" panose="020B0502020202020204" pitchFamily="34" charset="0"/>
              </a:rPr>
              <a:t>Cause</a:t>
            </a:r>
            <a:r>
              <a:rPr lang="en-CA" dirty="0">
                <a:latin typeface="Century Gothic" panose="020B0502020202020204" pitchFamily="34" charset="0"/>
              </a:rPr>
              <a:t> is something that makes something else happen.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13F1D7CB-B437-413A-8429-66F37A79FCDB}"/>
              </a:ext>
            </a:extLst>
          </p:cNvPr>
          <p:cNvSpPr/>
          <p:nvPr/>
        </p:nvSpPr>
        <p:spPr>
          <a:xfrm>
            <a:off x="4590678" y="4260459"/>
            <a:ext cx="2639725" cy="1842995"/>
          </a:xfrm>
          <a:prstGeom prst="wedgeEllipseCallout">
            <a:avLst>
              <a:gd name="adj1" fmla="val -89669"/>
              <a:gd name="adj2" fmla="val 186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latin typeface="Century Gothic" panose="020B0502020202020204" pitchFamily="34" charset="0"/>
              </a:rPr>
              <a:t>It answers the question, “Why did this happen?”</a:t>
            </a:r>
          </a:p>
        </p:txBody>
      </p:sp>
    </p:spTree>
    <p:extLst>
      <p:ext uri="{BB962C8B-B14F-4D97-AF65-F5344CB8AC3E}">
        <p14:creationId xmlns:p14="http://schemas.microsoft.com/office/powerpoint/2010/main" val="368996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Cause and </a:t>
            </a:r>
            <a:r>
              <a:rPr lang="en-US" sz="3600" b="1" dirty="0">
                <a:latin typeface="Century Gothic" charset="0"/>
                <a:ea typeface="Century Gothic" charset="0"/>
                <a:cs typeface="Century Gothic" charset="0"/>
              </a:rPr>
              <a:t>effect</a:t>
            </a:r>
          </a:p>
        </p:txBody>
      </p:sp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1980664" y="2548890"/>
            <a:ext cx="2639725" cy="1842995"/>
          </a:xfrm>
          <a:prstGeom prst="wedgeEllipseCallout">
            <a:avLst>
              <a:gd name="adj1" fmla="val -30159"/>
              <a:gd name="adj2" fmla="val 6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b="1" dirty="0">
                <a:latin typeface="Century Gothic" panose="020B0502020202020204" pitchFamily="34" charset="0"/>
              </a:rPr>
              <a:t>Effect </a:t>
            </a:r>
            <a:r>
              <a:rPr lang="en-CA" dirty="0">
                <a:latin typeface="Century Gothic" panose="020B0502020202020204" pitchFamily="34" charset="0"/>
              </a:rPr>
              <a:t>is what happens because of the cause.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13F1D7CB-B437-413A-8429-66F37A79FCDB}"/>
              </a:ext>
            </a:extLst>
          </p:cNvPr>
          <p:cNvSpPr/>
          <p:nvPr/>
        </p:nvSpPr>
        <p:spPr>
          <a:xfrm>
            <a:off x="4590678" y="4260459"/>
            <a:ext cx="2639725" cy="1842995"/>
          </a:xfrm>
          <a:prstGeom prst="wedgeEllipseCallout">
            <a:avLst>
              <a:gd name="adj1" fmla="val -89669"/>
              <a:gd name="adj2" fmla="val 186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latin typeface="Century Gothic" panose="020B0502020202020204" pitchFamily="34" charset="0"/>
              </a:rPr>
              <a:t>It answers the question, “What happened?”</a:t>
            </a:r>
          </a:p>
        </p:txBody>
      </p:sp>
    </p:spTree>
    <p:extLst>
      <p:ext uri="{BB962C8B-B14F-4D97-AF65-F5344CB8AC3E}">
        <p14:creationId xmlns:p14="http://schemas.microsoft.com/office/powerpoint/2010/main" val="3148213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Cause and effect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30" name="Picture 6" descr="Image result for cause and effect worksheets">
            <a:extLst>
              <a:ext uri="{FF2B5EF4-FFF2-40B4-BE49-F238E27FC236}">
                <a16:creationId xmlns:a16="http://schemas.microsoft.com/office/drawing/2014/main" id="{1E738450-7A96-4729-B41C-5CF5E2C352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3" t="27008" r="5754" b="62834"/>
          <a:stretch/>
        </p:blipFill>
        <p:spPr bwMode="auto">
          <a:xfrm>
            <a:off x="1326248" y="2548890"/>
            <a:ext cx="6831914" cy="137622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2B6595-2B46-446B-86AC-0C8CBBD99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5948" y="4171631"/>
            <a:ext cx="2537314" cy="242699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35586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Cause and effect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8194" name="Picture 2" descr="Image result for cause and effect worksheets">
            <a:extLst>
              <a:ext uri="{FF2B5EF4-FFF2-40B4-BE49-F238E27FC236}">
                <a16:creationId xmlns:a16="http://schemas.microsoft.com/office/drawing/2014/main" id="{8A375673-42C0-4792-B272-C17BD27DFB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6" t="37167" r="31638" b="54188"/>
          <a:stretch/>
        </p:blipFill>
        <p:spPr bwMode="auto">
          <a:xfrm>
            <a:off x="1840524" y="2419937"/>
            <a:ext cx="5776707" cy="110248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didnt do homework bus clipart">
            <a:extLst>
              <a:ext uri="{FF2B5EF4-FFF2-40B4-BE49-F238E27FC236}">
                <a16:creationId xmlns:a16="http://schemas.microsoft.com/office/drawing/2014/main" id="{B06EA119-7F18-4C4B-BE81-2F5C681B7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57" y="3810000"/>
            <a:ext cx="2213522" cy="255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380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Cause and effect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9218" name="Picture 2" descr="Image result for cause and effect worksheets">
            <a:extLst>
              <a:ext uri="{FF2B5EF4-FFF2-40B4-BE49-F238E27FC236}">
                <a16:creationId xmlns:a16="http://schemas.microsoft.com/office/drawing/2014/main" id="{C8B4324F-3D0F-416D-8FF9-ECF94DBDD7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6" t="56752" r="32745" b="34188"/>
          <a:stretch/>
        </p:blipFill>
        <p:spPr bwMode="auto">
          <a:xfrm>
            <a:off x="1688123" y="2475894"/>
            <a:ext cx="5744308" cy="117547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no sleep clipart">
            <a:extLst>
              <a:ext uri="{FF2B5EF4-FFF2-40B4-BE49-F238E27FC236}">
                <a16:creationId xmlns:a16="http://schemas.microsoft.com/office/drawing/2014/main" id="{C6DE7DAB-7FC1-4F4F-9E8E-54A0B7224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23" y="4099612"/>
            <a:ext cx="2040915" cy="204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Related image">
            <a:extLst>
              <a:ext uri="{FF2B5EF4-FFF2-40B4-BE49-F238E27FC236}">
                <a16:creationId xmlns:a16="http://schemas.microsoft.com/office/drawing/2014/main" id="{6A05FF81-9E0B-4AAF-834E-A2C742A1E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25" y="4507006"/>
            <a:ext cx="2320406" cy="163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712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Cause and effect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9218" name="Picture 2" descr="Image result for cause and effect worksheets">
            <a:extLst>
              <a:ext uri="{FF2B5EF4-FFF2-40B4-BE49-F238E27FC236}">
                <a16:creationId xmlns:a16="http://schemas.microsoft.com/office/drawing/2014/main" id="{C8B4324F-3D0F-416D-8FF9-ECF94DBDD7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74872" r="22125" b="15213"/>
          <a:stretch/>
        </p:blipFill>
        <p:spPr bwMode="auto">
          <a:xfrm>
            <a:off x="1383323" y="2419936"/>
            <a:ext cx="6411955" cy="123143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Image result for cold fire clipart">
            <a:extLst>
              <a:ext uri="{FF2B5EF4-FFF2-40B4-BE49-F238E27FC236}">
                <a16:creationId xmlns:a16="http://schemas.microsoft.com/office/drawing/2014/main" id="{38253F02-45E1-4FCD-BFBE-BCCD17416F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0"/>
          <a:stretch/>
        </p:blipFill>
        <p:spPr bwMode="auto">
          <a:xfrm>
            <a:off x="2450122" y="3975411"/>
            <a:ext cx="4166821" cy="254554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648465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72</TotalTime>
  <Words>645</Words>
  <Application>Microsoft Office PowerPoint</Application>
  <PresentationFormat>On-screen Show (4:3)</PresentationFormat>
  <Paragraphs>80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Century Gothic</vt:lpstr>
      <vt:lpstr>Century Schoolbook</vt:lpstr>
      <vt:lpstr>Corbel</vt:lpstr>
      <vt:lpstr>Wingdings</vt:lpstr>
      <vt:lpstr>Feathered</vt:lpstr>
      <vt:lpstr>My Family</vt:lpstr>
      <vt:lpstr>What Will I Learn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be a good friend.</vt:lpstr>
      <vt:lpstr>PowerPoint Presentation</vt:lpstr>
      <vt:lpstr>What Did I Learn Today?</vt:lpstr>
      <vt:lpstr>Homework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Mike</dc:creator>
  <cp:lastModifiedBy>Vanessa Mike</cp:lastModifiedBy>
  <cp:revision>20</cp:revision>
  <dcterms:created xsi:type="dcterms:W3CDTF">2017-07-13T12:05:15Z</dcterms:created>
  <dcterms:modified xsi:type="dcterms:W3CDTF">2017-07-13T13:17:29Z</dcterms:modified>
</cp:coreProperties>
</file>