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5" r:id="rId4"/>
    <p:sldId id="266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1" r:id="rId18"/>
    <p:sldId id="280" r:id="rId19"/>
    <p:sldId id="278" r:id="rId20"/>
    <p:sldId id="279" r:id="rId21"/>
    <p:sldId id="282" r:id="rId22"/>
    <p:sldId id="283" r:id="rId23"/>
    <p:sldId id="286" r:id="rId24"/>
    <p:sldId id="284" r:id="rId25"/>
    <p:sldId id="285" r:id="rId26"/>
    <p:sldId id="287" r:id="rId27"/>
    <p:sldId id="261" r:id="rId28"/>
    <p:sldId id="262" r:id="rId29"/>
    <p:sldId id="263" r:id="rId30"/>
    <p:sldId id="264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328876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2776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591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036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5103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8410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945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5538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70523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57202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023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7D94AB3-0FE8-47EE-8F42-CE5422C53167}" type="datetimeFigureOut">
              <a:rPr lang="en-CA" smtClean="0"/>
              <a:t>2017-07-13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0C60417-8CF9-4386-81D0-B9B73CE7941E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51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Twelve</a:t>
            </a:r>
          </a:p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Review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2200276" y="1446448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must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DE144-C011-4077-B4B1-AB18ED543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86" y="4677508"/>
            <a:ext cx="2590978" cy="2038236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CC68D192-9546-4A5C-9278-405EFA867083}"/>
              </a:ext>
            </a:extLst>
          </p:cNvPr>
          <p:cNvSpPr/>
          <p:nvPr/>
        </p:nvSpPr>
        <p:spPr>
          <a:xfrm>
            <a:off x="1848583" y="2438400"/>
            <a:ext cx="3050227" cy="2130175"/>
          </a:xfrm>
          <a:prstGeom prst="wedgeEllipseCallout">
            <a:avLst>
              <a:gd name="adj1" fmla="val -39440"/>
              <a:gd name="adj2" fmla="val 538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What </a:t>
            </a:r>
            <a:r>
              <a:rPr lang="en-CA" b="1" dirty="0">
                <a:latin typeface="Century Gothic" panose="020B0502020202020204" pitchFamily="34" charset="0"/>
              </a:rPr>
              <a:t>must</a:t>
            </a:r>
            <a:r>
              <a:rPr lang="en-CA" dirty="0">
                <a:latin typeface="Century Gothic" panose="020B0502020202020204" pitchFamily="34" charset="0"/>
              </a:rPr>
              <a:t> you to today?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What </a:t>
            </a:r>
            <a:r>
              <a:rPr lang="en-CA" b="1" dirty="0">
                <a:latin typeface="Century Gothic" panose="020B0502020202020204" pitchFamily="34" charset="0"/>
              </a:rPr>
              <a:t>must</a:t>
            </a:r>
            <a:r>
              <a:rPr lang="en-CA" dirty="0">
                <a:latin typeface="Century Gothic" panose="020B0502020202020204" pitchFamily="34" charset="0"/>
              </a:rPr>
              <a:t> you do this week?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7E598F-D7CC-462D-9EC5-219807F2E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714" y="4568575"/>
            <a:ext cx="1887440" cy="18874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6CC372-0191-41B5-A53F-EC06A6A36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5938" y="2415256"/>
            <a:ext cx="1688738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58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2200276" y="1446448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have to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DE144-C011-4077-B4B1-AB18ED543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86" y="4677508"/>
            <a:ext cx="2590978" cy="2038236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CC68D192-9546-4A5C-9278-405EFA867083}"/>
              </a:ext>
            </a:extLst>
          </p:cNvPr>
          <p:cNvSpPr/>
          <p:nvPr/>
        </p:nvSpPr>
        <p:spPr>
          <a:xfrm>
            <a:off x="1520337" y="2438400"/>
            <a:ext cx="3050227" cy="2130175"/>
          </a:xfrm>
          <a:prstGeom prst="wedgeEllipseCallout">
            <a:avLst>
              <a:gd name="adj1" fmla="val -39440"/>
              <a:gd name="adj2" fmla="val 538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What do you </a:t>
            </a:r>
            <a:r>
              <a:rPr lang="en-CA" b="1" dirty="0">
                <a:latin typeface="Century Gothic" panose="020B0502020202020204" pitchFamily="34" charset="0"/>
              </a:rPr>
              <a:t>have</a:t>
            </a:r>
            <a:r>
              <a:rPr lang="en-CA" dirty="0">
                <a:latin typeface="Century Gothic" panose="020B0502020202020204" pitchFamily="34" charset="0"/>
              </a:rPr>
              <a:t> to do today?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This week?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A3F8E2-C277-4E10-B66D-2626153F7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305" y="2511300"/>
            <a:ext cx="2475401" cy="1752852"/>
          </a:xfrm>
          <a:prstGeom prst="rect">
            <a:avLst/>
          </a:prstGeom>
        </p:spPr>
      </p:pic>
      <p:pic>
        <p:nvPicPr>
          <p:cNvPr id="11266" name="Picture 2" descr="Image result for feed cat clipart">
            <a:extLst>
              <a:ext uri="{FF2B5EF4-FFF2-40B4-BE49-F238E27FC236}">
                <a16:creationId xmlns:a16="http://schemas.microsoft.com/office/drawing/2014/main" id="{B40E83C2-86D0-4912-A9D1-6CE51A5EC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344" y="4535191"/>
            <a:ext cx="1245089" cy="186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109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2200276" y="1446448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Reviewing the Modal: can</a:t>
            </a:r>
          </a:p>
        </p:txBody>
      </p:sp>
      <p:pic>
        <p:nvPicPr>
          <p:cNvPr id="14338" name="Picture 2" descr="Image result for modal can clipart">
            <a:extLst>
              <a:ext uri="{FF2B5EF4-FFF2-40B4-BE49-F238E27FC236}">
                <a16:creationId xmlns:a16="http://schemas.microsoft.com/office/drawing/2014/main" id="{A4A3C5CD-4353-4B7F-AE12-5B17F8C5F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40" y="408487"/>
            <a:ext cx="1770184" cy="177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Related image">
            <a:extLst>
              <a:ext uri="{FF2B5EF4-FFF2-40B4-BE49-F238E27FC236}">
                <a16:creationId xmlns:a16="http://schemas.microsoft.com/office/drawing/2014/main" id="{F183120F-2C2E-4E3B-9E51-4DF34D2EA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93" y="2438400"/>
            <a:ext cx="5093676" cy="367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875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2200276" y="1446448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can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123149-FB54-4739-B513-91C6062AA2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8" t="14645" r="54786" b="7888"/>
          <a:stretch/>
        </p:blipFill>
        <p:spPr>
          <a:xfrm>
            <a:off x="4865077" y="2438400"/>
            <a:ext cx="3094893" cy="39738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4D3CD7-7671-46B6-BDFF-2A5283E17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86" y="4677508"/>
            <a:ext cx="2590978" cy="2038236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C4D7C599-8716-4B59-87A7-FEE9D0E4FB7E}"/>
              </a:ext>
            </a:extLst>
          </p:cNvPr>
          <p:cNvSpPr/>
          <p:nvPr/>
        </p:nvSpPr>
        <p:spPr>
          <a:xfrm>
            <a:off x="1520337" y="2766646"/>
            <a:ext cx="2793755" cy="1588523"/>
          </a:xfrm>
          <a:prstGeom prst="wedgeEllipseCallout">
            <a:avLst>
              <a:gd name="adj1" fmla="val -35664"/>
              <a:gd name="adj2" fmla="val 612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When do we use this modal?</a:t>
            </a:r>
          </a:p>
        </p:txBody>
      </p:sp>
    </p:spTree>
    <p:extLst>
      <p:ext uri="{BB962C8B-B14F-4D97-AF65-F5344CB8AC3E}">
        <p14:creationId xmlns:p14="http://schemas.microsoft.com/office/powerpoint/2010/main" val="1233437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C7C7E-797C-4BE6-86FB-0FC20365F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FA4684-988C-4C85-AA2A-CD671B037A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7" t="5471" r="6221" b="4102"/>
          <a:stretch/>
        </p:blipFill>
        <p:spPr>
          <a:xfrm>
            <a:off x="3829785" y="316522"/>
            <a:ext cx="4692892" cy="62015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86" y="4677508"/>
            <a:ext cx="2590978" cy="2038236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386A63B-3CED-4758-A51A-A02ED7F8A36E}"/>
              </a:ext>
            </a:extLst>
          </p:cNvPr>
          <p:cNvSpPr/>
          <p:nvPr/>
        </p:nvSpPr>
        <p:spPr>
          <a:xfrm>
            <a:off x="708152" y="2380884"/>
            <a:ext cx="2793755" cy="1588523"/>
          </a:xfrm>
          <a:prstGeom prst="wedgeEllipseCallout">
            <a:avLst>
              <a:gd name="adj1" fmla="val -20138"/>
              <a:gd name="adj2" fmla="val 66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Which of these can you do?</a:t>
            </a:r>
          </a:p>
        </p:txBody>
      </p:sp>
    </p:spTree>
    <p:extLst>
      <p:ext uri="{BB962C8B-B14F-4D97-AF65-F5344CB8AC3E}">
        <p14:creationId xmlns:p14="http://schemas.microsoft.com/office/powerpoint/2010/main" val="1139506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86" y="4677508"/>
            <a:ext cx="2590978" cy="2038236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386A63B-3CED-4758-A51A-A02ED7F8A36E}"/>
              </a:ext>
            </a:extLst>
          </p:cNvPr>
          <p:cNvSpPr/>
          <p:nvPr/>
        </p:nvSpPr>
        <p:spPr>
          <a:xfrm>
            <a:off x="708152" y="2380884"/>
            <a:ext cx="2793755" cy="1588523"/>
          </a:xfrm>
          <a:prstGeom prst="wedgeEllipseCallout">
            <a:avLst>
              <a:gd name="adj1" fmla="val -20138"/>
              <a:gd name="adj2" fmla="val 66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Which of these can you do?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E3BE72-B536-41C3-8A8F-D44C154051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11490" r="192"/>
          <a:stretch/>
        </p:blipFill>
        <p:spPr>
          <a:xfrm>
            <a:off x="3768529" y="2751026"/>
            <a:ext cx="5009675" cy="33388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200276" y="1446448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can</a:t>
            </a:r>
          </a:p>
        </p:txBody>
      </p:sp>
    </p:spTree>
    <p:extLst>
      <p:ext uri="{BB962C8B-B14F-4D97-AF65-F5344CB8AC3E}">
        <p14:creationId xmlns:p14="http://schemas.microsoft.com/office/powerpoint/2010/main" val="2162245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1989261" y="166307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>
                <a:latin typeface="Century Gothic" charset="0"/>
                <a:ea typeface="Century Gothic" charset="0"/>
                <a:cs typeface="Century Gothic" charset="0"/>
              </a:rPr>
              <a:t>Let’s Review Imperatives</a:t>
            </a:r>
          </a:p>
        </p:txBody>
      </p:sp>
      <p:pic>
        <p:nvPicPr>
          <p:cNvPr id="18438" name="Picture 6" descr="Image result for imperatives">
            <a:extLst>
              <a:ext uri="{FF2B5EF4-FFF2-40B4-BE49-F238E27FC236}">
                <a16:creationId xmlns:a16="http://schemas.microsoft.com/office/drawing/2014/main" id="{3120C22D-D20E-46AA-8A32-0DCB32F03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37" y="898530"/>
            <a:ext cx="7583074" cy="569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141" y="4698971"/>
            <a:ext cx="2725098" cy="214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88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1942368" y="66235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>
                <a:latin typeface="Century Gothic" charset="0"/>
                <a:ea typeface="Century Gothic" charset="0"/>
                <a:cs typeface="Century Gothic" charset="0"/>
              </a:rPr>
              <a:t>Reviewing Imperatives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9433" y="4607169"/>
            <a:ext cx="2725098" cy="2143744"/>
          </a:xfrm>
          <a:prstGeom prst="rect">
            <a:avLst/>
          </a:prstGeom>
        </p:spPr>
      </p:pic>
      <p:pic>
        <p:nvPicPr>
          <p:cNvPr id="22530" name="Picture 2" descr="Image result for imperatives">
            <a:extLst>
              <a:ext uri="{FF2B5EF4-FFF2-40B4-BE49-F238E27FC236}">
                <a16:creationId xmlns:a16="http://schemas.microsoft.com/office/drawing/2014/main" id="{6B86A44B-A58A-463A-A7FF-FFC5DED90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3AE0A45-92B7-4121-A324-B5DA646FF7EF}"/>
              </a:ext>
            </a:extLst>
          </p:cNvPr>
          <p:cNvSpPr/>
          <p:nvPr/>
        </p:nvSpPr>
        <p:spPr>
          <a:xfrm>
            <a:off x="5509845" y="2098431"/>
            <a:ext cx="2192217" cy="44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3920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1942368" y="66235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>
                <a:latin typeface="Century Gothic" charset="0"/>
                <a:ea typeface="Century Gothic" charset="0"/>
                <a:cs typeface="Century Gothic" charset="0"/>
              </a:rPr>
              <a:t>Reviewing Imperatives</a:t>
            </a:r>
          </a:p>
        </p:txBody>
      </p:sp>
      <p:pic>
        <p:nvPicPr>
          <p:cNvPr id="18436" name="Picture 4" descr="Image result for imperatives">
            <a:extLst>
              <a:ext uri="{FF2B5EF4-FFF2-40B4-BE49-F238E27FC236}">
                <a16:creationId xmlns:a16="http://schemas.microsoft.com/office/drawing/2014/main" id="{98CABC1D-BA23-493A-9053-FFE3FEB0E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383" y="1550263"/>
            <a:ext cx="69342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9433" y="4607169"/>
            <a:ext cx="2725098" cy="214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820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15485" y="795206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Negative Imperatives</a:t>
            </a:r>
          </a:p>
        </p:txBody>
      </p:sp>
      <p:pic>
        <p:nvPicPr>
          <p:cNvPr id="18434" name="Picture 2" descr="Image result for imperatives clipart">
            <a:extLst>
              <a:ext uri="{FF2B5EF4-FFF2-40B4-BE49-F238E27FC236}">
                <a16:creationId xmlns:a16="http://schemas.microsoft.com/office/drawing/2014/main" id="{85C0E885-C13C-4F45-96F7-3FE7DD476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69" y="1616002"/>
            <a:ext cx="6565657" cy="492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7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Review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809" y="3348162"/>
            <a:ext cx="5388101" cy="17782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Paraphrasing the main idea of a text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Modals: Must, have to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Imperatives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Write a set of rules or tips to help other students using modals or imperatives.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15485" y="795206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Negative Imperatives</a:t>
            </a:r>
          </a:p>
        </p:txBody>
      </p:sp>
      <p:pic>
        <p:nvPicPr>
          <p:cNvPr id="20482" name="Picture 2" descr="Related image">
            <a:extLst>
              <a:ext uri="{FF2B5EF4-FFF2-40B4-BE49-F238E27FC236}">
                <a16:creationId xmlns:a16="http://schemas.microsoft.com/office/drawing/2014/main" id="{9B6B2278-CAFE-4D42-9470-6624FA33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395" y="1527429"/>
            <a:ext cx="6757320" cy="507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50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03761" y="138906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Negative Imperatives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E912EE-78B6-4185-8154-7AC85A1EEA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315" b="45299"/>
          <a:stretch/>
        </p:blipFill>
        <p:spPr>
          <a:xfrm>
            <a:off x="2475216" y="2338519"/>
            <a:ext cx="6176415" cy="4086930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46843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D9FEFF8-5A53-489E-AC1E-3FC981340156}"/>
              </a:ext>
            </a:extLst>
          </p:cNvPr>
          <p:cNvSpPr/>
          <p:nvPr/>
        </p:nvSpPr>
        <p:spPr>
          <a:xfrm>
            <a:off x="545929" y="3187955"/>
            <a:ext cx="2234340" cy="1253270"/>
          </a:xfrm>
          <a:prstGeom prst="wedgeEllipseCallout">
            <a:avLst>
              <a:gd name="adj1" fmla="val -20138"/>
              <a:gd name="adj2" fmla="val 66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Family Rules</a:t>
            </a:r>
          </a:p>
        </p:txBody>
      </p:sp>
      <p:pic>
        <p:nvPicPr>
          <p:cNvPr id="26628" name="Picture 4" descr="Image result for family rules">
            <a:extLst>
              <a:ext uri="{FF2B5EF4-FFF2-40B4-BE49-F238E27FC236}">
                <a16:creationId xmlns:a16="http://schemas.microsoft.com/office/drawing/2014/main" id="{C7D6AB66-1EB1-4139-ADAB-8D4E50313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3" y="0"/>
            <a:ext cx="5380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FC8F048-10E5-4D1B-9304-E6F0E66FC408}"/>
              </a:ext>
            </a:extLst>
          </p:cNvPr>
          <p:cNvSpPr txBox="1">
            <a:spLocks/>
          </p:cNvSpPr>
          <p:nvPr/>
        </p:nvSpPr>
        <p:spPr>
          <a:xfrm>
            <a:off x="361311" y="1359866"/>
            <a:ext cx="3250252" cy="469171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review rules!</a:t>
            </a:r>
          </a:p>
        </p:txBody>
      </p:sp>
    </p:spTree>
    <p:extLst>
      <p:ext uri="{BB962C8B-B14F-4D97-AF65-F5344CB8AC3E}">
        <p14:creationId xmlns:p14="http://schemas.microsoft.com/office/powerpoint/2010/main" val="1625270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D9FEFF8-5A53-489E-AC1E-3FC981340156}"/>
              </a:ext>
            </a:extLst>
          </p:cNvPr>
          <p:cNvSpPr/>
          <p:nvPr/>
        </p:nvSpPr>
        <p:spPr>
          <a:xfrm>
            <a:off x="545929" y="2438400"/>
            <a:ext cx="2234340" cy="2002825"/>
          </a:xfrm>
          <a:prstGeom prst="wedgeEllipseCallout">
            <a:avLst>
              <a:gd name="adj1" fmla="val -20138"/>
              <a:gd name="adj2" fmla="val 66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u="sng" dirty="0">
                <a:latin typeface="Century Gothic" panose="020B0502020202020204" pitchFamily="34" charset="0"/>
              </a:rPr>
              <a:t>Family Rules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Talk about your family rules.</a:t>
            </a:r>
          </a:p>
        </p:txBody>
      </p:sp>
      <p:pic>
        <p:nvPicPr>
          <p:cNvPr id="26626" name="Picture 2" descr="Image result for family rules">
            <a:extLst>
              <a:ext uri="{FF2B5EF4-FFF2-40B4-BE49-F238E27FC236}">
                <a16:creationId xmlns:a16="http://schemas.microsoft.com/office/drawing/2014/main" id="{519BB3EE-FFB8-4E2C-90B7-AB6161A59E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9"/>
          <a:stretch/>
        </p:blipFill>
        <p:spPr bwMode="auto">
          <a:xfrm>
            <a:off x="3232490" y="457200"/>
            <a:ext cx="5545714" cy="605900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255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F1269-46DF-412E-9FD8-7ADD0A7CF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03761" y="138906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review rules!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D9FEFF8-5A53-489E-AC1E-3FC981340156}"/>
              </a:ext>
            </a:extLst>
          </p:cNvPr>
          <p:cNvSpPr/>
          <p:nvPr/>
        </p:nvSpPr>
        <p:spPr>
          <a:xfrm>
            <a:off x="545929" y="3187955"/>
            <a:ext cx="2234340" cy="1253270"/>
          </a:xfrm>
          <a:prstGeom prst="wedgeEllipseCallout">
            <a:avLst>
              <a:gd name="adj1" fmla="val -20138"/>
              <a:gd name="adj2" fmla="val 66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School Rules</a:t>
            </a:r>
          </a:p>
        </p:txBody>
      </p:sp>
      <p:graphicFrame>
        <p:nvGraphicFramePr>
          <p:cNvPr id="8" name="Content Placeholder 1">
            <a:extLst>
              <a:ext uri="{FF2B5EF4-FFF2-40B4-BE49-F238E27FC236}">
                <a16:creationId xmlns:a16="http://schemas.microsoft.com/office/drawing/2014/main" id="{150F7CDD-1D32-4187-ADE3-AC7FD12823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9088202"/>
              </p:ext>
            </p:extLst>
          </p:nvPr>
        </p:nvGraphicFramePr>
        <p:xfrm>
          <a:off x="3448782" y="2553629"/>
          <a:ext cx="459740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2882685983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CA" sz="1600" dirty="0">
                          <a:effectLst/>
                        </a:rPr>
                        <a:t>School Rules</a:t>
                      </a:r>
                      <a:endParaRPr lang="en-CA" sz="10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89258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303881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3850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21170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77525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2064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77632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692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055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4FC05E89-C9E1-4EDC-A8E4-D4AE878E3C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3677835"/>
              </p:ext>
            </p:extLst>
          </p:nvPr>
        </p:nvGraphicFramePr>
        <p:xfrm>
          <a:off x="3448782" y="2553629"/>
          <a:ext cx="459740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2882685983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CA" sz="1600">
                          <a:effectLst/>
                        </a:rPr>
                        <a:t>How to be a good friend</a:t>
                      </a:r>
                      <a:endParaRPr lang="en-CA" sz="10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89258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303881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3850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21170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77525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2064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77632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6924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03761" y="138906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review rules!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4758342"/>
            <a:ext cx="2561174" cy="2014790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D9FEFF8-5A53-489E-AC1E-3FC981340156}"/>
              </a:ext>
            </a:extLst>
          </p:cNvPr>
          <p:cNvSpPr/>
          <p:nvPr/>
        </p:nvSpPr>
        <p:spPr>
          <a:xfrm>
            <a:off x="304800" y="2121283"/>
            <a:ext cx="2379785" cy="2478500"/>
          </a:xfrm>
          <a:prstGeom prst="wedgeEllipseCallout">
            <a:avLst>
              <a:gd name="adj1" fmla="val 15823"/>
              <a:gd name="adj2" fmla="val 61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u="sng" dirty="0">
                <a:latin typeface="Century Gothic" panose="020B0502020202020204" pitchFamily="34" charset="0"/>
              </a:rPr>
              <a:t>Friend Rules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Why is it important to be a good friend?</a:t>
            </a:r>
          </a:p>
        </p:txBody>
      </p:sp>
    </p:spTree>
    <p:extLst>
      <p:ext uri="{BB962C8B-B14F-4D97-AF65-F5344CB8AC3E}">
        <p14:creationId xmlns:p14="http://schemas.microsoft.com/office/powerpoint/2010/main" val="3102688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4FC05E89-C9E1-4EDC-A8E4-D4AE878E3C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2515521"/>
              </p:ext>
            </p:extLst>
          </p:nvPr>
        </p:nvGraphicFramePr>
        <p:xfrm>
          <a:off x="6060829" y="3608707"/>
          <a:ext cx="2829413" cy="2527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9413">
                  <a:extLst>
                    <a:ext uri="{9D8B030D-6E8A-4147-A177-3AD203B41FA5}">
                      <a16:colId xmlns:a16="http://schemas.microsoft.com/office/drawing/2014/main" val="2882685983"/>
                    </a:ext>
                  </a:extLst>
                </a:gridCol>
              </a:tblGrid>
              <a:tr h="3079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CA" sz="1600" dirty="0">
                          <a:effectLst/>
                        </a:rPr>
                        <a:t>How to be a good student</a:t>
                      </a:r>
                      <a:endParaRPr lang="en-CA" sz="10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89258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303881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438509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211709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775259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2064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77632"/>
                  </a:ext>
                </a:extLst>
              </a:tr>
              <a:tr h="307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CA" sz="11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6924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7E8AA5D-5027-45A9-A250-25B2F7A8E925}"/>
              </a:ext>
            </a:extLst>
          </p:cNvPr>
          <p:cNvSpPr txBox="1">
            <a:spLocks/>
          </p:cNvSpPr>
          <p:nvPr/>
        </p:nvSpPr>
        <p:spPr>
          <a:xfrm>
            <a:off x="2103761" y="1389060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For homework: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007F3A-AD36-4915-BF39-5B5E6C337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19095" y="5022736"/>
            <a:ext cx="2225079" cy="1750395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D9FEFF8-5A53-489E-AC1E-3FC981340156}"/>
              </a:ext>
            </a:extLst>
          </p:cNvPr>
          <p:cNvSpPr/>
          <p:nvPr/>
        </p:nvSpPr>
        <p:spPr>
          <a:xfrm>
            <a:off x="850728" y="2277536"/>
            <a:ext cx="5022533" cy="2745201"/>
          </a:xfrm>
          <a:prstGeom prst="wedgeEllipseCallout">
            <a:avLst>
              <a:gd name="adj1" fmla="val -36711"/>
              <a:gd name="adj2" fmla="val 561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You are going to write a set of rules on </a:t>
            </a:r>
            <a:r>
              <a:rPr lang="en-CA" b="1" dirty="0">
                <a:latin typeface="Century Gothic" panose="020B0502020202020204" pitchFamily="34" charset="0"/>
              </a:rPr>
              <a:t>how to be a good student</a:t>
            </a:r>
            <a:r>
              <a:rPr lang="en-CA" dirty="0">
                <a:latin typeface="Century Gothic" panose="020B0502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Be sure to include MODALS and IMPERATIVES.</a:t>
            </a:r>
          </a:p>
        </p:txBody>
      </p:sp>
    </p:spTree>
    <p:extLst>
      <p:ext uri="{BB962C8B-B14F-4D97-AF65-F5344CB8AC3E}">
        <p14:creationId xmlns:p14="http://schemas.microsoft.com/office/powerpoint/2010/main" val="321863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032" y="3292955"/>
            <a:ext cx="4998720" cy="172745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Paraphrasing the main idea of a text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Modals: Must, have to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Imperatives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Write a set of rules or tips to help other students using modals or imperatives.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68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55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010807" y="1205554"/>
            <a:ext cx="7004240" cy="123284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What </a:t>
            </a:r>
            <a:r>
              <a:rPr lang="en-US" sz="4200" b="1" dirty="0">
                <a:latin typeface="Century Gothic" charset="0"/>
                <a:ea typeface="Century Gothic" charset="0"/>
                <a:cs typeface="Century Gothic" charset="0"/>
              </a:rPr>
              <a:t>can</a:t>
            </a:r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 you do during the summer?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E5916C6-3637-493C-A875-C51393769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07" y="2532186"/>
            <a:ext cx="5251935" cy="393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89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6BCE4-2DD4-4D2D-9FC9-4C2B3A8D9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F528A-74D4-406C-B938-4B01105B0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122" name="Picture 2" descr="Image result for family picnic poem">
            <a:extLst>
              <a:ext uri="{FF2B5EF4-FFF2-40B4-BE49-F238E27FC236}">
                <a16:creationId xmlns:a16="http://schemas.microsoft.com/office/drawing/2014/main" id="{F357A828-3378-4F5B-9291-8EC7FE24D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6" y="35470"/>
            <a:ext cx="4893647" cy="682253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8451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010807" y="1205554"/>
            <a:ext cx="7004240" cy="123284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What </a:t>
            </a:r>
            <a:r>
              <a:rPr lang="en-US" sz="4200" b="1" dirty="0">
                <a:latin typeface="Century Gothic" charset="0"/>
                <a:ea typeface="Century Gothic" charset="0"/>
                <a:cs typeface="Century Gothic" charset="0"/>
              </a:rPr>
              <a:t>can</a:t>
            </a:r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 you do during the winter?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8DC727-303A-4436-9711-D5F1DD6EA0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662" y="2340951"/>
            <a:ext cx="6667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4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6BCE4-2DD4-4D2D-9FC9-4C2B3A8D9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F528A-74D4-406C-B938-4B01105B0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122" name="Picture 2" descr="Image result for family picnic poem">
            <a:extLst>
              <a:ext uri="{FF2B5EF4-FFF2-40B4-BE49-F238E27FC236}">
                <a16:creationId xmlns:a16="http://schemas.microsoft.com/office/drawing/2014/main" id="{F357A828-3378-4F5B-9291-8EC7FE24D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353" y="0"/>
            <a:ext cx="4893647" cy="682253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penguin clipart">
            <a:extLst>
              <a:ext uri="{FF2B5EF4-FFF2-40B4-BE49-F238E27FC236}">
                <a16:creationId xmlns:a16="http://schemas.microsoft.com/office/drawing/2014/main" id="{8F105BB9-D8F3-460C-988E-3CC8EF66D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9523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reading clipart">
            <a:extLst>
              <a:ext uri="{FF2B5EF4-FFF2-40B4-BE49-F238E27FC236}">
                <a16:creationId xmlns:a16="http://schemas.microsoft.com/office/drawing/2014/main" id="{06805E79-174B-4E3A-AA4B-5909168A1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72EB24C2-C7B7-40CD-8373-C8083324B040}"/>
              </a:ext>
            </a:extLst>
          </p:cNvPr>
          <p:cNvSpPr/>
          <p:nvPr/>
        </p:nvSpPr>
        <p:spPr>
          <a:xfrm>
            <a:off x="429172" y="2942512"/>
            <a:ext cx="3351715" cy="1875673"/>
          </a:xfrm>
          <a:prstGeom prst="wedgeEllipseCallout">
            <a:avLst>
              <a:gd name="adj1" fmla="val -23457"/>
              <a:gd name="adj2" fmla="val 80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u="sng" dirty="0">
                <a:latin typeface="Century Gothic" panose="020B0502020202020204" pitchFamily="34" charset="0"/>
              </a:rPr>
              <a:t>Underline</a:t>
            </a:r>
            <a:r>
              <a:rPr lang="en-CA" dirty="0">
                <a:latin typeface="Century Gothic" panose="020B0502020202020204" pitchFamily="34" charset="0"/>
              </a:rPr>
              <a:t> the three most important sentences.</a:t>
            </a:r>
          </a:p>
        </p:txBody>
      </p:sp>
    </p:spTree>
    <p:extLst>
      <p:ext uri="{BB962C8B-B14F-4D97-AF65-F5344CB8AC3E}">
        <p14:creationId xmlns:p14="http://schemas.microsoft.com/office/powerpoint/2010/main" val="1294744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9523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337742" y="2614362"/>
            <a:ext cx="4159661" cy="2585818"/>
          </a:xfrm>
          <a:prstGeom prst="wedgeEllipseCallout">
            <a:avLst>
              <a:gd name="adj1" fmla="val -20425"/>
              <a:gd name="adj2" fmla="val 626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Paraphrase what we have just read in three sentences.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8E2608B-2B1F-436F-8AFF-2A7FA221D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5786" y="2755040"/>
            <a:ext cx="4185137" cy="3176837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1._____________________________________________________________________________________________________</a:t>
            </a:r>
          </a:p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2._____________________________________________________________________________________________________</a:t>
            </a:r>
          </a:p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3._____________________________________________________________________________________________________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6521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0201C-613F-457D-B909-FD9B76E5F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170" name="Picture 2" descr="Related image">
            <a:extLst>
              <a:ext uri="{FF2B5EF4-FFF2-40B4-BE49-F238E27FC236}">
                <a16:creationId xmlns:a16="http://schemas.microsoft.com/office/drawing/2014/main" id="{345D711E-D4F1-4935-993B-81AAE712B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453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0201C-613F-457D-B909-FD9B76E5F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170" name="Picture 2" descr="Related image">
            <a:extLst>
              <a:ext uri="{FF2B5EF4-FFF2-40B4-BE49-F238E27FC236}">
                <a16:creationId xmlns:a16="http://schemas.microsoft.com/office/drawing/2014/main" id="{345D711E-D4F1-4935-993B-81AAE712B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527" y="2483735"/>
            <a:ext cx="5220677" cy="391550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C0B9D7D4-D725-4E74-80AC-97FAAC7F3FBD}"/>
              </a:ext>
            </a:extLst>
          </p:cNvPr>
          <p:cNvSpPr/>
          <p:nvPr/>
        </p:nvSpPr>
        <p:spPr>
          <a:xfrm>
            <a:off x="337742" y="2594225"/>
            <a:ext cx="3050227" cy="2130175"/>
          </a:xfrm>
          <a:prstGeom prst="wedgeEllipseCallout">
            <a:avLst>
              <a:gd name="adj1" fmla="val -24066"/>
              <a:gd name="adj2" fmla="val 58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Paraphrase what we have just read in three sentences.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A5F4C572-8066-40B3-A0E0-37899A2EB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enguin clipart">
            <a:extLst>
              <a:ext uri="{FF2B5EF4-FFF2-40B4-BE49-F238E27FC236}">
                <a16:creationId xmlns:a16="http://schemas.microsoft.com/office/drawing/2014/main" id="{CFF3BEF5-2D8D-4A26-8B47-DD9437B98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93" y="5266940"/>
            <a:ext cx="1831088" cy="14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932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867508" y="762000"/>
            <a:ext cx="7416752" cy="66821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>
                <a:latin typeface="Century Gothic" charset="0"/>
                <a:ea typeface="Century Gothic" charset="0"/>
                <a:cs typeface="Century Gothic" charset="0"/>
              </a:rPr>
              <a:t>Reviewing Modals: must and have to</a:t>
            </a:r>
          </a:p>
        </p:txBody>
      </p:sp>
      <p:pic>
        <p:nvPicPr>
          <p:cNvPr id="9218" name="Picture 2" descr="Image result for must and have">
            <a:extLst>
              <a:ext uri="{FF2B5EF4-FFF2-40B4-BE49-F238E27FC236}">
                <a16:creationId xmlns:a16="http://schemas.microsoft.com/office/drawing/2014/main" id="{D212DCCA-424F-49FA-B6C3-53F677C74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2402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752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47F6A-D6AE-4419-BCB0-53D9912C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7547E-B028-40A9-90C3-2F9FA09CE349}"/>
              </a:ext>
            </a:extLst>
          </p:cNvPr>
          <p:cNvSpPr txBox="1">
            <a:spLocks/>
          </p:cNvSpPr>
          <p:nvPr/>
        </p:nvSpPr>
        <p:spPr>
          <a:xfrm>
            <a:off x="1930645" y="1307592"/>
            <a:ext cx="6412230" cy="73222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>
                <a:latin typeface="Century Gothic" charset="0"/>
                <a:ea typeface="Century Gothic" charset="0"/>
                <a:cs typeface="Century Gothic" charset="0"/>
              </a:rPr>
              <a:t>Modals: must and have to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83FB48-BF5E-4B3C-9103-9C06C21DD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676" y="2438400"/>
            <a:ext cx="6537522" cy="3922513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089909639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47</TotalTime>
  <Words>322</Words>
  <Application>Microsoft Office PowerPoint</Application>
  <PresentationFormat>On-screen Show (4:3)</PresentationFormat>
  <Paragraphs>64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Century Gothic</vt:lpstr>
      <vt:lpstr>Century Schoolbook</vt:lpstr>
      <vt:lpstr>Corbel</vt:lpstr>
      <vt:lpstr>Times New Roman</vt:lpstr>
      <vt:lpstr>Wingdings</vt:lpstr>
      <vt:lpstr>Feathered</vt:lpstr>
      <vt:lpstr>My Family</vt:lpstr>
      <vt:lpstr>What Will I Review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Homework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Mike</dc:creator>
  <cp:lastModifiedBy>Vanessa Mike</cp:lastModifiedBy>
  <cp:revision>14</cp:revision>
  <dcterms:created xsi:type="dcterms:W3CDTF">2017-07-13T13:25:46Z</dcterms:created>
  <dcterms:modified xsi:type="dcterms:W3CDTF">2017-07-13T14:13:46Z</dcterms:modified>
</cp:coreProperties>
</file>