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  <p:sldMasterId id="2147483938" r:id="rId2"/>
  </p:sldMasterIdLst>
  <p:sldIdLst>
    <p:sldId id="256" r:id="rId3"/>
    <p:sldId id="316" r:id="rId4"/>
    <p:sldId id="261" r:id="rId5"/>
    <p:sldId id="271" r:id="rId6"/>
    <p:sldId id="286" r:id="rId7"/>
    <p:sldId id="307" r:id="rId8"/>
    <p:sldId id="309" r:id="rId9"/>
    <p:sldId id="308" r:id="rId10"/>
    <p:sldId id="273" r:id="rId11"/>
    <p:sldId id="310" r:id="rId12"/>
    <p:sldId id="311" r:id="rId13"/>
    <p:sldId id="287" r:id="rId14"/>
    <p:sldId id="303" r:id="rId15"/>
    <p:sldId id="314" r:id="rId16"/>
    <p:sldId id="313" r:id="rId17"/>
    <p:sldId id="315" r:id="rId18"/>
    <p:sldId id="312" r:id="rId19"/>
    <p:sldId id="276" r:id="rId20"/>
    <p:sldId id="288" r:id="rId21"/>
    <p:sldId id="305" r:id="rId22"/>
    <p:sldId id="290" r:id="rId23"/>
    <p:sldId id="302" r:id="rId24"/>
    <p:sldId id="304" r:id="rId25"/>
    <p:sldId id="306" r:id="rId26"/>
    <p:sldId id="299" r:id="rId27"/>
    <p:sldId id="300" r:id="rId28"/>
    <p:sldId id="296" r:id="rId29"/>
    <p:sldId id="301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6" autoAdjust="0"/>
    <p:restoredTop sz="94590"/>
  </p:normalViewPr>
  <p:slideViewPr>
    <p:cSldViewPr snapToGrid="0" snapToObjects="1">
      <p:cViewPr varScale="1">
        <p:scale>
          <a:sx n="73" d="100"/>
          <a:sy n="73" d="100"/>
        </p:scale>
        <p:origin x="6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840661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632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23334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9455285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4498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0474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483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8061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807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5016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7338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5574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586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7355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2038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83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109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714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209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8312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7145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689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589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B61BEF0D-F0BB-DE4B-95CE-6DB70DBA9567}" type="datetimeFigureOut">
              <a:rPr lang="en-US" smtClean="0"/>
              <a:pPr/>
              <a:t>5/31/2017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1644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usanfitchdesign.blogspot.com/2014/01/families-are-forever-2014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sicomments.com/babies/baby-looking-in-the-mirror/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Lesson Two</a:t>
            </a:r>
          </a:p>
        </p:txBody>
      </p:sp>
      <p:pic>
        <p:nvPicPr>
          <p:cNvPr id="1026" name="Picture 2" descr="mage result for chinese famil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891" y="1764096"/>
            <a:ext cx="1999804" cy="2719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7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02362" y="511906"/>
            <a:ext cx="6191360" cy="156071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your own sentence    using ‘himself’ or ‘herself’ using the image below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991090" y="4989689"/>
            <a:ext cx="7583254" cy="139982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094" y="2299255"/>
            <a:ext cx="4373245" cy="24638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28170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02362" y="511906"/>
            <a:ext cx="6191360" cy="156071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your own sentence    using ‘himself’ or ‘herself’ using the image below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991090" y="4989689"/>
            <a:ext cx="7583254" cy="139982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5167" y="2411502"/>
            <a:ext cx="3975100" cy="2239306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12526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586" y="3178627"/>
            <a:ext cx="6398585" cy="1596572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buFont typeface="Wingdings" charset="2"/>
              <a:buChar char="ü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Reflexives (himself, herself)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800" y="2638557"/>
            <a:ext cx="2108200" cy="242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32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868" y="0"/>
            <a:ext cx="60037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573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923" y="3596935"/>
            <a:ext cx="1148806" cy="17278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042326" y="1250517"/>
            <a:ext cx="6869445" cy="79599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Why does Herbie like visiting Grandpa?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3063" t="11558" r="5285" b="28474"/>
          <a:stretch/>
        </p:blipFill>
        <p:spPr>
          <a:xfrm>
            <a:off x="4169167" y="2933205"/>
            <a:ext cx="3503220" cy="305532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49929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477" y="3485549"/>
            <a:ext cx="1148806" cy="17278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52512" t="12459" b="33209"/>
          <a:stretch/>
        </p:blipFill>
        <p:spPr>
          <a:xfrm>
            <a:off x="4373777" y="2879444"/>
            <a:ext cx="4041621" cy="346805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042326" y="1250517"/>
            <a:ext cx="6869445" cy="79599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is happening in this picture?</a:t>
            </a:r>
          </a:p>
        </p:txBody>
      </p:sp>
    </p:spTree>
    <p:extLst>
      <p:ext uri="{BB962C8B-B14F-4D97-AF65-F5344CB8AC3E}">
        <p14:creationId xmlns:p14="http://schemas.microsoft.com/office/powerpoint/2010/main" val="4216045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477" y="3485549"/>
            <a:ext cx="1148806" cy="17278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042326" y="1250517"/>
            <a:ext cx="6869445" cy="79599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6858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38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do the 3 ‘R’s mean and why are they important?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1063" y="2830100"/>
            <a:ext cx="3511324" cy="28893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38569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991090" y="2503275"/>
            <a:ext cx="7583254" cy="185496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Find a pen and paper and write down 2 questions about the story to ask your classmates.</a:t>
            </a:r>
          </a:p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Take turns asking each other </a:t>
            </a:r>
          </a:p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questions and answering.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2993" y="4732458"/>
            <a:ext cx="1148806" cy="172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2322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586" y="3178627"/>
            <a:ext cx="6398585" cy="1596572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buFont typeface="Wingdings" charset="2"/>
              <a:buChar char="ü"/>
            </a:pPr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Answer W questions about text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5800" y="2638557"/>
            <a:ext cx="2108200" cy="242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15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43125" y="1343025"/>
            <a:ext cx="6029325" cy="1071564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Sounds of the letters ‘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1485900" y="5689572"/>
            <a:ext cx="2671763" cy="71122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____________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829130" y="5689573"/>
            <a:ext cx="2343320" cy="71122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________</a:t>
            </a:r>
            <a:r>
              <a:rPr lang="en-US" sz="2400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354" y="2962205"/>
            <a:ext cx="3048875" cy="17001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7787" y="3519197"/>
            <a:ext cx="2982559" cy="106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09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7392" y="874115"/>
            <a:ext cx="6869445" cy="79599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do you do with 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your grandparents?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5111" y="2638557"/>
            <a:ext cx="3180064" cy="333979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101660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03633" y="439879"/>
            <a:ext cx="6029325" cy="1071564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How many ‘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’ words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can you think of?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You have 1 minute!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508000" y="2370667"/>
            <a:ext cx="8003822" cy="4075289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751" y="3569934"/>
            <a:ext cx="24669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828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1912" y="1363912"/>
            <a:ext cx="5372101" cy="1079548"/>
          </a:xfrm>
        </p:spPr>
        <p:txBody>
          <a:bodyPr>
            <a:norm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Circle the ‘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’ words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83" y="5085286"/>
            <a:ext cx="1988961" cy="139524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/>
          <a:srcRect t="245" b="8190"/>
          <a:stretch/>
        </p:blipFill>
        <p:spPr>
          <a:xfrm>
            <a:off x="6462629" y="2681201"/>
            <a:ext cx="2214767" cy="14101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745" y="2443460"/>
            <a:ext cx="1819099" cy="16642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5975" y="2558384"/>
            <a:ext cx="1262761" cy="16557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4564" y="5085286"/>
            <a:ext cx="1314450" cy="13144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2899" y="5232785"/>
            <a:ext cx="590550" cy="12858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9229" y="5159018"/>
            <a:ext cx="1123950" cy="12477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94420" y="2852737"/>
            <a:ext cx="11525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0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1912" y="1363912"/>
            <a:ext cx="5372101" cy="1079548"/>
          </a:xfrm>
        </p:spPr>
        <p:txBody>
          <a:bodyPr>
            <a:norm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Fill in the ‘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’ words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49" y="3325773"/>
            <a:ext cx="1988961" cy="139524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15571" y="4746978"/>
            <a:ext cx="1988961" cy="563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245" b="8190"/>
          <a:stretch/>
        </p:blipFill>
        <p:spPr>
          <a:xfrm>
            <a:off x="3157968" y="3325773"/>
            <a:ext cx="2214767" cy="14101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7962" y="2927291"/>
            <a:ext cx="1988961" cy="181968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37928" y="4746978"/>
            <a:ext cx="1988961" cy="563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/>
          <p:cNvSpPr/>
          <p:nvPr/>
        </p:nvSpPr>
        <p:spPr>
          <a:xfrm>
            <a:off x="6557962" y="4746978"/>
            <a:ext cx="1988961" cy="563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26823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14736" y="1123454"/>
            <a:ext cx="5372101" cy="107954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Draw a picture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of the ‘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’ word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393233" y="5848947"/>
            <a:ext cx="1988961" cy="563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Sail</a:t>
            </a:r>
          </a:p>
        </p:txBody>
      </p:sp>
      <p:sp>
        <p:nvSpPr>
          <p:cNvPr id="10" name="Flowchart: Process 9"/>
          <p:cNvSpPr/>
          <p:nvPr/>
        </p:nvSpPr>
        <p:spPr>
          <a:xfrm>
            <a:off x="1333851" y="2473569"/>
            <a:ext cx="6107723" cy="2989385"/>
          </a:xfrm>
          <a:prstGeom prst="flowChart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7292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14736" y="1123454"/>
            <a:ext cx="5372101" cy="107954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Draw a picture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of the ‘</a:t>
            </a:r>
            <a:r>
              <a:rPr lang="en-US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’ word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393233" y="5848947"/>
            <a:ext cx="1988961" cy="563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/>
              <a:t>Snail</a:t>
            </a:r>
          </a:p>
        </p:txBody>
      </p:sp>
      <p:sp>
        <p:nvSpPr>
          <p:cNvPr id="10" name="Flowchart: Process 9"/>
          <p:cNvSpPr/>
          <p:nvPr/>
        </p:nvSpPr>
        <p:spPr>
          <a:xfrm>
            <a:off x="1333851" y="2473569"/>
            <a:ext cx="6107723" cy="2989385"/>
          </a:xfrm>
          <a:prstGeom prst="flowChart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53083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96355" y="1541882"/>
            <a:ext cx="5683181" cy="800514"/>
          </a:xfrm>
        </p:spPr>
        <p:txBody>
          <a:bodyPr>
            <a:normAutofit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11 Questions Game!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596" y="2809349"/>
            <a:ext cx="2330899" cy="8329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8533" y="5284839"/>
            <a:ext cx="1944870" cy="10830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6355" y="5176763"/>
            <a:ext cx="1852083" cy="12992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/>
          <a:srcRect t="245" b="8190"/>
          <a:stretch/>
        </p:blipFill>
        <p:spPr>
          <a:xfrm>
            <a:off x="6333584" y="2502214"/>
            <a:ext cx="2214767" cy="14101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7514" y="4212923"/>
            <a:ext cx="1171629" cy="10719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0588" y="4607806"/>
            <a:ext cx="1215672" cy="159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667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614" y="2844800"/>
            <a:ext cx="6306511" cy="1927225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Reflexives (ex: himself, herself)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Answer W questions about text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Recycling and reducing waste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436" y="2844799"/>
            <a:ext cx="1960335" cy="2220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4662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00276" y="974654"/>
            <a:ext cx="6673174" cy="114756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a short story using the reflexes ‘himself’ and ‘herself’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61" y="2484225"/>
            <a:ext cx="8338443" cy="391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446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As your classmates 3 ‘W’ questions about what they like to do with their Grandpa’s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761" y="2484225"/>
            <a:ext cx="8338443" cy="391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69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326" y="1250517"/>
            <a:ext cx="6869445" cy="795998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Will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614" y="2844800"/>
            <a:ext cx="6306511" cy="2220684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buFont typeface="Wingdings" charset="2"/>
              <a:buChar char="q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il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charset="2"/>
              <a:buChar char="q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Reflexives (ex: himself, herself)</a:t>
            </a:r>
          </a:p>
          <a:p>
            <a:pPr>
              <a:buFont typeface="Wingdings" charset="2"/>
              <a:buChar char="q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Answer W questions about text</a:t>
            </a:r>
          </a:p>
          <a:p>
            <a:pPr>
              <a:buFont typeface="Wingdings" charset="2"/>
              <a:buChar char="q"/>
            </a:pP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Recycling and reducing waste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1436" y="2844799"/>
            <a:ext cx="1960335" cy="2220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4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335313"/>
            <a:ext cx="6673174" cy="79374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Reviewing Reflexive Pronouns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22901" y="2525484"/>
            <a:ext cx="5150357" cy="1611087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Reflexive pronouns are objects that refer to the subjects.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None/>
              <a:tabLst/>
              <a:defRPr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Reflexives end in – self  or  - selves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971186" y="5038551"/>
            <a:ext cx="4105328" cy="83973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Claire is looking in a mirror.</a:t>
            </a: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Claire is looking at </a:t>
            </a:r>
            <a:r>
              <a:rPr lang="en-US" sz="2400" b="1" dirty="0">
                <a:latin typeface="Century Gothic" charset="0"/>
                <a:ea typeface="Century Gothic" charset="0"/>
                <a:cs typeface="Century Gothic" charset="0"/>
              </a:rPr>
              <a:t>herself.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6388" name="Picture 4" descr="mage result for baby looking in mirror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97" y="4448086"/>
            <a:ext cx="3027207" cy="2020661"/>
          </a:xfrm>
          <a:prstGeom prst="rect">
            <a:avLst/>
          </a:prstGeom>
          <a:noFill/>
          <a:ln w="3810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6112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335313"/>
            <a:ext cx="6673174" cy="793747"/>
          </a:xfrm>
        </p:spPr>
        <p:txBody>
          <a:bodyPr/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Fill in the correct reflexive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57214" y="2471738"/>
            <a:ext cx="8220990" cy="3987119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He is looking at _______________.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She bough the car for ___________.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Tom wants new pants for ___________.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AutoNum type="arabicPeriod"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Sarah is talking about __________.</a:t>
            </a:r>
          </a:p>
        </p:txBody>
      </p:sp>
    </p:spTree>
    <p:extLst>
      <p:ext uri="{BB962C8B-B14F-4D97-AF65-F5344CB8AC3E}">
        <p14:creationId xmlns:p14="http://schemas.microsoft.com/office/powerpoint/2010/main" val="1626647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335313"/>
            <a:ext cx="6673174" cy="79374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Using ‘by + reflexive pronoun’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57214" y="3115205"/>
            <a:ext cx="8220990" cy="2337329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The use of ‘</a:t>
            </a:r>
            <a:r>
              <a:rPr lang="en-US" sz="3200" b="1" dirty="0">
                <a:latin typeface="Century Gothic" charset="0"/>
                <a:ea typeface="Century Gothic" charset="0"/>
                <a:cs typeface="Century Gothic" charset="0"/>
              </a:rPr>
              <a:t>by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 + </a:t>
            </a:r>
            <a:r>
              <a:rPr lang="en-US" sz="3200" u="sng" dirty="0">
                <a:latin typeface="Century Gothic" charset="0"/>
                <a:ea typeface="Century Gothic" charset="0"/>
                <a:cs typeface="Century Gothic" charset="0"/>
              </a:rPr>
              <a:t>reflexive pronoun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’ signifies that the subject had no help.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Ex: She made the dress </a:t>
            </a:r>
            <a:r>
              <a:rPr lang="en-US" sz="3200" b="1" dirty="0">
                <a:latin typeface="Century Gothic" charset="0"/>
                <a:ea typeface="Century Gothic" charset="0"/>
                <a:cs typeface="Century Gothic" charset="0"/>
              </a:rPr>
              <a:t>by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3200" u="sng" dirty="0">
                <a:latin typeface="Century Gothic" charset="0"/>
                <a:ea typeface="Century Gothic" charset="0"/>
                <a:cs typeface="Century Gothic" charset="0"/>
              </a:rPr>
              <a:t>herself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560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1335313"/>
            <a:ext cx="6673174" cy="79374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Using ‘be + reflexive pronoun’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57214" y="3115205"/>
            <a:ext cx="8220990" cy="2337329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The use of ‘</a:t>
            </a:r>
            <a:r>
              <a:rPr lang="en-US" sz="3200" b="1" dirty="0">
                <a:latin typeface="Century Gothic" charset="0"/>
                <a:ea typeface="Century Gothic" charset="0"/>
                <a:cs typeface="Century Gothic" charset="0"/>
              </a:rPr>
              <a:t>be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 + </a:t>
            </a:r>
            <a:r>
              <a:rPr lang="en-US" sz="3200" u="sng" dirty="0">
                <a:latin typeface="Century Gothic" charset="0"/>
                <a:ea typeface="Century Gothic" charset="0"/>
                <a:cs typeface="Century Gothic" charset="0"/>
              </a:rPr>
              <a:t>reflexive pronoun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’ means to act or behave in an unusual manner.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Ex: They told him to </a:t>
            </a:r>
            <a:r>
              <a:rPr lang="en-US" sz="3200" b="1" dirty="0">
                <a:latin typeface="Century Gothic" charset="0"/>
                <a:ea typeface="Century Gothic" charset="0"/>
                <a:cs typeface="Century Gothic" charset="0"/>
              </a:rPr>
              <a:t>be </a:t>
            </a:r>
            <a:r>
              <a:rPr lang="en-US" sz="3200" u="sng" dirty="0">
                <a:latin typeface="Century Gothic" charset="0"/>
                <a:ea typeface="Century Gothic" charset="0"/>
                <a:cs typeface="Century Gothic" charset="0"/>
              </a:rPr>
              <a:t>himself </a:t>
            </a: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at the job interview.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sz="32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311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05030" y="658475"/>
            <a:ext cx="6673174" cy="147058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Using ‘by + reflexive pronoun’ and ‘be + reflexive pronoun’</a:t>
            </a:r>
            <a:br>
              <a:rPr lang="en-US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Fill in the blanks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48581" y="2593404"/>
            <a:ext cx="8429623" cy="3615485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Bob had to do the dishes all by _______ because no one would help him.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Jane was told to be _________ on her first day of school.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Tom drove the  car by __________ to Claire’s house.</a:t>
            </a:r>
          </a:p>
          <a:p>
            <a:pPr marL="514350" marR="0" lvl="0" indent="-5143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en-US" sz="3200" dirty="0">
                <a:latin typeface="Century Gothic" charset="0"/>
                <a:ea typeface="Century Gothic" charset="0"/>
                <a:cs typeface="Century Gothic" charset="0"/>
              </a:rPr>
              <a:t>Susan built the house by ___________.</a:t>
            </a:r>
          </a:p>
        </p:txBody>
      </p:sp>
    </p:spTree>
    <p:extLst>
      <p:ext uri="{BB962C8B-B14F-4D97-AF65-F5344CB8AC3E}">
        <p14:creationId xmlns:p14="http://schemas.microsoft.com/office/powerpoint/2010/main" val="1676998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02362" y="511906"/>
            <a:ext cx="6191360" cy="156071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Write your own sentence    using ‘himself’ or ‘herself’ using the image below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387" y="194131"/>
            <a:ext cx="1314450" cy="464344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991090" y="4989689"/>
            <a:ext cx="7583254" cy="139982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lnSpc>
                <a:spcPct val="100000"/>
              </a:lnSpc>
              <a:spcBef>
                <a:spcPts val="0"/>
              </a:spcBef>
              <a:buFont typeface="Wingdings" charset="2"/>
              <a:buNone/>
            </a:pP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667" y="2390397"/>
            <a:ext cx="3086100" cy="2314575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00121798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ppt/theme/theme2.xml><?xml version="1.0" encoding="utf-8"?>
<a:theme xmlns:a="http://schemas.openxmlformats.org/drawingml/2006/main" name="1_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8995</TotalTime>
  <Words>461</Words>
  <Application>Microsoft Office PowerPoint</Application>
  <PresentationFormat>On-screen Show (4:3)</PresentationFormat>
  <Paragraphs>69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Calibri</vt:lpstr>
      <vt:lpstr>Century Gothic</vt:lpstr>
      <vt:lpstr>Century Schoolbook</vt:lpstr>
      <vt:lpstr>Corbel</vt:lpstr>
      <vt:lpstr>Wingdings</vt:lpstr>
      <vt:lpstr>Feathered</vt:lpstr>
      <vt:lpstr>1_Feathered</vt:lpstr>
      <vt:lpstr>My Family</vt:lpstr>
      <vt:lpstr>What do you do with  your grandparents?</vt:lpstr>
      <vt:lpstr>What Will I learn Today?</vt:lpstr>
      <vt:lpstr>Reviewing Reflexive Pronouns</vt:lpstr>
      <vt:lpstr>Fill in the correct reflexive</vt:lpstr>
      <vt:lpstr>Using ‘by + reflexive pronoun’</vt:lpstr>
      <vt:lpstr>Using ‘be + reflexive pronoun’</vt:lpstr>
      <vt:lpstr>Using ‘by + reflexive pronoun’ and ‘be + reflexive pronoun’ Fill in the blanks</vt:lpstr>
      <vt:lpstr>Write your own sentence    using ‘himself’ or ‘herself’ using the image below</vt:lpstr>
      <vt:lpstr>Write your own sentence    using ‘himself’ or ‘herself’ using the image below</vt:lpstr>
      <vt:lpstr>Write your own sentence    using ‘himself’ or ‘herself’ using the image below</vt:lpstr>
      <vt:lpstr>What did I just learn?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just learn?</vt:lpstr>
      <vt:lpstr>Sounds of the letters ‘il’</vt:lpstr>
      <vt:lpstr>How many ‘il’ words can you think of? You have 1 minute!</vt:lpstr>
      <vt:lpstr>Circle the ‘il’ words</vt:lpstr>
      <vt:lpstr>Fill in the ‘il’ words</vt:lpstr>
      <vt:lpstr>Draw a picture of the ‘il’ word</vt:lpstr>
      <vt:lpstr>Draw a picture of the ‘il’ word</vt:lpstr>
      <vt:lpstr>11 Questions Game!</vt:lpstr>
      <vt:lpstr>What did I learn Today?</vt:lpstr>
      <vt:lpstr>Write a short story using the reflexes ‘himself’ and ‘herself’</vt:lpstr>
      <vt:lpstr>As your classmates 3 ‘W’ questions about what they like to do with their Grandpa’s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Family</dc:title>
  <dc:creator>Vanessa Bielecki</dc:creator>
  <cp:lastModifiedBy>Vanessa Mike</cp:lastModifiedBy>
  <cp:revision>33</cp:revision>
  <dcterms:created xsi:type="dcterms:W3CDTF">2016-09-22T19:26:36Z</dcterms:created>
  <dcterms:modified xsi:type="dcterms:W3CDTF">2017-06-02T19:59:42Z</dcterms:modified>
</cp:coreProperties>
</file>