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61" r:id="rId3"/>
    <p:sldId id="269" r:id="rId4"/>
    <p:sldId id="262" r:id="rId5"/>
    <p:sldId id="266" r:id="rId6"/>
    <p:sldId id="263" r:id="rId7"/>
    <p:sldId id="267" r:id="rId8"/>
    <p:sldId id="264" r:id="rId9"/>
    <p:sldId id="271" r:id="rId10"/>
    <p:sldId id="265" r:id="rId11"/>
    <p:sldId id="268" r:id="rId12"/>
    <p:sldId id="296" r:id="rId13"/>
    <p:sldId id="270" r:id="rId14"/>
    <p:sldId id="274" r:id="rId15"/>
    <p:sldId id="272" r:id="rId16"/>
    <p:sldId id="275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8" r:id="rId25"/>
    <p:sldId id="292" r:id="rId26"/>
    <p:sldId id="291" r:id="rId27"/>
    <p:sldId id="289" r:id="rId28"/>
    <p:sldId id="293" r:id="rId29"/>
    <p:sldId id="294" r:id="rId30"/>
    <p:sldId id="295" r:id="rId31"/>
    <p:sldId id="290" r:id="rId32"/>
    <p:sldId id="258" r:id="rId33"/>
    <p:sldId id="259" r:id="rId34"/>
    <p:sldId id="285" r:id="rId35"/>
    <p:sldId id="286" r:id="rId36"/>
    <p:sldId id="283" r:id="rId37"/>
    <p:sldId id="284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02839702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1838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40296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23397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9327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358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135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872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108281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36335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74677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167C9C49-F524-4A40-B254-D07BDA161340}" type="datetimeFigureOut">
              <a:rPr lang="en-CA" smtClean="0"/>
              <a:t>2017-06-28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1BD508D-7412-440D-877B-F76FC885A86C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496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3.png"/><Relationship Id="rId7" Type="http://schemas.openxmlformats.org/officeDocument/2006/relationships/image" Target="../media/image3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5.png"/><Relationship Id="rId7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2.tiff"/><Relationship Id="rId5" Type="http://schemas.openxmlformats.org/officeDocument/2006/relationships/image" Target="../media/image48.png"/><Relationship Id="rId10" Type="http://schemas.openxmlformats.org/officeDocument/2006/relationships/image" Target="../media/image51.png"/><Relationship Id="rId4" Type="http://schemas.openxmlformats.org/officeDocument/2006/relationships/image" Target="../media/image46.png"/><Relationship Id="rId9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Lesson Seven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8" y="2180323"/>
            <a:ext cx="1499853" cy="20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05218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Write down the meaning 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of each sign in the imperative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6A4F781-3566-4D3F-9F18-F5DC9D241B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42" t="12781" r="8776" b="23013"/>
          <a:stretch/>
        </p:blipFill>
        <p:spPr>
          <a:xfrm>
            <a:off x="720090" y="2506599"/>
            <a:ext cx="3531870" cy="390906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7F0163-4897-4134-835C-9DC6B9B44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5405" y="2794254"/>
            <a:ext cx="3333750" cy="333375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166361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971550"/>
            <a:ext cx="6052184" cy="114109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Negative Imperative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Write down the negative imperative 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of each sentence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3625CB-48B9-44D1-993D-9EA72CFA1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014" y="2803931"/>
            <a:ext cx="3021814" cy="2447044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CCB92A-8982-44DB-883A-CE4FEEF9E1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98" t="21812" r="301" b="30135"/>
          <a:stretch/>
        </p:blipFill>
        <p:spPr>
          <a:xfrm>
            <a:off x="340595" y="2803930"/>
            <a:ext cx="5148645" cy="243811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10270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05978" y="1045845"/>
            <a:ext cx="6052184" cy="114109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Negative Imperative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Do you have any rules in your family?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Rules are to help keep you safe!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82E9DE3-C9F6-41AE-AB29-C9C3648DDC29}"/>
              </a:ext>
            </a:extLst>
          </p:cNvPr>
          <p:cNvSpPr txBox="1">
            <a:spLocks/>
          </p:cNvSpPr>
          <p:nvPr/>
        </p:nvSpPr>
        <p:spPr>
          <a:xfrm>
            <a:off x="5132070" y="2438400"/>
            <a:ext cx="3646134" cy="365150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E0BC54-71EE-4516-92EE-14D8D3CDC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2388577"/>
            <a:ext cx="3040380" cy="389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45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971550"/>
            <a:ext cx="6052184" cy="114109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Negative Imperative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Fill in the sentence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5122" name="Picture 2" descr="Image result for negative imperative worksheet">
            <a:extLst>
              <a:ext uri="{FF2B5EF4-FFF2-40B4-BE49-F238E27FC236}">
                <a16:creationId xmlns:a16="http://schemas.microsoft.com/office/drawing/2014/main" id="{A2B0E1BF-B4CF-4F01-8224-0C395AD0C0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8" t="32535" r="2602" b="10067"/>
          <a:stretch/>
        </p:blipFill>
        <p:spPr bwMode="auto">
          <a:xfrm>
            <a:off x="246095" y="2438400"/>
            <a:ext cx="4274470" cy="2164875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2B53A9-4EAA-4D82-B838-E3BB3DE748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79" t="22944" r="3353" b="16931"/>
          <a:stretch/>
        </p:blipFill>
        <p:spPr>
          <a:xfrm>
            <a:off x="4780561" y="2449591"/>
            <a:ext cx="4160520" cy="216487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09C795-DEC9-4390-89E3-ED0E81D384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8" r="66536" b="45000"/>
          <a:stretch/>
        </p:blipFill>
        <p:spPr>
          <a:xfrm>
            <a:off x="0" y="5082064"/>
            <a:ext cx="1291590" cy="17759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BC1D7A-EFB9-4E15-8E40-FD9C4F1830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8" r="66536" b="45000"/>
          <a:stretch/>
        </p:blipFill>
        <p:spPr>
          <a:xfrm>
            <a:off x="1291590" y="5082064"/>
            <a:ext cx="1291590" cy="17759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CE06814-95E2-4B23-8544-1B94306238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8" r="66536" b="45000"/>
          <a:stretch/>
        </p:blipFill>
        <p:spPr>
          <a:xfrm>
            <a:off x="2583180" y="5082064"/>
            <a:ext cx="1291590" cy="17759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0F2D0D-36C2-4D29-9286-159329FFFB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8" r="66536" b="45000"/>
          <a:stretch/>
        </p:blipFill>
        <p:spPr>
          <a:xfrm>
            <a:off x="3874770" y="5082064"/>
            <a:ext cx="1291590" cy="17759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D75FB9-A1D2-476C-9A7C-C20A80721C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8" r="66536" b="45000"/>
          <a:stretch/>
        </p:blipFill>
        <p:spPr>
          <a:xfrm>
            <a:off x="5166360" y="5082064"/>
            <a:ext cx="1291590" cy="17759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736778C-E615-47AB-91A6-F67154ACF5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8" r="66536" b="45000"/>
          <a:stretch/>
        </p:blipFill>
        <p:spPr>
          <a:xfrm>
            <a:off x="6457950" y="5082064"/>
            <a:ext cx="1291590" cy="17759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16F8CC-45D1-460B-9A46-ADDE68DCE4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8" r="66536" b="45000"/>
          <a:stretch/>
        </p:blipFill>
        <p:spPr>
          <a:xfrm>
            <a:off x="7812368" y="5082064"/>
            <a:ext cx="1291590" cy="177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65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05978" y="417367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1FC8B2-5DF1-43B4-9B7A-98CE2D8050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18"/>
          <a:stretch/>
        </p:blipFill>
        <p:spPr>
          <a:xfrm>
            <a:off x="1794510" y="1462430"/>
            <a:ext cx="5364480" cy="462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1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280160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146" name="Picture 2" descr="Image result for punctuation">
            <a:extLst>
              <a:ext uri="{FF2B5EF4-FFF2-40B4-BE49-F238E27FC236}">
                <a16:creationId xmlns:a16="http://schemas.microsoft.com/office/drawing/2014/main" id="{BD885DCF-5DEE-4A78-8B94-11A0F7356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" y="2612495"/>
            <a:ext cx="4627245" cy="381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Related image">
            <a:extLst>
              <a:ext uri="{FF2B5EF4-FFF2-40B4-BE49-F238E27FC236}">
                <a16:creationId xmlns:a16="http://schemas.microsoft.com/office/drawing/2014/main" id="{4347017B-964B-41E5-8FDB-FB1E9F2228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" t="22192" r="4595" b="3244"/>
          <a:stretch/>
        </p:blipFill>
        <p:spPr bwMode="auto">
          <a:xfrm>
            <a:off x="5009198" y="2526580"/>
            <a:ext cx="3897630" cy="398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724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05978" y="417367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834BB9-B276-4533-B5CD-E0BACCE17D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72" t="13496" r="4206" b="5620"/>
          <a:stretch/>
        </p:blipFill>
        <p:spPr>
          <a:xfrm>
            <a:off x="4696303" y="1646100"/>
            <a:ext cx="3971924" cy="4548959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82934D-2D90-40ED-9823-572ABB6EB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756" y="3016697"/>
            <a:ext cx="2225040" cy="222504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915104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280160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88B806D-0DB0-4B4F-ACD2-875D02ABE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08" y="2316099"/>
            <a:ext cx="8516393" cy="432473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3E960B-69BD-4C08-8B5F-FC7C7086EAB1}"/>
              </a:ext>
            </a:extLst>
          </p:cNvPr>
          <p:cNvSpPr/>
          <p:nvPr/>
        </p:nvSpPr>
        <p:spPr>
          <a:xfrm>
            <a:off x="621982" y="2438400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Ruby is scared of sharks (she likes dolphins).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3A5B12-22EE-4786-835E-C14DEAFF1A09}"/>
              </a:ext>
            </a:extLst>
          </p:cNvPr>
          <p:cNvSpPr/>
          <p:nvPr/>
        </p:nvSpPr>
        <p:spPr>
          <a:xfrm>
            <a:off x="3315695" y="2438400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I have very big muscles.</a:t>
            </a:r>
          </a:p>
          <a:p>
            <a:pPr algn="ctr"/>
            <a:r>
              <a:rPr lang="en-CA" dirty="0">
                <a:solidFill>
                  <a:schemeClr val="accent2"/>
                </a:solidFill>
              </a:rPr>
              <a:t>I am very strong.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F03521-1074-4508-88D0-17A5A026F7E0}"/>
              </a:ext>
            </a:extLst>
          </p:cNvPr>
          <p:cNvSpPr/>
          <p:nvPr/>
        </p:nvSpPr>
        <p:spPr>
          <a:xfrm>
            <a:off x="6009408" y="2438400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Kiki is fast, strong, clever and funny!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725229-6241-4F22-A17F-EE17523CF6C1}"/>
              </a:ext>
            </a:extLst>
          </p:cNvPr>
          <p:cNvSpPr/>
          <p:nvPr/>
        </p:nvSpPr>
        <p:spPr>
          <a:xfrm>
            <a:off x="621982" y="4539615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Wow! I ran very fast!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27B134-1E19-45A2-B38C-BE1854053D64}"/>
              </a:ext>
            </a:extLst>
          </p:cNvPr>
          <p:cNvSpPr/>
          <p:nvPr/>
        </p:nvSpPr>
        <p:spPr>
          <a:xfrm>
            <a:off x="3315694" y="4530090"/>
            <a:ext cx="2578419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solidFill>
                  <a:schemeClr val="accent2"/>
                </a:solidFill>
              </a:rPr>
              <a:t>“Phew, what a busy day today!” said the police man.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EB6D9D-1942-4294-9FEB-EAD588449138}"/>
              </a:ext>
            </a:extLst>
          </p:cNvPr>
          <p:cNvSpPr/>
          <p:nvPr/>
        </p:nvSpPr>
        <p:spPr>
          <a:xfrm>
            <a:off x="6009407" y="4516374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Where is my toy car? Have you seen it?</a:t>
            </a:r>
          </a:p>
        </p:txBody>
      </p:sp>
    </p:spTree>
    <p:extLst>
      <p:ext uri="{BB962C8B-B14F-4D97-AF65-F5344CB8AC3E}">
        <p14:creationId xmlns:p14="http://schemas.microsoft.com/office/powerpoint/2010/main" val="1477320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94B88BB-74BD-4868-A6DE-E52F04A01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41" y="452000"/>
            <a:ext cx="4619409" cy="59837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C445DF-0690-413C-BB2A-DF03C6763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3122" y="2799527"/>
            <a:ext cx="2225040" cy="222504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550049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05978" y="417367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D68E99-B643-4FA3-99E4-110FB4AF8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543440"/>
            <a:ext cx="8629614" cy="617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92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7338" y="1573978"/>
            <a:ext cx="599376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89" y="3068044"/>
            <a:ext cx="5425440" cy="1981200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s/z/ sounds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Negative imperative 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Use punctuation, including commas periods, question marks and exclamation marks to guide reading for fluency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885214" cy="2135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05978" y="417367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E7C804-F0CC-4705-953D-C4BEB1DA9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7367"/>
            <a:ext cx="8953500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06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7656" y="3360421"/>
            <a:ext cx="3141334" cy="1383029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txBody>
          <a:bodyPr vert="horz" lIns="68580" tIns="34290" rIns="68580" bIns="3429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Practice using punctuation </a:t>
            </a:r>
          </a:p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while reading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C476174-9DEA-4DD0-B413-3D0365736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4288" y="772040"/>
            <a:ext cx="5005365" cy="586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778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7656" y="3360421"/>
            <a:ext cx="3141334" cy="1383029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txBody>
          <a:bodyPr vert="horz" lIns="68580" tIns="34290" rIns="68580" bIns="3429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Practice using punctuation </a:t>
            </a:r>
          </a:p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while reading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67E3687-5F16-482B-8C8D-09A3205D3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667" y="751292"/>
            <a:ext cx="5307900" cy="595811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FFE87ED-D81D-4063-A685-8D6157E6751B}"/>
              </a:ext>
            </a:extLst>
          </p:cNvPr>
          <p:cNvSpPr/>
          <p:nvPr/>
        </p:nvSpPr>
        <p:spPr>
          <a:xfrm>
            <a:off x="5863590" y="2148840"/>
            <a:ext cx="822960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55155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2"/>
            </a:solidFill>
          </a:ln>
        </p:spPr>
        <p:txBody>
          <a:bodyPr/>
          <a:lstStyle/>
          <a:p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C445DF-0690-413C-BB2A-DF03C6763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92" y="674370"/>
            <a:ext cx="1362590" cy="136259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BF608A-5DF5-4F5C-9CFE-166A2660843A}"/>
              </a:ext>
            </a:extLst>
          </p:cNvPr>
          <p:cNvSpPr txBox="1">
            <a:spLocks/>
          </p:cNvSpPr>
          <p:nvPr/>
        </p:nvSpPr>
        <p:spPr>
          <a:xfrm>
            <a:off x="2200276" y="638518"/>
            <a:ext cx="6052184" cy="143429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Write your own paragraph using this image be sure to use punctuation!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DACBDF9-62F0-48F5-9A60-36654458FC1E}"/>
              </a:ext>
            </a:extLst>
          </p:cNvPr>
          <p:cNvSpPr txBox="1">
            <a:spLocks/>
          </p:cNvSpPr>
          <p:nvPr/>
        </p:nvSpPr>
        <p:spPr>
          <a:xfrm>
            <a:off x="5132070" y="2438400"/>
            <a:ext cx="3646134" cy="365150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ADD3F0-C6A1-474D-8ED1-824F11239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290" y="2438400"/>
            <a:ext cx="4381500" cy="3651504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504071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1244" y="452000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Great Job!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Now Let’s talk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about the letter ‘S’!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0" name="Picture 2" descr="Image result for s /z/ sound">
            <a:extLst>
              <a:ext uri="{FF2B5EF4-FFF2-40B4-BE49-F238E27FC236}">
                <a16:creationId xmlns:a16="http://schemas.microsoft.com/office/drawing/2014/main" id="{5DF624CB-64FB-4F8D-9EEF-F54BE3BA5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120" y="3931920"/>
            <a:ext cx="1926219" cy="192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CD741EF-069F-4AF5-85F9-C18AA0A81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841" y="4106705"/>
            <a:ext cx="3193209" cy="1576648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1D16AF-FE50-4108-9073-6DD95101C1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598" y="750499"/>
            <a:ext cx="1527522" cy="145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0239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Sounds of the letter 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0" name="Picture 2" descr="Image result for s /z/ sound">
            <a:extLst>
              <a:ext uri="{FF2B5EF4-FFF2-40B4-BE49-F238E27FC236}">
                <a16:creationId xmlns:a16="http://schemas.microsoft.com/office/drawing/2014/main" id="{5DF624CB-64FB-4F8D-9EEF-F54BE3BA5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04" y="3049105"/>
            <a:ext cx="1072295" cy="107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72BDEFE-CF93-4CB5-ADC5-7D346DF6F2E7}"/>
              </a:ext>
            </a:extLst>
          </p:cNvPr>
          <p:cNvSpPr txBox="1">
            <a:spLocks/>
          </p:cNvSpPr>
          <p:nvPr/>
        </p:nvSpPr>
        <p:spPr>
          <a:xfrm>
            <a:off x="2211450" y="3049105"/>
            <a:ext cx="2798001" cy="10227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The letter ‘S’ usually sounds like the word ‘snake’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CD741EF-069F-4AF5-85F9-C18AA0A81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9451" y="4694404"/>
            <a:ext cx="3193209" cy="1576648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pic>
        <p:nvPicPr>
          <p:cNvPr id="17" name="Picture 2" descr="Image result for s /z/ sound">
            <a:extLst>
              <a:ext uri="{FF2B5EF4-FFF2-40B4-BE49-F238E27FC236}">
                <a16:creationId xmlns:a16="http://schemas.microsoft.com/office/drawing/2014/main" id="{E5135738-EA58-4911-BD61-B95F0C80C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728" y="1384551"/>
            <a:ext cx="766051" cy="76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930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Sounds of the letter 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0" name="Picture 2" descr="Image result for s /z/ sound">
            <a:extLst>
              <a:ext uri="{FF2B5EF4-FFF2-40B4-BE49-F238E27FC236}">
                <a16:creationId xmlns:a16="http://schemas.microsoft.com/office/drawing/2014/main" id="{5DF624CB-64FB-4F8D-9EEF-F54BE3BA5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728" y="1384551"/>
            <a:ext cx="766051" cy="76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B77C6EC-93A7-4477-84F2-80DFB5947163}"/>
              </a:ext>
            </a:extLst>
          </p:cNvPr>
          <p:cNvSpPr txBox="1">
            <a:spLocks/>
          </p:cNvSpPr>
          <p:nvPr/>
        </p:nvSpPr>
        <p:spPr>
          <a:xfrm>
            <a:off x="7614211" y="2587384"/>
            <a:ext cx="1036870" cy="37217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Sleeps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Books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Hats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Snake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Snail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Dogs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Sun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Shell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D90AD-EE42-4824-B263-63C881B10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643" y="4535394"/>
            <a:ext cx="1733295" cy="10666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A5777A-C09A-4E62-848C-139F8C9C67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542" y="5201359"/>
            <a:ext cx="1266008" cy="11077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94C1FC-FDD8-4FEF-99E7-A58A4EA7E7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629" y="5935700"/>
            <a:ext cx="1512570" cy="7468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94C9EE-2530-40AD-B297-193716CFD3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7606" y="2527817"/>
            <a:ext cx="1269542" cy="12639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84FECBD-AB2F-4DDB-BABF-D4024868258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5337"/>
          <a:stretch/>
        </p:blipFill>
        <p:spPr>
          <a:xfrm>
            <a:off x="1034987" y="2541548"/>
            <a:ext cx="1511617" cy="15028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92171F-B0B4-4889-B2A7-78F62E970B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13051" y="2573980"/>
            <a:ext cx="880281" cy="5857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992F5D1-B2BB-482C-BEB0-DFD5954094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2462" y="3269876"/>
            <a:ext cx="880281" cy="5857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F1951B-1B15-4DFA-AEED-F12D3EC5F3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73024" y="5068716"/>
            <a:ext cx="1058227" cy="11517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B0C716-538D-4407-914B-8B10A60CF0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45886" y="3842174"/>
            <a:ext cx="1447969" cy="130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230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Sounds of the letter 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290" y="1002848"/>
            <a:ext cx="985838" cy="348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0" name="Picture 2" descr="Image result for s /z/ sound">
            <a:extLst>
              <a:ext uri="{FF2B5EF4-FFF2-40B4-BE49-F238E27FC236}">
                <a16:creationId xmlns:a16="http://schemas.microsoft.com/office/drawing/2014/main" id="{5DF624CB-64FB-4F8D-9EEF-F54BE3BA5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857" y="2521358"/>
            <a:ext cx="1072295" cy="107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72BDEFE-CF93-4CB5-ADC5-7D346DF6F2E7}"/>
              </a:ext>
            </a:extLst>
          </p:cNvPr>
          <p:cNvSpPr txBox="1">
            <a:spLocks/>
          </p:cNvSpPr>
          <p:nvPr/>
        </p:nvSpPr>
        <p:spPr>
          <a:xfrm>
            <a:off x="3340553" y="2410258"/>
            <a:ext cx="2808787" cy="191644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The letter ‘S’ sounds like the letter ‘Z’ when it is between two vowels.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Like the word season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446E90-EA08-41BE-87CA-6F93EBC86A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266" y="2527053"/>
            <a:ext cx="1149552" cy="11495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78EBE7-9618-4A5A-BB3B-08E04566FE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066" y="4886023"/>
            <a:ext cx="1818020" cy="161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1164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00284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Sounds of the letter S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that sound like Z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B77C6EC-93A7-4477-84F2-80DFB5947163}"/>
              </a:ext>
            </a:extLst>
          </p:cNvPr>
          <p:cNvSpPr txBox="1">
            <a:spLocks/>
          </p:cNvSpPr>
          <p:nvPr/>
        </p:nvSpPr>
        <p:spPr>
          <a:xfrm>
            <a:off x="6963918" y="3415444"/>
            <a:ext cx="1314450" cy="224240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Rise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Cheese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Please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Surprise</a:t>
            </a:r>
          </a:p>
          <a:p>
            <a:pPr marL="0" indent="0">
              <a:buNone/>
            </a:pPr>
            <a:r>
              <a:rPr lang="en-CA" dirty="0">
                <a:latin typeface="Century Gothic" charset="0"/>
                <a:ea typeface="Century Gothic" charset="0"/>
                <a:cs typeface="Century Gothic" charset="0"/>
              </a:rPr>
              <a:t>Season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18EF07-31AD-4615-8255-A56ADA8BB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10" y="4357481"/>
            <a:ext cx="1799970" cy="16015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69BFF3-4455-4AB6-AB05-3CFAF0C11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089" y="2469879"/>
            <a:ext cx="2539365" cy="14401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3E8AD9-ECA3-4C43-938E-2BFAE265F2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6694" y="4697730"/>
            <a:ext cx="1647154" cy="1752572"/>
          </a:xfrm>
          <a:prstGeom prst="rect">
            <a:avLst/>
          </a:prstGeom>
        </p:spPr>
      </p:pic>
      <p:pic>
        <p:nvPicPr>
          <p:cNvPr id="21506" name="Picture 2" descr="Image result for surprise clipart">
            <a:extLst>
              <a:ext uri="{FF2B5EF4-FFF2-40B4-BE49-F238E27FC236}">
                <a16:creationId xmlns:a16="http://schemas.microsoft.com/office/drawing/2014/main" id="{E8BABBEE-3222-44EB-AFAA-18C6B8043F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7"/>
          <a:stretch/>
        </p:blipFill>
        <p:spPr bwMode="auto">
          <a:xfrm>
            <a:off x="1828475" y="2263865"/>
            <a:ext cx="1455255" cy="185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82172B-3DC0-4E1E-8AC2-73B7F2089C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8697" y="4893105"/>
            <a:ext cx="1380142" cy="136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439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CB100-E656-425B-8302-AFFD8AE25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8B620-CFC5-4D78-8884-2AFCA5B39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2" descr="Image result for s /z/ sound">
            <a:extLst>
              <a:ext uri="{FF2B5EF4-FFF2-40B4-BE49-F238E27FC236}">
                <a16:creationId xmlns:a16="http://schemas.microsoft.com/office/drawing/2014/main" id="{64647E07-904A-4EBB-BE1B-24326709B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8" y="2743962"/>
            <a:ext cx="2105030" cy="210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308EBD-2916-493C-B1D5-94DC35526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536" y="2708910"/>
            <a:ext cx="2140082" cy="21400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F16597-CFD0-4CD2-8096-4F624BAC70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58296F7-83C6-4EE2-AF19-9C7818036DBE}"/>
              </a:ext>
            </a:extLst>
          </p:cNvPr>
          <p:cNvSpPr/>
          <p:nvPr/>
        </p:nvSpPr>
        <p:spPr>
          <a:xfrm>
            <a:off x="847722" y="2781300"/>
            <a:ext cx="7084697" cy="727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566C88-4A54-4795-B232-2B5916B118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5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848B1-F287-427F-ACBB-40A704A73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0B059-267C-48DC-81C9-D15274486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098" name="Picture 2" descr="Image result for negative imperative">
            <a:extLst>
              <a:ext uri="{FF2B5EF4-FFF2-40B4-BE49-F238E27FC236}">
                <a16:creationId xmlns:a16="http://schemas.microsoft.com/office/drawing/2014/main" id="{C9F1E673-515C-4B8F-8E42-E2E222EF2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265774"/>
            <a:ext cx="8359104" cy="6269329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AE36FA7-AEB0-4AAB-A33D-6999EF88A1C3}"/>
              </a:ext>
            </a:extLst>
          </p:cNvPr>
          <p:cNvSpPr/>
          <p:nvPr/>
        </p:nvSpPr>
        <p:spPr>
          <a:xfrm>
            <a:off x="5441616" y="2129061"/>
            <a:ext cx="1850723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E62915-37F4-4978-AF4B-1CE21A301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198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CB100-E656-425B-8302-AFFD8AE25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8B620-CFC5-4D78-8884-2AFCA5B39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4CD1F8-5428-4927-9590-2DDF2421D8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35" r="6467" b="5500"/>
          <a:stretch/>
        </p:blipFill>
        <p:spPr>
          <a:xfrm>
            <a:off x="2423160" y="160020"/>
            <a:ext cx="4297680" cy="6480810"/>
          </a:xfrm>
          <a:prstGeom prst="rect">
            <a:avLst/>
          </a:prstGeom>
        </p:spPr>
      </p:pic>
      <p:pic>
        <p:nvPicPr>
          <p:cNvPr id="5" name="Picture 2" descr="Image result for s /z/ sound">
            <a:extLst>
              <a:ext uri="{FF2B5EF4-FFF2-40B4-BE49-F238E27FC236}">
                <a16:creationId xmlns:a16="http://schemas.microsoft.com/office/drawing/2014/main" id="{64647E07-904A-4EBB-BE1B-24326709B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88" y="2743962"/>
            <a:ext cx="2105030" cy="210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308EBD-2916-493C-B1D5-94DC35526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536" y="2708910"/>
            <a:ext cx="2140082" cy="21400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49BC5B-777F-4E04-ABB8-F93EA923D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4606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3ABF0-074C-452F-8E01-38D55AF2E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2FEA6-22AB-4B66-BCCA-AFEBA31F5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28" y="2316954"/>
            <a:ext cx="2041524" cy="18165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0DD1B6-F4D2-4B6D-8986-4A3861A89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110" y="2760236"/>
            <a:ext cx="2539365" cy="14401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F63A85-00D2-4C77-AA28-484152E74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3828" y="4972050"/>
            <a:ext cx="1647154" cy="17525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CA3E11-5905-49EC-960F-DFC417529C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2647" y="5045441"/>
            <a:ext cx="1380142" cy="13618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19A101-F95D-4BB7-95DF-32672076A0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5200" y="3809040"/>
            <a:ext cx="1447969" cy="13013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1542F8-8D69-493F-B9E4-66720CE0EBC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337"/>
          <a:stretch/>
        </p:blipFill>
        <p:spPr>
          <a:xfrm>
            <a:off x="3036980" y="2480316"/>
            <a:ext cx="1511617" cy="15028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94CF38-A99F-4BBC-B8F9-956167EBD7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883" y="4826004"/>
            <a:ext cx="1269542" cy="12639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BE587E4-3E3B-4B3D-9BDF-433BA720084C}"/>
              </a:ext>
            </a:extLst>
          </p:cNvPr>
          <p:cNvSpPr txBox="1">
            <a:spLocks/>
          </p:cNvSpPr>
          <p:nvPr/>
        </p:nvSpPr>
        <p:spPr>
          <a:xfrm>
            <a:off x="2200276" y="899498"/>
            <a:ext cx="6155054" cy="122154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2500" lnSpcReduction="1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Which word am I thinking of?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Ask each other ‘yes’ or ‘no’ 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questions to guess the word!</a:t>
            </a:r>
          </a:p>
          <a:p>
            <a:endParaRPr lang="en-US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D56BA3-1519-4873-A4AF-D013929E3F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6512" y="5616865"/>
            <a:ext cx="1266008" cy="11077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E508E5-815E-45DC-AF47-0AE4DBE5258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3817"/>
          <a:stretch/>
        </p:blipFill>
        <p:spPr>
          <a:xfrm>
            <a:off x="87712" y="641748"/>
            <a:ext cx="2112564" cy="14792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57CA94-4F57-4875-A55E-189EFAE79F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952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816" y="3149346"/>
            <a:ext cx="4998720" cy="222732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s/z/ sounds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Negative imperative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Use punctuation, including commas periods, question marks and exclamation marks to guide reading for fluency)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944672" cy="2202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121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264" y="1453762"/>
            <a:ext cx="4221982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94" y="3320034"/>
            <a:ext cx="4729883" cy="17891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Review the worksheet for today.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Ask your teacher any questions you may have.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49"/>
            <a:ext cx="2116862" cy="239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978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F6047-229C-4896-A8C1-2F4D804C3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979E1D-8EEE-4D6D-B1D4-03128457B4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58" t="18732" r="7239" b="8554"/>
          <a:stretch/>
        </p:blipFill>
        <p:spPr>
          <a:xfrm>
            <a:off x="2200276" y="1719834"/>
            <a:ext cx="4423015" cy="486765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00276" y="837819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2912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F6047-229C-4896-A8C1-2F4D804C3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00276" y="837819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E56EF3-428D-4692-9490-9B1FDA5229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738" b="7064"/>
          <a:stretch/>
        </p:blipFill>
        <p:spPr>
          <a:xfrm>
            <a:off x="1977390" y="2310831"/>
            <a:ext cx="5372100" cy="4292572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A2C5AA-4781-4A55-BDCC-6CF5A219A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992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2"/>
            </a:solidFill>
          </a:ln>
        </p:spPr>
        <p:txBody>
          <a:bodyPr/>
          <a:lstStyle/>
          <a:p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C445DF-0690-413C-BB2A-DF03C6763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92" y="674370"/>
            <a:ext cx="1362590" cy="136259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BF608A-5DF5-4F5C-9CFE-166A2660843A}"/>
              </a:ext>
            </a:extLst>
          </p:cNvPr>
          <p:cNvSpPr txBox="1">
            <a:spLocks/>
          </p:cNvSpPr>
          <p:nvPr/>
        </p:nvSpPr>
        <p:spPr>
          <a:xfrm>
            <a:off x="2200276" y="638518"/>
            <a:ext cx="6052184" cy="143429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Write your own paragraph using this image be sure to use punctuation!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DACBDF9-62F0-48F5-9A60-36654458FC1E}"/>
              </a:ext>
            </a:extLst>
          </p:cNvPr>
          <p:cNvSpPr txBox="1">
            <a:spLocks/>
          </p:cNvSpPr>
          <p:nvPr/>
        </p:nvSpPr>
        <p:spPr>
          <a:xfrm>
            <a:off x="5132070" y="2438400"/>
            <a:ext cx="3646134" cy="365150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EDE253-F012-4505-AFAA-B1B388D8F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99" y="2438400"/>
            <a:ext cx="4335343" cy="3651503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0915487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2"/>
            </a:solidFill>
          </a:ln>
        </p:spPr>
        <p:txBody>
          <a:bodyPr/>
          <a:lstStyle/>
          <a:p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C445DF-0690-413C-BB2A-DF03C6763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92" y="674370"/>
            <a:ext cx="1362590" cy="136259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BF608A-5DF5-4F5C-9CFE-166A2660843A}"/>
              </a:ext>
            </a:extLst>
          </p:cNvPr>
          <p:cNvSpPr txBox="1">
            <a:spLocks/>
          </p:cNvSpPr>
          <p:nvPr/>
        </p:nvSpPr>
        <p:spPr>
          <a:xfrm>
            <a:off x="2200276" y="638518"/>
            <a:ext cx="6052184" cy="1434293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Write your own paragraph using this image be sure to use punctuation!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DACBDF9-62F0-48F5-9A60-36654458FC1E}"/>
              </a:ext>
            </a:extLst>
          </p:cNvPr>
          <p:cNvSpPr txBox="1">
            <a:spLocks/>
          </p:cNvSpPr>
          <p:nvPr/>
        </p:nvSpPr>
        <p:spPr>
          <a:xfrm>
            <a:off x="5132070" y="2438400"/>
            <a:ext cx="3646134" cy="365150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7FBD09-5AD8-4B26-802A-4A397939BB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49" y="2756535"/>
            <a:ext cx="4527325" cy="3015234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125859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05218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Imperative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DE7F1F8-72D4-49DE-805E-43B623694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" y="658297"/>
            <a:ext cx="7679531" cy="5759649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86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05218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Imperative (positive)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22EE869-63F7-40EE-A5E1-D725048B9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3" y="2685907"/>
            <a:ext cx="4630165" cy="34726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DCBF73-563F-4F18-AC28-B49E3D4B6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898" y="2754535"/>
            <a:ext cx="4371086" cy="333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40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05218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Negative Imperative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0379B23-058D-4480-A32D-8B9008F9F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96" y="3089910"/>
            <a:ext cx="3524250" cy="20955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47C7E4-465C-449F-BE68-00725FAD5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9751" y="3089910"/>
            <a:ext cx="3524250" cy="209550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738902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33793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Positive or negative Imperative?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ACC6737D-BDAF-4464-BFE9-7A64FE8D66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t="25448" r="1661" b="146"/>
          <a:stretch/>
        </p:blipFill>
        <p:spPr bwMode="auto">
          <a:xfrm>
            <a:off x="1680209" y="2438400"/>
            <a:ext cx="5977891" cy="3989738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52DFF8-907E-4653-B6A9-FD7DCDB46AC0}"/>
              </a:ext>
            </a:extLst>
          </p:cNvPr>
          <p:cNvSpPr/>
          <p:nvPr/>
        </p:nvSpPr>
        <p:spPr>
          <a:xfrm>
            <a:off x="4606290" y="2788920"/>
            <a:ext cx="388620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505829-7A3F-4AA7-9A6A-72DCB91C777C}"/>
              </a:ext>
            </a:extLst>
          </p:cNvPr>
          <p:cNvSpPr/>
          <p:nvPr/>
        </p:nvSpPr>
        <p:spPr>
          <a:xfrm>
            <a:off x="4606290" y="5026780"/>
            <a:ext cx="388620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080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05218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Negative Imperative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EB7955-7ABF-4376-A962-A943F63230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05"/>
          <a:stretch/>
        </p:blipFill>
        <p:spPr>
          <a:xfrm>
            <a:off x="284505" y="929639"/>
            <a:ext cx="8493699" cy="5299711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604754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05218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Negative Imperative Signs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D38987-C3E4-42B9-B915-E7844F117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95448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122</TotalTime>
  <Words>370</Words>
  <Application>Microsoft Office PowerPoint</Application>
  <PresentationFormat>On-screen Show (4:3)</PresentationFormat>
  <Paragraphs>81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Century Gothic</vt:lpstr>
      <vt:lpstr>Century Schoolbook</vt:lpstr>
      <vt:lpstr>Corbel</vt:lpstr>
      <vt:lpstr>Wingdings</vt:lpstr>
      <vt:lpstr>Feathered</vt:lpstr>
      <vt:lpstr>My Family</vt:lpstr>
      <vt:lpstr>What Will I Learn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Great Job!  Now Let’s talk  about the letter ‘S’!</vt:lpstr>
      <vt:lpstr>Sounds of the letter S</vt:lpstr>
      <vt:lpstr>Sounds of the letter S</vt:lpstr>
      <vt:lpstr>Sounds of the letter S</vt:lpstr>
      <vt:lpstr>Sounds of the letter S  that sound like Z</vt:lpstr>
      <vt:lpstr>PowerPoint Presentation</vt:lpstr>
      <vt:lpstr>PowerPoint Presentation</vt:lpstr>
      <vt:lpstr>PowerPoint Presentation</vt:lpstr>
      <vt:lpstr>What Did I Learn Today?</vt:lpstr>
      <vt:lpstr>Homework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Vanessa Mike</dc:creator>
  <cp:lastModifiedBy>Vanessa Mike</cp:lastModifiedBy>
  <cp:revision>37</cp:revision>
  <dcterms:created xsi:type="dcterms:W3CDTF">2017-06-28T11:02:16Z</dcterms:created>
  <dcterms:modified xsi:type="dcterms:W3CDTF">2017-06-28T13:04:47Z</dcterms:modified>
</cp:coreProperties>
</file>