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96" r:id="rId4"/>
    <p:sldId id="298" r:id="rId5"/>
    <p:sldId id="297" r:id="rId6"/>
    <p:sldId id="299" r:id="rId7"/>
    <p:sldId id="293" r:id="rId8"/>
    <p:sldId id="291" r:id="rId9"/>
    <p:sldId id="292" r:id="rId10"/>
    <p:sldId id="294" r:id="rId11"/>
    <p:sldId id="295" r:id="rId12"/>
    <p:sldId id="272" r:id="rId13"/>
    <p:sldId id="277" r:id="rId14"/>
    <p:sldId id="278" r:id="rId15"/>
    <p:sldId id="300" r:id="rId16"/>
    <p:sldId id="279" r:id="rId17"/>
    <p:sldId id="280" r:id="rId18"/>
    <p:sldId id="281" r:id="rId19"/>
    <p:sldId id="301" r:id="rId20"/>
    <p:sldId id="282" r:id="rId21"/>
    <p:sldId id="283" r:id="rId22"/>
    <p:sldId id="284" r:id="rId23"/>
    <p:sldId id="302" r:id="rId24"/>
    <p:sldId id="285" r:id="rId25"/>
    <p:sldId id="286" r:id="rId26"/>
    <p:sldId id="287" r:id="rId27"/>
    <p:sldId id="288" r:id="rId28"/>
    <p:sldId id="303" r:id="rId29"/>
    <p:sldId id="289" r:id="rId30"/>
    <p:sldId id="304" r:id="rId31"/>
    <p:sldId id="305" r:id="rId32"/>
    <p:sldId id="307" r:id="rId33"/>
    <p:sldId id="306" r:id="rId34"/>
    <p:sldId id="308" r:id="rId35"/>
    <p:sldId id="312" r:id="rId36"/>
    <p:sldId id="311" r:id="rId37"/>
    <p:sldId id="313" r:id="rId38"/>
    <p:sldId id="273" r:id="rId39"/>
    <p:sldId id="274" r:id="rId40"/>
    <p:sldId id="275" r:id="rId41"/>
    <p:sldId id="314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2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485397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2519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383042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2246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0166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08379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974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89862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85805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07710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0078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95357B17-980A-491D-838F-B8AA9E7A2943}" type="datetimeFigureOut">
              <a:rPr lang="en-CA" smtClean="0"/>
              <a:t>2017-07-01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303E811C-6867-4A94-BF3B-9B235FD8A813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14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Lesson Eight</a:t>
            </a:r>
          </a:p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Review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8" y="2180323"/>
            <a:ext cx="1499853" cy="20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0C64B6-0A78-48B2-9D1F-D5D346F84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35" y="589160"/>
            <a:ext cx="8054669" cy="6041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17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923098" y="744418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How can we focus on fluency?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1266" name="Picture 2" descr="Image result for fluency clipart">
            <a:extLst>
              <a:ext uri="{FF2B5EF4-FFF2-40B4-BE49-F238E27FC236}">
                <a16:creationId xmlns:a16="http://schemas.microsoft.com/office/drawing/2014/main" id="{59709B0A-E4E9-4AE5-B794-8F391A0CE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191" y="1366400"/>
            <a:ext cx="6900971" cy="532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460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6EDDA-905C-45C4-9769-5C6EF93FA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23C03-64C3-4F8B-8702-55A2F0183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5AAD97-DEAB-4E24-BF61-F11781831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-1"/>
            <a:ext cx="5118730" cy="682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846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4B06-09C4-461D-85A4-A334AF3F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D8A88F-55CD-4784-B027-D3B53AA5A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40" y="0"/>
            <a:ext cx="5074920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17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4B06-09C4-461D-85A4-A334AF3F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590600-C694-4FBF-90E3-C47F1B6FE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519" y="0"/>
            <a:ext cx="5083493" cy="67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932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D8A88F-55CD-4784-B027-D3B53AA5AA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86" t="5405" r="13063" b="68535"/>
          <a:stretch/>
        </p:blipFill>
        <p:spPr>
          <a:xfrm>
            <a:off x="717234" y="2438400"/>
            <a:ext cx="4914900" cy="2263342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85FA90-0C69-40FF-A19E-CF16CB719718}"/>
              </a:ext>
            </a:extLst>
          </p:cNvPr>
          <p:cNvSpPr txBox="1">
            <a:spLocks/>
          </p:cNvSpPr>
          <p:nvPr/>
        </p:nvSpPr>
        <p:spPr>
          <a:xfrm>
            <a:off x="2158768" y="1362456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Let’s Paraphrase!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8D3F39-8E48-4887-973F-3A5624F48A5E}"/>
              </a:ext>
            </a:extLst>
          </p:cNvPr>
          <p:cNvSpPr txBox="1">
            <a:spLocks/>
          </p:cNvSpPr>
          <p:nvPr/>
        </p:nvSpPr>
        <p:spPr>
          <a:xfrm>
            <a:off x="717233" y="4899951"/>
            <a:ext cx="4914901" cy="1776933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2" descr="Image result for paraphrase example for kids">
            <a:extLst>
              <a:ext uri="{FF2B5EF4-FFF2-40B4-BE49-F238E27FC236}">
                <a16:creationId xmlns:a16="http://schemas.microsoft.com/office/drawing/2014/main" id="{379B7A58-00E4-46E2-B4E9-66B8095C5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255" y="2602023"/>
            <a:ext cx="2804949" cy="3625041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353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4B06-09C4-461D-85A4-A334AF3F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12BFF9-8386-4A2B-BF8F-0A39DFCF2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168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457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4B06-09C4-461D-85A4-A334AF3F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CE6C1A-1D0B-42BB-917A-FEDE37571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-1"/>
            <a:ext cx="5095870" cy="679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97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4B06-09C4-461D-85A4-A334AF3F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D3B10F-52A4-4BF8-A3E9-EE47F85FD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30" y="0"/>
            <a:ext cx="5074920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612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85FA90-0C69-40FF-A19E-CF16CB719718}"/>
              </a:ext>
            </a:extLst>
          </p:cNvPr>
          <p:cNvSpPr txBox="1">
            <a:spLocks/>
          </p:cNvSpPr>
          <p:nvPr/>
        </p:nvSpPr>
        <p:spPr>
          <a:xfrm>
            <a:off x="2158768" y="1362456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Let’s Paraphrase!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8D3F39-8E48-4887-973F-3A5624F48A5E}"/>
              </a:ext>
            </a:extLst>
          </p:cNvPr>
          <p:cNvSpPr txBox="1">
            <a:spLocks/>
          </p:cNvSpPr>
          <p:nvPr/>
        </p:nvSpPr>
        <p:spPr>
          <a:xfrm>
            <a:off x="717233" y="4899951"/>
            <a:ext cx="4914901" cy="1776933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2" descr="Image result for paraphrase example for kids">
            <a:extLst>
              <a:ext uri="{FF2B5EF4-FFF2-40B4-BE49-F238E27FC236}">
                <a16:creationId xmlns:a16="http://schemas.microsoft.com/office/drawing/2014/main" id="{379B7A58-00E4-46E2-B4E9-66B8095C5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255" y="2602023"/>
            <a:ext cx="2804949" cy="3625041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E380BB-618F-45C5-8CFE-C7BDD66496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20" t="5574" r="10172" b="65991"/>
          <a:stretch/>
        </p:blipFill>
        <p:spPr>
          <a:xfrm>
            <a:off x="717232" y="2464097"/>
            <a:ext cx="4914901" cy="2266690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63116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7338" y="1573978"/>
            <a:ext cx="599376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Review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809" y="3348162"/>
            <a:ext cx="5388101" cy="17782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Negative imperative 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Use punctuation guide reading for fluency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Paraphrase the main idea of a text</a:t>
            </a:r>
          </a:p>
          <a:p>
            <a:pPr>
              <a:buFont typeface="Wingdings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Talking about how we are all unique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885214" cy="2135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4B06-09C4-461D-85A4-A334AF3F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F6F470-312F-44B0-BA00-8A8F138D5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810" y="54864"/>
            <a:ext cx="5120640" cy="682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5804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04B06-09C4-461D-85A4-A334AF3F9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C6DAED-3991-4FBB-A602-09F44A442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340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10BDF-10ED-43CD-A4C5-1BB8A198C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04DF88-8FDE-4AFA-8CFA-4E044C285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50D7B2-0C60-467A-AD31-2E3A65288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39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82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85FA90-0C69-40FF-A19E-CF16CB719718}"/>
              </a:ext>
            </a:extLst>
          </p:cNvPr>
          <p:cNvSpPr txBox="1">
            <a:spLocks/>
          </p:cNvSpPr>
          <p:nvPr/>
        </p:nvSpPr>
        <p:spPr>
          <a:xfrm>
            <a:off x="2158768" y="1362456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Let’s Paraphrase!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8D3F39-8E48-4887-973F-3A5624F48A5E}"/>
              </a:ext>
            </a:extLst>
          </p:cNvPr>
          <p:cNvSpPr txBox="1">
            <a:spLocks/>
          </p:cNvSpPr>
          <p:nvPr/>
        </p:nvSpPr>
        <p:spPr>
          <a:xfrm>
            <a:off x="717233" y="4899951"/>
            <a:ext cx="4914901" cy="1776933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2" descr="Image result for paraphrase example for kids">
            <a:extLst>
              <a:ext uri="{FF2B5EF4-FFF2-40B4-BE49-F238E27FC236}">
                <a16:creationId xmlns:a16="http://schemas.microsoft.com/office/drawing/2014/main" id="{379B7A58-00E4-46E2-B4E9-66B8095C5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255" y="2602023"/>
            <a:ext cx="2804949" cy="3625041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AE95B6-84FB-46EC-BBD9-0A41871842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33" t="4500" r="4888" b="60667"/>
          <a:stretch/>
        </p:blipFill>
        <p:spPr>
          <a:xfrm>
            <a:off x="717233" y="2277396"/>
            <a:ext cx="4914901" cy="2500826"/>
          </a:xfrm>
          <a:prstGeom prst="rect">
            <a:avLst/>
          </a:prstGeom>
          <a:ln w="9525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71229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10BDF-10ED-43CD-A4C5-1BB8A198C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04DF88-8FDE-4AFA-8CFA-4E044C285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E6C2F7-2EA0-4865-9D3C-957C84CF2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-6096"/>
            <a:ext cx="5148072" cy="6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69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10BDF-10ED-43CD-A4C5-1BB8A198C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04DF88-8FDE-4AFA-8CFA-4E044C285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912E54-4EC1-497A-949E-3B9F740C3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96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1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2A713-F6D6-4983-A371-8B3A0EDD5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6F7E2-D3E2-459A-A51B-12FF86CD0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7C4C04-A20F-4C44-BA21-DB2B1F467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670" y="0"/>
            <a:ext cx="5109210" cy="681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473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47C4-BAEA-4F46-AE2A-586B21688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67C90-E478-4EDE-AB18-AB5C9772E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A89CB0-ECAC-4473-A5CB-C0A9A6FFA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530" y="0"/>
            <a:ext cx="5120640" cy="682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276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4E9B4-EDF6-4EA9-945D-45D8E9721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85FA90-0C69-40FF-A19E-CF16CB719718}"/>
              </a:ext>
            </a:extLst>
          </p:cNvPr>
          <p:cNvSpPr txBox="1">
            <a:spLocks/>
          </p:cNvSpPr>
          <p:nvPr/>
        </p:nvSpPr>
        <p:spPr>
          <a:xfrm>
            <a:off x="2158768" y="1362456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Let’s Paraphrase!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8D3F39-8E48-4887-973F-3A5624F48A5E}"/>
              </a:ext>
            </a:extLst>
          </p:cNvPr>
          <p:cNvSpPr txBox="1">
            <a:spLocks/>
          </p:cNvSpPr>
          <p:nvPr/>
        </p:nvSpPr>
        <p:spPr>
          <a:xfrm>
            <a:off x="658897" y="4971814"/>
            <a:ext cx="4973237" cy="170507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2" descr="Image result for paraphrase example for kids">
            <a:extLst>
              <a:ext uri="{FF2B5EF4-FFF2-40B4-BE49-F238E27FC236}">
                <a16:creationId xmlns:a16="http://schemas.microsoft.com/office/drawing/2014/main" id="{379B7A58-00E4-46E2-B4E9-66B8095C5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255" y="2602023"/>
            <a:ext cx="2804949" cy="3625041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071238-FDBF-4BFA-B642-AECD279331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57" t="4698" r="4699" b="64206"/>
          <a:stretch/>
        </p:blipFill>
        <p:spPr>
          <a:xfrm>
            <a:off x="658897" y="2438400"/>
            <a:ext cx="4973237" cy="2289955"/>
          </a:xfrm>
          <a:prstGeom prst="rect">
            <a:avLst/>
          </a:prstGeom>
          <a:ln w="9525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7180669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1459E-99B4-4754-8946-260DF1994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9AC2F-7ECD-4E33-BFEA-EAE852962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695AAD-8778-4005-B398-6F9369B03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292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79A125-89AD-447A-AED3-61AD9EF5D5E5}"/>
              </a:ext>
            </a:extLst>
          </p:cNvPr>
          <p:cNvSpPr txBox="1">
            <a:spLocks/>
          </p:cNvSpPr>
          <p:nvPr/>
        </p:nvSpPr>
        <p:spPr>
          <a:xfrm>
            <a:off x="1983106" y="1266908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Paraphrasing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363A18-52BB-47A4-AE2A-214E65917EC5}"/>
              </a:ext>
            </a:extLst>
          </p:cNvPr>
          <p:cNvSpPr txBox="1">
            <a:spLocks/>
          </p:cNvSpPr>
          <p:nvPr/>
        </p:nvSpPr>
        <p:spPr>
          <a:xfrm>
            <a:off x="2188846" y="2402346"/>
            <a:ext cx="5388101" cy="91235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We are going to practice paraphrasing!</a:t>
            </a:r>
          </a:p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Can you remember what paraphrasing is?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436" name="Picture 4" descr="Related image">
            <a:extLst>
              <a:ext uri="{FF2B5EF4-FFF2-40B4-BE49-F238E27FC236}">
                <a16:creationId xmlns:a16="http://schemas.microsoft.com/office/drawing/2014/main" id="{0E90F5FB-3BC1-4E90-A2D0-6C9746529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030" y="3450580"/>
            <a:ext cx="6497003" cy="344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3673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040256" y="1329309"/>
            <a:ext cx="6840854" cy="1173861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What are your talents?</a:t>
            </a:r>
          </a:p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What makes you unique or different?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8AC3149-445E-43A1-BC46-D36B80FA5A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385"/>
          <a:stretch/>
        </p:blipFill>
        <p:spPr>
          <a:xfrm>
            <a:off x="3024272" y="2411730"/>
            <a:ext cx="5959708" cy="42291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001EDE2-3B1F-4717-B29C-F0C4E38F09A9}"/>
              </a:ext>
            </a:extLst>
          </p:cNvPr>
          <p:cNvSpPr txBox="1">
            <a:spLocks/>
          </p:cNvSpPr>
          <p:nvPr/>
        </p:nvSpPr>
        <p:spPr>
          <a:xfrm>
            <a:off x="160021" y="2411730"/>
            <a:ext cx="2864252" cy="4080510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I am unique because …</a:t>
            </a: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I am different because..</a:t>
            </a: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My talents are …</a:t>
            </a: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________________________________________________________________________________________________________________________________________________________________________________________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323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C22DEA-1CA0-485D-B182-3EBB96CE4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8" y="3071396"/>
            <a:ext cx="3786604" cy="378660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We are having a </a:t>
            </a:r>
            <a:r>
              <a:rPr lang="en-US" sz="3600" b="1" dirty="0">
                <a:latin typeface="Century Gothic" charset="0"/>
                <a:ea typeface="Century Gothic" charset="0"/>
                <a:cs typeface="Century Gothic" charset="0"/>
              </a:rPr>
              <a:t>talent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show!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18489D3-AF38-4380-9CD5-A2E4E6B160C5}"/>
              </a:ext>
            </a:extLst>
          </p:cNvPr>
          <p:cNvSpPr txBox="1">
            <a:spLocks/>
          </p:cNvSpPr>
          <p:nvPr/>
        </p:nvSpPr>
        <p:spPr>
          <a:xfrm>
            <a:off x="997870" y="2278380"/>
            <a:ext cx="1887379" cy="1063526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Show your classmates or tell them about your </a:t>
            </a: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talent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!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ACBB7C-D629-4B88-8DBD-976FA97C0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4862" y="2914650"/>
            <a:ext cx="5206267" cy="327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721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051560"/>
            <a:ext cx="6052184" cy="10610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Let’s review!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Imperatives (positive)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22EE869-63F7-40EE-A5E1-D725048B9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3" y="2685907"/>
            <a:ext cx="4630165" cy="34726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DCBF73-563F-4F18-AC28-B49E3D4B62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898" y="2754535"/>
            <a:ext cx="4371086" cy="333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650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848B1-F287-427F-ACBB-40A704A73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0B059-267C-48DC-81C9-D15274486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098" name="Picture 2" descr="Image result for negative imperative">
            <a:extLst>
              <a:ext uri="{FF2B5EF4-FFF2-40B4-BE49-F238E27FC236}">
                <a16:creationId xmlns:a16="http://schemas.microsoft.com/office/drawing/2014/main" id="{C9F1E673-515C-4B8F-8E42-E2E222EF2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730" y="1725930"/>
            <a:ext cx="4827270" cy="3620453"/>
          </a:xfrm>
          <a:prstGeom prst="rect">
            <a:avLst/>
          </a:prstGeom>
          <a:noFill/>
          <a:ln w="38100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E62915-37F4-4978-AF4B-1CE21A301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D36902-124B-46F0-A760-F6D9703407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43249"/>
            <a:ext cx="4230991" cy="534665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A482393-7B92-4E54-86F9-9FEA51030C7E}"/>
              </a:ext>
            </a:extLst>
          </p:cNvPr>
          <p:cNvSpPr/>
          <p:nvPr/>
        </p:nvSpPr>
        <p:spPr>
          <a:xfrm>
            <a:off x="7235190" y="2823210"/>
            <a:ext cx="1120140" cy="251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48192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523375"/>
            <a:ext cx="6052184" cy="58927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Negative Imperative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EB7955-7ABF-4376-A962-A943F63230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05"/>
          <a:stretch/>
        </p:blipFill>
        <p:spPr>
          <a:xfrm>
            <a:off x="284505" y="1341119"/>
            <a:ext cx="8493699" cy="5299711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AC6C069B-3E1B-43EA-8727-F5448BAAC3AF}"/>
              </a:ext>
            </a:extLst>
          </p:cNvPr>
          <p:cNvSpPr txBox="1">
            <a:spLocks/>
          </p:cNvSpPr>
          <p:nvPr/>
        </p:nvSpPr>
        <p:spPr>
          <a:xfrm>
            <a:off x="2200276" y="259650"/>
            <a:ext cx="6052184" cy="10610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Let’s review!</a:t>
            </a:r>
          </a:p>
          <a:p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Imperatives (negative)</a:t>
            </a:r>
          </a:p>
        </p:txBody>
      </p:sp>
    </p:spTree>
    <p:extLst>
      <p:ext uri="{BB962C8B-B14F-4D97-AF65-F5344CB8AC3E}">
        <p14:creationId xmlns:p14="http://schemas.microsoft.com/office/powerpoint/2010/main" val="25802886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0866055-76A1-4675-84C0-03846ED35D93}"/>
              </a:ext>
            </a:extLst>
          </p:cNvPr>
          <p:cNvSpPr txBox="1">
            <a:spLocks/>
          </p:cNvSpPr>
          <p:nvPr/>
        </p:nvSpPr>
        <p:spPr>
          <a:xfrm>
            <a:off x="5958490" y="2885133"/>
            <a:ext cx="2705450" cy="3063018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No walking!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Stand up!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No smoking!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No parking!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Quiet!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Open the book!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Do not enter!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5BC08-44BC-40F1-A817-26F0B21EF2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0" y="5212080"/>
            <a:ext cx="1288831" cy="1371600"/>
          </a:xfrm>
          <a:prstGeom prst="rect">
            <a:avLst/>
          </a:prstGeom>
        </p:spPr>
      </p:pic>
      <p:pic>
        <p:nvPicPr>
          <p:cNvPr id="24578" name="Picture 2" descr="Image result for signs clipart">
            <a:extLst>
              <a:ext uri="{FF2B5EF4-FFF2-40B4-BE49-F238E27FC236}">
                <a16:creationId xmlns:a16="http://schemas.microsoft.com/office/drawing/2014/main" id="{BEF0FEAB-6EBC-4DDD-A9F7-1D24D56B1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260" y="2315512"/>
            <a:ext cx="1139241" cy="113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Image result for signs clipart">
            <a:extLst>
              <a:ext uri="{FF2B5EF4-FFF2-40B4-BE49-F238E27FC236}">
                <a16:creationId xmlns:a16="http://schemas.microsoft.com/office/drawing/2014/main" id="{66C3CE88-124F-46B0-A551-30C2AE9A5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219" y="3927270"/>
            <a:ext cx="937158" cy="93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Image result for signs clipart">
            <a:extLst>
              <a:ext uri="{FF2B5EF4-FFF2-40B4-BE49-F238E27FC236}">
                <a16:creationId xmlns:a16="http://schemas.microsoft.com/office/drawing/2014/main" id="{EAFCECF2-508E-44B2-A805-98D1D9691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5212080"/>
            <a:ext cx="1428971" cy="142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986484-12E5-4BDA-BBF2-D3BD47F631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6358" y="2885132"/>
            <a:ext cx="1415605" cy="14156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367B9A-CB60-4C00-B684-C352C3109D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550" y="2885133"/>
            <a:ext cx="1119511" cy="19792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71F217-FB25-4787-B727-DF4EE91D5B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2577" y="5054004"/>
            <a:ext cx="1191687" cy="1315622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BF713A0C-E98F-4350-BCE5-8E1CE20E54DE}"/>
              </a:ext>
            </a:extLst>
          </p:cNvPr>
          <p:cNvSpPr txBox="1">
            <a:spLocks/>
          </p:cNvSpPr>
          <p:nvPr/>
        </p:nvSpPr>
        <p:spPr>
          <a:xfrm>
            <a:off x="2193058" y="1682497"/>
            <a:ext cx="6528032" cy="774954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Let’s Review Negative Imperatives</a:t>
            </a:r>
          </a:p>
        </p:txBody>
      </p:sp>
    </p:spTree>
    <p:extLst>
      <p:ext uri="{BB962C8B-B14F-4D97-AF65-F5344CB8AC3E}">
        <p14:creationId xmlns:p14="http://schemas.microsoft.com/office/powerpoint/2010/main" val="19674456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C85FA90-0C69-40FF-A19E-CF16CB719718}"/>
              </a:ext>
            </a:extLst>
          </p:cNvPr>
          <p:cNvSpPr txBox="1">
            <a:spLocks/>
          </p:cNvSpPr>
          <p:nvPr/>
        </p:nvSpPr>
        <p:spPr>
          <a:xfrm>
            <a:off x="2193058" y="1682497"/>
            <a:ext cx="6528032" cy="774954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Let’s Review Negative Imperatives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0866055-76A1-4675-84C0-03846ED35D93}"/>
              </a:ext>
            </a:extLst>
          </p:cNvPr>
          <p:cNvSpPr txBox="1">
            <a:spLocks/>
          </p:cNvSpPr>
          <p:nvPr/>
        </p:nvSpPr>
        <p:spPr>
          <a:xfrm>
            <a:off x="4801579" y="3664458"/>
            <a:ext cx="3553751" cy="796671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Let’s practice!</a:t>
            </a:r>
            <a:endParaRPr lang="en-CA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7D423E2-3B17-4684-B90C-DDDB25B5EC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42" t="12781" r="8776" b="23013"/>
          <a:stretch/>
        </p:blipFill>
        <p:spPr>
          <a:xfrm>
            <a:off x="720090" y="2506599"/>
            <a:ext cx="3531870" cy="390906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7449626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C85FA90-0C69-40FF-A19E-CF16CB719718}"/>
              </a:ext>
            </a:extLst>
          </p:cNvPr>
          <p:cNvSpPr txBox="1">
            <a:spLocks/>
          </p:cNvSpPr>
          <p:nvPr/>
        </p:nvSpPr>
        <p:spPr>
          <a:xfrm>
            <a:off x="6286500" y="1407604"/>
            <a:ext cx="2640330" cy="774954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Century Gothic" charset="0"/>
                <a:ea typeface="Century Gothic" charset="0"/>
                <a:cs typeface="Century Gothic" charset="0"/>
              </a:rPr>
              <a:t>Let’s Practice!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0866055-76A1-4675-84C0-03846ED35D93}"/>
              </a:ext>
            </a:extLst>
          </p:cNvPr>
          <p:cNvSpPr txBox="1">
            <a:spLocks/>
          </p:cNvSpPr>
          <p:nvPr/>
        </p:nvSpPr>
        <p:spPr>
          <a:xfrm>
            <a:off x="6286500" y="2766060"/>
            <a:ext cx="2754630" cy="3724465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Turn off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your phone!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Look at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the blackboard!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Open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your books!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Sign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your name here!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Close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the door!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Be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careful!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Don’t make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noise!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Do not enter!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Do not smoke!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Do not shout!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Don’t cross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the road!</a:t>
            </a:r>
          </a:p>
          <a:p>
            <a:pPr marL="342900" indent="-342900">
              <a:buAutoNum type="arabicPeriod"/>
            </a:pPr>
            <a:r>
              <a:rPr lang="en-US" sz="1800" b="1" dirty="0">
                <a:latin typeface="Century Gothic" charset="0"/>
                <a:ea typeface="Century Gothic" charset="0"/>
                <a:cs typeface="Century Gothic" charset="0"/>
              </a:rPr>
              <a:t>Don’t park </a:t>
            </a: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your car here!</a:t>
            </a:r>
            <a:endParaRPr lang="en-CA" sz="18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660F59-6E03-40BF-B80E-1FA7D13FA4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533" b="10000"/>
          <a:stretch/>
        </p:blipFill>
        <p:spPr>
          <a:xfrm>
            <a:off x="170497" y="1006735"/>
            <a:ext cx="5921693" cy="5483790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7237067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4816" y="3149346"/>
            <a:ext cx="4998720" cy="2154174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Negative imperative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Use punctuation guide reading for fluency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Paraphrase the main idea of a text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Talking about how we are all unique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944672" cy="2202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154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264" y="1453762"/>
            <a:ext cx="4221982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94" y="3320034"/>
            <a:ext cx="4729883" cy="17891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Review the worksheet for today.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Ask your teacher any questions you may have.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49"/>
            <a:ext cx="2116862" cy="239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644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79A125-89AD-447A-AED3-61AD9EF5D5E5}"/>
              </a:ext>
            </a:extLst>
          </p:cNvPr>
          <p:cNvSpPr txBox="1">
            <a:spLocks/>
          </p:cNvSpPr>
          <p:nvPr/>
        </p:nvSpPr>
        <p:spPr>
          <a:xfrm>
            <a:off x="1983106" y="1266908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Paraphrasing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363A18-52BB-47A4-AE2A-214E65917EC5}"/>
              </a:ext>
            </a:extLst>
          </p:cNvPr>
          <p:cNvSpPr txBox="1">
            <a:spLocks/>
          </p:cNvSpPr>
          <p:nvPr/>
        </p:nvSpPr>
        <p:spPr>
          <a:xfrm>
            <a:off x="2188846" y="2402346"/>
            <a:ext cx="5388101" cy="912354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We are going to practice paraphrasing!</a:t>
            </a:r>
          </a:p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Can you remember what paraphrasing is?</a:t>
            </a: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960F7B-C65C-46E4-A0D5-6D8AE9207A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3" t="3334" r="2477" b="4832"/>
          <a:stretch/>
        </p:blipFill>
        <p:spPr>
          <a:xfrm>
            <a:off x="4834890" y="3561790"/>
            <a:ext cx="3954780" cy="29647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DAA425-5DCA-4134-BD9C-A73F47A9B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292" y="3715421"/>
            <a:ext cx="3419475" cy="2657475"/>
          </a:xfrm>
          <a:prstGeom prst="rect">
            <a:avLst/>
          </a:prstGeom>
          <a:ln w="127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041957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80286" y="932754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Paraphrase this!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71C484A-6642-4096-80AE-16F5C8C729C1}"/>
              </a:ext>
            </a:extLst>
          </p:cNvPr>
          <p:cNvSpPr/>
          <p:nvPr/>
        </p:nvSpPr>
        <p:spPr>
          <a:xfrm>
            <a:off x="4183380" y="2895600"/>
            <a:ext cx="4572000" cy="264072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en-CA" b="1" dirty="0">
                <a:solidFill>
                  <a:schemeClr val="accent2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CA" dirty="0">
                <a:solidFill>
                  <a:schemeClr val="accent2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went for a walk by the deep, blue river. The river moved slowly.  I saw a leaf float past me, it was full of holes.  I saw some ducks and geese swim by me. The ducks looked happy, they sang a happy song. It was a beautiful day!  I spent the day by the river and then went home for dinner!</a:t>
            </a:r>
            <a:endParaRPr lang="en-CA" sz="1050" dirty="0">
              <a:solidFill>
                <a:schemeClr val="accent2"/>
              </a:solidFill>
              <a:effectLst/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760808-A0E2-43FD-B9BB-BA7EA44F5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588" y="2491740"/>
            <a:ext cx="3326130" cy="187289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9A5C9FC-C47A-4550-8A4C-799531C90BA0}"/>
              </a:ext>
            </a:extLst>
          </p:cNvPr>
          <p:cNvSpPr/>
          <p:nvPr/>
        </p:nvSpPr>
        <p:spPr>
          <a:xfrm>
            <a:off x="171355" y="4530483"/>
            <a:ext cx="3801694" cy="201168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endParaRPr lang="en-CA" sz="1050" dirty="0">
              <a:solidFill>
                <a:schemeClr val="accent2"/>
              </a:solidFill>
              <a:effectLst/>
              <a:latin typeface="Century Gothic" panose="020B0502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6955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80286" y="932754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Paraphrase this!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CEC73F3-4B76-4B16-BBAF-1ABD70599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052" y="2565090"/>
            <a:ext cx="6761798" cy="3820470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907435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79A125-89AD-447A-AED3-61AD9EF5D5E5}"/>
              </a:ext>
            </a:extLst>
          </p:cNvPr>
          <p:cNvSpPr txBox="1">
            <a:spLocks/>
          </p:cNvSpPr>
          <p:nvPr/>
        </p:nvSpPr>
        <p:spPr>
          <a:xfrm>
            <a:off x="1948816" y="1632668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How do I paraphrase?</a:t>
            </a:r>
          </a:p>
        </p:txBody>
      </p:sp>
      <p:pic>
        <p:nvPicPr>
          <p:cNvPr id="17410" name="Picture 2" descr="Image result for paraphrase example for kids">
            <a:extLst>
              <a:ext uri="{FF2B5EF4-FFF2-40B4-BE49-F238E27FC236}">
                <a16:creationId xmlns:a16="http://schemas.microsoft.com/office/drawing/2014/main" id="{9E79564E-515D-4A69-AC0E-067D374A0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62" y="2354580"/>
            <a:ext cx="3206777" cy="414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1B40DC-1AF9-431B-8E40-08B48DA0CBA5}"/>
              </a:ext>
            </a:extLst>
          </p:cNvPr>
          <p:cNvSpPr txBox="1">
            <a:spLocks/>
          </p:cNvSpPr>
          <p:nvPr/>
        </p:nvSpPr>
        <p:spPr>
          <a:xfrm>
            <a:off x="4011929" y="2628018"/>
            <a:ext cx="4720592" cy="82384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Lets Practice:</a:t>
            </a:r>
          </a:p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C</a:t>
            </a: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an you paraphrase this sentence?</a:t>
            </a:r>
            <a:endParaRPr lang="en-US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4949CAF-69AF-4FCD-BDE1-9B6F34717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372089"/>
              </p:ext>
            </p:extLst>
          </p:nvPr>
        </p:nvGraphicFramePr>
        <p:xfrm>
          <a:off x="4011929" y="3614725"/>
          <a:ext cx="4522470" cy="22585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235">
                  <a:extLst>
                    <a:ext uri="{9D8B030D-6E8A-4147-A177-3AD203B41FA5}">
                      <a16:colId xmlns:a16="http://schemas.microsoft.com/office/drawing/2014/main" val="3232782735"/>
                    </a:ext>
                  </a:extLst>
                </a:gridCol>
                <a:gridCol w="2261235">
                  <a:extLst>
                    <a:ext uri="{9D8B030D-6E8A-4147-A177-3AD203B41FA5}">
                      <a16:colId xmlns:a16="http://schemas.microsoft.com/office/drawing/2014/main" val="24102463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entury Gothic" panose="020B0502020202020204" pitchFamily="34" charset="0"/>
                        </a:rPr>
                        <a:t>Text</a:t>
                      </a:r>
                      <a:endParaRPr lang="en-CA" sz="16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entury Gothic" panose="020B0502020202020204" pitchFamily="34" charset="0"/>
                        </a:rPr>
                        <a:t>Paraphrase</a:t>
                      </a:r>
                      <a:endParaRPr lang="en-CA" sz="16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579082"/>
                  </a:ext>
                </a:extLst>
              </a:tr>
              <a:tr h="1923292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Pizza is a popular food in the United States.  It was first made in Italy.</a:t>
                      </a:r>
                      <a:endParaRPr lang="en-CA" sz="20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16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070815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F76E4FAB-EDBF-4F2A-AAA6-C7CBC46D9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9" y="5673318"/>
            <a:ext cx="1051561" cy="928366"/>
          </a:xfrm>
          <a:prstGeom prst="rect">
            <a:avLst/>
          </a:prstGeom>
        </p:spPr>
      </p:pic>
      <p:pic>
        <p:nvPicPr>
          <p:cNvPr id="9" name="Picture 2" descr="Image result for pizza clipart">
            <a:extLst>
              <a:ext uri="{FF2B5EF4-FFF2-40B4-BE49-F238E27FC236}">
                <a16:creationId xmlns:a16="http://schemas.microsoft.com/office/drawing/2014/main" id="{98F84CC7-81A8-4C53-B8FC-75FC665CC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06210" y="5729228"/>
            <a:ext cx="1029260" cy="816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1895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79A125-89AD-447A-AED3-61AD9EF5D5E5}"/>
              </a:ext>
            </a:extLst>
          </p:cNvPr>
          <p:cNvSpPr txBox="1">
            <a:spLocks/>
          </p:cNvSpPr>
          <p:nvPr/>
        </p:nvSpPr>
        <p:spPr>
          <a:xfrm>
            <a:off x="1948816" y="1632668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How do I paraphrase?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C7963C-738D-4D09-8402-82CCDEB348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356539"/>
              </p:ext>
            </p:extLst>
          </p:nvPr>
        </p:nvGraphicFramePr>
        <p:xfrm>
          <a:off x="723900" y="2288540"/>
          <a:ext cx="7585710" cy="331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855">
                  <a:extLst>
                    <a:ext uri="{9D8B030D-6E8A-4147-A177-3AD203B41FA5}">
                      <a16:colId xmlns:a16="http://schemas.microsoft.com/office/drawing/2014/main" val="3232782735"/>
                    </a:ext>
                  </a:extLst>
                </a:gridCol>
                <a:gridCol w="3792855">
                  <a:extLst>
                    <a:ext uri="{9D8B030D-6E8A-4147-A177-3AD203B41FA5}">
                      <a16:colId xmlns:a16="http://schemas.microsoft.com/office/drawing/2014/main" val="2410246377"/>
                    </a:ext>
                  </a:extLst>
                </a:gridCol>
              </a:tblGrid>
              <a:tr h="79916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Gothic" panose="020B0502020202020204" pitchFamily="34" charset="0"/>
                        </a:rPr>
                        <a:t>Text</a:t>
                      </a:r>
                      <a:endParaRPr lang="en-CA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Century Gothic" panose="020B0502020202020204" pitchFamily="34" charset="0"/>
                        </a:rPr>
                        <a:t>Paraphrase</a:t>
                      </a:r>
                      <a:endParaRPr lang="en-CA" sz="32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579082"/>
                  </a:ext>
                </a:extLst>
              </a:tr>
              <a:tr h="2512999"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Century Gothic" panose="020B0502020202020204" pitchFamily="34" charset="0"/>
                        </a:rPr>
                        <a:t>Pizza is a </a:t>
                      </a:r>
                      <a:r>
                        <a:rPr lang="en-US" sz="2800" dirty="0"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</a:rPr>
                        <a:t>popular</a:t>
                      </a:r>
                      <a:r>
                        <a:rPr lang="en-US" sz="2800" dirty="0">
                          <a:latin typeface="Century Gothic" panose="020B0502020202020204" pitchFamily="34" charset="0"/>
                        </a:rPr>
                        <a:t> food </a:t>
                      </a:r>
                      <a:r>
                        <a:rPr lang="en-US" sz="2800" dirty="0">
                          <a:highlight>
                            <a:srgbClr val="FF00FF"/>
                          </a:highlight>
                          <a:latin typeface="Century Gothic" panose="020B0502020202020204" pitchFamily="34" charset="0"/>
                        </a:rPr>
                        <a:t>in the United States</a:t>
                      </a:r>
                      <a:r>
                        <a:rPr lang="en-US" sz="2800" dirty="0">
                          <a:latin typeface="Century Gothic" panose="020B0502020202020204" pitchFamily="34" charset="0"/>
                        </a:rPr>
                        <a:t>.  It was first made </a:t>
                      </a:r>
                      <a:r>
                        <a:rPr lang="en-US" sz="2800" dirty="0">
                          <a:highlight>
                            <a:srgbClr val="00FFFF"/>
                          </a:highlight>
                          <a:latin typeface="Century Gothic" panose="020B0502020202020204" pitchFamily="34" charset="0"/>
                        </a:rPr>
                        <a:t>in Italy</a:t>
                      </a:r>
                      <a:r>
                        <a:rPr lang="en-US" sz="2800" dirty="0">
                          <a:latin typeface="Century Gothic" panose="020B0502020202020204" pitchFamily="34" charset="0"/>
                        </a:rPr>
                        <a:t>.</a:t>
                      </a:r>
                      <a:endParaRPr lang="en-CA" sz="28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highlight>
                            <a:srgbClr val="FF00FF"/>
                          </a:highlight>
                          <a:latin typeface="Century Gothic" panose="020B0502020202020204" pitchFamily="34" charset="0"/>
                        </a:rPr>
                        <a:t>In America</a:t>
                      </a:r>
                      <a:r>
                        <a:rPr lang="en-US" sz="2800" dirty="0"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n-US" sz="2800" dirty="0"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</a:rPr>
                        <a:t>many people like </a:t>
                      </a:r>
                      <a:r>
                        <a:rPr lang="en-US" sz="2800" dirty="0">
                          <a:latin typeface="Century Gothic" panose="020B0502020202020204" pitchFamily="34" charset="0"/>
                        </a:rPr>
                        <a:t>to eat pizza.  </a:t>
                      </a:r>
                      <a:r>
                        <a:rPr lang="en-US" sz="2800" dirty="0">
                          <a:highlight>
                            <a:srgbClr val="00FFFF"/>
                          </a:highlight>
                          <a:latin typeface="Century Gothic" panose="020B0502020202020204" pitchFamily="34" charset="0"/>
                        </a:rPr>
                        <a:t>The Italians </a:t>
                      </a:r>
                      <a:r>
                        <a:rPr lang="en-US" sz="2800" dirty="0">
                          <a:latin typeface="Century Gothic" panose="020B0502020202020204" pitchFamily="34" charset="0"/>
                        </a:rPr>
                        <a:t>were the first to make pizza.</a:t>
                      </a:r>
                      <a:endParaRPr lang="en-CA" sz="28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070815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E69B873-A326-41F2-874E-01FC3B644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3" y="5093668"/>
            <a:ext cx="1732598" cy="1529616"/>
          </a:xfrm>
          <a:prstGeom prst="rect">
            <a:avLst/>
          </a:prstGeom>
        </p:spPr>
      </p:pic>
      <p:pic>
        <p:nvPicPr>
          <p:cNvPr id="19458" name="Picture 2" descr="Image result for pizza clipart">
            <a:extLst>
              <a:ext uri="{FF2B5EF4-FFF2-40B4-BE49-F238E27FC236}">
                <a16:creationId xmlns:a16="http://schemas.microsoft.com/office/drawing/2014/main" id="{7ACA7346-DD5A-4C01-A21B-1B24E3829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9410" y="4844524"/>
            <a:ext cx="2102167" cy="166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779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79A125-89AD-447A-AED3-61AD9EF5D5E5}"/>
              </a:ext>
            </a:extLst>
          </p:cNvPr>
          <p:cNvSpPr txBox="1">
            <a:spLocks/>
          </p:cNvSpPr>
          <p:nvPr/>
        </p:nvSpPr>
        <p:spPr>
          <a:xfrm>
            <a:off x="2200276" y="1280160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Before we read..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363A18-52BB-47A4-AE2A-214E65917EC5}"/>
              </a:ext>
            </a:extLst>
          </p:cNvPr>
          <p:cNvSpPr txBox="1">
            <a:spLocks/>
          </p:cNvSpPr>
          <p:nvPr/>
        </p:nvSpPr>
        <p:spPr>
          <a:xfrm>
            <a:off x="2200276" y="2779536"/>
            <a:ext cx="5388101" cy="1332506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Things to think about:</a:t>
            </a: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R</a:t>
            </a:r>
            <a:r>
              <a:rPr lang="en-CA" sz="1800" dirty="0" err="1">
                <a:latin typeface="Century Gothic" charset="0"/>
                <a:ea typeface="Century Gothic" charset="0"/>
                <a:cs typeface="Century Gothic" charset="0"/>
              </a:rPr>
              <a:t>eading</a:t>
            </a: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 with fluency</a:t>
            </a:r>
          </a:p>
          <a:p>
            <a:pPr marL="0" indent="0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P</a:t>
            </a:r>
            <a:r>
              <a:rPr lang="en-CA" sz="1800" dirty="0" err="1">
                <a:latin typeface="Century Gothic" charset="0"/>
                <a:ea typeface="Century Gothic" charset="0"/>
                <a:cs typeface="Century Gothic" charset="0"/>
              </a:rPr>
              <a:t>aying</a:t>
            </a: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 attention to punctuation as we read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9A1D88-8D4B-4350-8929-97039B98B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92185"/>
            <a:ext cx="9144000" cy="206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48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105978" y="417367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1FC8B2-5DF1-43B4-9B7A-98CE2D8050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618"/>
          <a:stretch/>
        </p:blipFill>
        <p:spPr>
          <a:xfrm>
            <a:off x="1794510" y="1462430"/>
            <a:ext cx="5364480" cy="462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13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00276" y="1280160"/>
            <a:ext cx="6052184" cy="83248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Punctuation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88B806D-0DB0-4B4F-ACD2-875D02ABE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08" y="2316099"/>
            <a:ext cx="8516393" cy="4324731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3E960B-69BD-4C08-8B5F-FC7C7086EAB1}"/>
              </a:ext>
            </a:extLst>
          </p:cNvPr>
          <p:cNvSpPr/>
          <p:nvPr/>
        </p:nvSpPr>
        <p:spPr>
          <a:xfrm>
            <a:off x="621982" y="2438400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Ruby is scared of sharks (she likes dolphins).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3A5B12-22EE-4786-835E-C14DEAFF1A09}"/>
              </a:ext>
            </a:extLst>
          </p:cNvPr>
          <p:cNvSpPr/>
          <p:nvPr/>
        </p:nvSpPr>
        <p:spPr>
          <a:xfrm>
            <a:off x="3315695" y="2438400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I have very big muscles.</a:t>
            </a:r>
          </a:p>
          <a:p>
            <a:pPr algn="ctr"/>
            <a:r>
              <a:rPr lang="en-CA" dirty="0">
                <a:solidFill>
                  <a:schemeClr val="accent2"/>
                </a:solidFill>
              </a:rPr>
              <a:t>I am very strong.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F03521-1074-4508-88D0-17A5A026F7E0}"/>
              </a:ext>
            </a:extLst>
          </p:cNvPr>
          <p:cNvSpPr/>
          <p:nvPr/>
        </p:nvSpPr>
        <p:spPr>
          <a:xfrm>
            <a:off x="6009408" y="2438400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Kiki is fast, strong, clever and funny!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B725229-6241-4F22-A17F-EE17523CF6C1}"/>
              </a:ext>
            </a:extLst>
          </p:cNvPr>
          <p:cNvSpPr/>
          <p:nvPr/>
        </p:nvSpPr>
        <p:spPr>
          <a:xfrm>
            <a:off x="621982" y="4539615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Wow! I ran very fast!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27B134-1E19-45A2-B38C-BE1854053D64}"/>
              </a:ext>
            </a:extLst>
          </p:cNvPr>
          <p:cNvSpPr/>
          <p:nvPr/>
        </p:nvSpPr>
        <p:spPr>
          <a:xfrm>
            <a:off x="3315694" y="4530090"/>
            <a:ext cx="2578419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dirty="0">
                <a:solidFill>
                  <a:schemeClr val="accent2"/>
                </a:solidFill>
              </a:rPr>
              <a:t>“Phew, what a busy day today!” said the police man.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2EB6D9D-1942-4294-9FEB-EAD588449138}"/>
              </a:ext>
            </a:extLst>
          </p:cNvPr>
          <p:cNvSpPr/>
          <p:nvPr/>
        </p:nvSpPr>
        <p:spPr>
          <a:xfrm>
            <a:off x="6009407" y="4516374"/>
            <a:ext cx="2578418" cy="6591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accent2"/>
                </a:solidFill>
              </a:rPr>
              <a:t>Where is my toy car? Have you seen it?</a:t>
            </a:r>
          </a:p>
        </p:txBody>
      </p:sp>
    </p:spTree>
    <p:extLst>
      <p:ext uri="{BB962C8B-B14F-4D97-AF65-F5344CB8AC3E}">
        <p14:creationId xmlns:p14="http://schemas.microsoft.com/office/powerpoint/2010/main" val="2123927915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111</TotalTime>
  <Words>453</Words>
  <Application>Microsoft Office PowerPoint</Application>
  <PresentationFormat>On-screen Show (4:3)</PresentationFormat>
  <Paragraphs>93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Calibri</vt:lpstr>
      <vt:lpstr>Century Gothic</vt:lpstr>
      <vt:lpstr>Century Schoolbook</vt:lpstr>
      <vt:lpstr>Corbel</vt:lpstr>
      <vt:lpstr>Times New Roman</vt:lpstr>
      <vt:lpstr>Wingdings</vt:lpstr>
      <vt:lpstr>Feathered</vt:lpstr>
      <vt:lpstr>My Family</vt:lpstr>
      <vt:lpstr>What Will I Review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Learn Today?</vt:lpstr>
      <vt:lpstr>Homework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25</cp:revision>
  <dcterms:created xsi:type="dcterms:W3CDTF">2017-07-01T10:27:08Z</dcterms:created>
  <dcterms:modified xsi:type="dcterms:W3CDTF">2017-07-01T12:19:05Z</dcterms:modified>
</cp:coreProperties>
</file>