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7" r:id="rId4"/>
    <p:sldId id="259" r:id="rId5"/>
    <p:sldId id="266" r:id="rId6"/>
    <p:sldId id="295" r:id="rId7"/>
    <p:sldId id="265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9" r:id="rId17"/>
    <p:sldId id="278" r:id="rId18"/>
    <p:sldId id="277" r:id="rId19"/>
    <p:sldId id="280" r:id="rId20"/>
    <p:sldId id="282" r:id="rId21"/>
    <p:sldId id="297" r:id="rId22"/>
    <p:sldId id="281" r:id="rId23"/>
    <p:sldId id="286" r:id="rId24"/>
    <p:sldId id="296" r:id="rId25"/>
    <p:sldId id="298" r:id="rId26"/>
    <p:sldId id="284" r:id="rId27"/>
    <p:sldId id="285" r:id="rId28"/>
    <p:sldId id="283" r:id="rId29"/>
    <p:sldId id="288" r:id="rId30"/>
    <p:sldId id="289" r:id="rId31"/>
    <p:sldId id="292" r:id="rId32"/>
    <p:sldId id="287" r:id="rId33"/>
    <p:sldId id="290" r:id="rId34"/>
    <p:sldId id="291" r:id="rId35"/>
    <p:sldId id="300" r:id="rId36"/>
    <p:sldId id="306" r:id="rId37"/>
    <p:sldId id="307" r:id="rId38"/>
    <p:sldId id="303" r:id="rId39"/>
    <p:sldId id="305" r:id="rId40"/>
    <p:sldId id="308" r:id="rId41"/>
    <p:sldId id="301" r:id="rId42"/>
    <p:sldId id="309" r:id="rId43"/>
    <p:sldId id="311" r:id="rId44"/>
    <p:sldId id="313" r:id="rId45"/>
    <p:sldId id="310" r:id="rId46"/>
    <p:sldId id="312" r:id="rId47"/>
    <p:sldId id="302" r:id="rId48"/>
    <p:sldId id="304" r:id="rId49"/>
    <p:sldId id="314" r:id="rId50"/>
    <p:sldId id="262" r:id="rId51"/>
    <p:sldId id="263" r:id="rId52"/>
    <p:sldId id="299" r:id="rId53"/>
    <p:sldId id="264" r:id="rId54"/>
    <p:sldId id="294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682877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1552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80125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653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6501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1897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201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3683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856805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55262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4036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1CF9A7D-59F0-4EEE-8DBB-A99E98115D0A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5F7ECEEC-5872-480E-AA05-897F3CBB78C6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44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6.png"/><Relationship Id="rId7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image" Target="../media/image27.png"/><Relationship Id="rId7" Type="http://schemas.openxmlformats.org/officeDocument/2006/relationships/image" Target="../media/image3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emf"/><Relationship Id="rId7" Type="http://schemas.openxmlformats.org/officeDocument/2006/relationships/image" Target="../media/image2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Relationship Id="rId9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Nine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482363-A2FA-4352-811D-794BD509E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476" y="0"/>
            <a:ext cx="5134708" cy="68462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51BC19-E7B4-463F-B9B9-6E1B18591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476" y="5461961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B853F4B-BD18-460E-8BA6-C04ACBC53899}"/>
              </a:ext>
            </a:extLst>
          </p:cNvPr>
          <p:cNvSpPr txBox="1">
            <a:spLocks/>
          </p:cNvSpPr>
          <p:nvPr/>
        </p:nvSpPr>
        <p:spPr>
          <a:xfrm>
            <a:off x="2084423" y="5592698"/>
            <a:ext cx="4940539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900" dirty="0">
                <a:latin typeface="Century Gothic" charset="0"/>
                <a:ea typeface="Century Gothic" charset="0"/>
                <a:cs typeface="Century Gothic" charset="0"/>
              </a:rPr>
              <a:t>“Please pass the salad,” Mom says.  My mom is generous and patient, just like my grandma!  My mom likes to read books.  I like salad, just like my mom.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7325C4-6920-4F9C-AD05-DD8C65719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49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B8A203-AE21-47D2-B4A9-DEA6121E3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368" y="-1"/>
            <a:ext cx="5122985" cy="6830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932B3D-C06A-4FE0-91AE-0DBDAF3CE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709" y="5570854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2EC35B-7EDF-400C-A23B-61D3CC25363D}"/>
              </a:ext>
            </a:extLst>
          </p:cNvPr>
          <p:cNvSpPr txBox="1">
            <a:spLocks/>
          </p:cNvSpPr>
          <p:nvPr/>
        </p:nvSpPr>
        <p:spPr>
          <a:xfrm>
            <a:off x="2105030" y="5650523"/>
            <a:ext cx="4940539" cy="117621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“I love the applesauce, Grandma,” I say.  My grandma is a good cook.  I want to cook like my grandma one day.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5C321C-EB7C-480C-9A1F-1EE525E78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0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903558-DA9B-406D-AAD8-1CD9265C7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901" y="-1"/>
            <a:ext cx="5143501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17E031-FBEE-4D07-A9F0-A2312E501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901" y="5602115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EDAF8B-4DDA-49C1-8D91-97BCF93A43E3}"/>
              </a:ext>
            </a:extLst>
          </p:cNvPr>
          <p:cNvSpPr txBox="1">
            <a:spLocks/>
          </p:cNvSpPr>
          <p:nvPr/>
        </p:nvSpPr>
        <p:spPr>
          <a:xfrm>
            <a:off x="1902902" y="5602115"/>
            <a:ext cx="5142668" cy="1224624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“Thank you, now eat some corn,” Grandma says.  Grandma is always smiling and happy.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FA18D3-CEC3-4452-97E3-955A75781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724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4397D4-2B3E-40CA-8CFF-A6329DA0B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AD5DD3-07F0-4772-A4CA-4705DAF26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030" y="5602115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4B448-CA96-429E-9D7C-A59EBC69C439}"/>
              </a:ext>
            </a:extLst>
          </p:cNvPr>
          <p:cNvSpPr txBox="1">
            <a:spLocks/>
          </p:cNvSpPr>
          <p:nvPr/>
        </p:nvSpPr>
        <p:spPr>
          <a:xfrm>
            <a:off x="2105030" y="5602115"/>
            <a:ext cx="4940539" cy="1224624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“May I have some butter?” asked Grandpa.  My grandpa is silly and likes to play chess.  He is always happy, just like grandma.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5D35D7-9BDD-426C-A7FB-CBDEC9A68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64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7C94D-88C7-4A14-9846-D842EDC43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7DD960-7C6D-4FFB-BC0F-E956E4577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030" y="5461961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0BDBC6-3DC0-4090-9EC6-34F801A914C8}"/>
              </a:ext>
            </a:extLst>
          </p:cNvPr>
          <p:cNvSpPr txBox="1">
            <a:spLocks/>
          </p:cNvSpPr>
          <p:nvPr/>
        </p:nvSpPr>
        <p:spPr>
          <a:xfrm>
            <a:off x="2105030" y="5461961"/>
            <a:ext cx="5127180" cy="1364778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“Here are some beans,” said Grandma.  Does anyone else need anything?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ADC546-E7CB-45DA-BDC2-79B7B0D71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31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21F372-C63E-47BA-ABF8-B4E536422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04662" cy="68062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2E4854-1C00-484E-9F24-4721A5281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030" y="5550331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46E1E61-7A29-4BDE-A2FE-4DDCD9FAB61E}"/>
              </a:ext>
            </a:extLst>
          </p:cNvPr>
          <p:cNvSpPr txBox="1">
            <a:spLocks/>
          </p:cNvSpPr>
          <p:nvPr/>
        </p:nvSpPr>
        <p:spPr>
          <a:xfrm>
            <a:off x="2105030" y="5550331"/>
            <a:ext cx="5104662" cy="1276408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“Please pass me the milk,” brother says.  My brother is older than me.  He likes to play and is silly, just like my grandpa.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CFD271-47EC-4B62-B196-633322B0B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58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EDA3BB-1480-40ED-8919-77107910A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63278" cy="68806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801284-F680-4C23-837A-893A0DBC6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030" y="5624720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9C1096-3E9B-4E4D-BFBE-00436032E29D}"/>
              </a:ext>
            </a:extLst>
          </p:cNvPr>
          <p:cNvSpPr txBox="1">
            <a:spLocks/>
          </p:cNvSpPr>
          <p:nvPr/>
        </p:nvSpPr>
        <p:spPr>
          <a:xfrm>
            <a:off x="2159177" y="5678586"/>
            <a:ext cx="5127180" cy="1202019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“Here you go,” Mom says.  “Eat your dinner and we can play outside after.”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EEA1ED-6D8A-4F31-A81C-C47C45401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34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8F53B-F29B-466C-96BE-F1D66BDA0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6" y="0"/>
            <a:ext cx="5161816" cy="68786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14BE8-06E1-4A45-9D93-4565F839C6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276" y="5622771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6457AFE-5639-46AC-995E-723A35A62D6A}"/>
              </a:ext>
            </a:extLst>
          </p:cNvPr>
          <p:cNvSpPr txBox="1">
            <a:spLocks/>
          </p:cNvSpPr>
          <p:nvPr/>
        </p:nvSpPr>
        <p:spPr>
          <a:xfrm>
            <a:off x="2297722" y="5622772"/>
            <a:ext cx="5029733" cy="1203968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“Did you make any dessert?” Dad asks.  My dad likes dessert. He likes any kind of dessert, from ice cream to candy.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39A651-08B9-4AC3-ADCE-8D92807DD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72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21C3A3-6F40-4A84-B838-9BF26C1F2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675" y="0"/>
            <a:ext cx="5130679" cy="6837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BDEAAA-1C1F-4EBF-801A-00A5632EB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174" y="5522990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0FB877-36FD-47AA-ACED-D1BF2FB5BBD3}"/>
              </a:ext>
            </a:extLst>
          </p:cNvPr>
          <p:cNvSpPr txBox="1">
            <a:spLocks/>
          </p:cNvSpPr>
          <p:nvPr/>
        </p:nvSpPr>
        <p:spPr>
          <a:xfrm>
            <a:off x="2105030" y="5832329"/>
            <a:ext cx="4940539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“Did you make any dessert?” Grandpa asks.  My grandpa likes dessert just like my dad.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8711A6-4E9E-481C-87AE-28683EB01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19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EFC40-92CE-4A01-932D-BAEF6726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F5E2-800E-4588-9F92-004D851B2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3EB3B2-AE6B-4375-85B6-CFFCCCC74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39832" cy="6849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483FC8-39E7-4975-939B-AD49E06AB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030" y="5602115"/>
            <a:ext cx="5127180" cy="125588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E59D7CC-CF01-4480-BD69-38409C2A275E}"/>
              </a:ext>
            </a:extLst>
          </p:cNvPr>
          <p:cNvSpPr txBox="1">
            <a:spLocks/>
          </p:cNvSpPr>
          <p:nvPr/>
        </p:nvSpPr>
        <p:spPr>
          <a:xfrm>
            <a:off x="2105030" y="5791200"/>
            <a:ext cx="5139832" cy="1035539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“Of course I made dessert!” Grandma says.  Grandma always makes a delicious dessert, she likes to cook.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D93B17-5E99-4B89-8A16-D8107292F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35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Review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809" y="3348162"/>
            <a:ext cx="5388101" cy="17782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‘</a:t>
            </a:r>
            <a:r>
              <a:rPr lang="en-CA" sz="1800" dirty="0" err="1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’ sounds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Modals: have to/must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Describe characters in a story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Family meal time</a:t>
            </a:r>
          </a:p>
          <a:p>
            <a:pPr>
              <a:buFont typeface="Wingdings" charset="2"/>
              <a:buChar char="q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D90B-DABD-4BF2-8E86-D13F0E4BB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DDAE4-39AF-4174-96BE-36C8FD2FF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6818DF-1775-481C-874F-6D53377E8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39832" cy="68493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32842D-501C-43A8-9605-33B9010C5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210" y="5602115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C69549A-FC5C-49E4-8FEF-50681934C837}"/>
              </a:ext>
            </a:extLst>
          </p:cNvPr>
          <p:cNvSpPr txBox="1">
            <a:spLocks/>
          </p:cNvSpPr>
          <p:nvPr/>
        </p:nvSpPr>
        <p:spPr>
          <a:xfrm>
            <a:off x="2105030" y="5602114"/>
            <a:ext cx="5139832" cy="124724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“I made a great, big, chocolate cake!” Grandma says.  “You will all love it!”</a:t>
            </a:r>
          </a:p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“Especially Grandpa and Dad!” I laughed.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0C7FF4-A077-4283-8D6B-C97F46403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499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454921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 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39275" y="2296166"/>
            <a:ext cx="2199576" cy="2041372"/>
          </a:xfrm>
          <a:prstGeom prst="wedgeEllipseCallout">
            <a:avLst>
              <a:gd name="adj1" fmla="val 9633"/>
              <a:gd name="adj2" fmla="val 582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273681" y="2804167"/>
            <a:ext cx="1674167" cy="107617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Look in the story and describe each character.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58DF3A5-EE43-4CDC-B0CA-8806B6EBB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737490"/>
              </p:ext>
            </p:extLst>
          </p:nvPr>
        </p:nvGraphicFramePr>
        <p:xfrm>
          <a:off x="2473257" y="2296166"/>
          <a:ext cx="6468827" cy="428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297">
                  <a:extLst>
                    <a:ext uri="{9D8B030D-6E8A-4147-A177-3AD203B41FA5}">
                      <a16:colId xmlns:a16="http://schemas.microsoft.com/office/drawing/2014/main" val="4097498939"/>
                    </a:ext>
                  </a:extLst>
                </a:gridCol>
                <a:gridCol w="4393530">
                  <a:extLst>
                    <a:ext uri="{9D8B030D-6E8A-4147-A177-3AD203B41FA5}">
                      <a16:colId xmlns:a16="http://schemas.microsoft.com/office/drawing/2014/main" val="105745027"/>
                    </a:ext>
                  </a:extLst>
                </a:gridCol>
              </a:tblGrid>
              <a:tr h="423588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Character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203741"/>
                  </a:ext>
                </a:extLst>
              </a:tr>
              <a:tr h="752767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Grandpa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517618"/>
                  </a:ext>
                </a:extLst>
              </a:tr>
              <a:tr h="752767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Grandma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8073671"/>
                  </a:ext>
                </a:extLst>
              </a:tr>
              <a:tr h="752767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Brother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84320"/>
                  </a:ext>
                </a:extLst>
              </a:tr>
              <a:tr h="752767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876775"/>
                  </a:ext>
                </a:extLst>
              </a:tr>
              <a:tr h="752767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Mom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550446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4E24286-1035-48B0-939D-959E9C92F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16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AD03E-3AD3-49B1-BE8F-1241C13C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35913-7CD5-48A9-8BF2-D87E145F5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44" y="443774"/>
            <a:ext cx="4441270" cy="5918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8EB578-38B6-47E4-908C-13BD3EE41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714" y="443774"/>
            <a:ext cx="4627286" cy="61663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EAE9CE-DED1-42D8-BBD5-D12C2EA8E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9456" y="1195754"/>
            <a:ext cx="2000882" cy="722436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6AB6FC-A522-47AD-9D8D-1D891798A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661" y="2129061"/>
            <a:ext cx="2005758" cy="72548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F0C9B4-0B1E-4F86-BBA0-1F81B5D12F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9652" y="3289967"/>
            <a:ext cx="2060489" cy="6270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AE8888-CD68-466D-96D8-B767CAF5FA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79" y="4287752"/>
            <a:ext cx="2030144" cy="6309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E30E19-96AD-4260-85CE-B9C9E10C39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9997" y="5226308"/>
            <a:ext cx="2030144" cy="6340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CFD7A6-AD66-4B7B-A13B-2072D7C628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3356" y="1195754"/>
            <a:ext cx="1674628" cy="6340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F61180-F518-4EC5-9097-873F0B907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7446" y="2457202"/>
            <a:ext cx="2227385" cy="8033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CF36F9-8FE2-4211-B833-8B44AD1384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0585" y="3403000"/>
            <a:ext cx="1486104" cy="6340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E50B2D-C14F-47A9-8197-F83DF5CF6C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0005" y="4595446"/>
            <a:ext cx="2030144" cy="5104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260276-2D52-46D0-BBB1-C3D2A0E78D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3090" y="5696540"/>
            <a:ext cx="2234500" cy="6340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8D54DB7-641F-4CBB-AFF4-0A91EC1659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36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AD03E-3AD3-49B1-BE8F-1241C13C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35913-7CD5-48A9-8BF2-D87E145F5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44" y="443774"/>
            <a:ext cx="4441270" cy="5918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8EB578-38B6-47E4-908C-13BD3EE41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714" y="443774"/>
            <a:ext cx="4627286" cy="61663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20CA77-0BC5-411B-82EF-74F5EDB9B5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5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 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450837"/>
            <a:ext cx="3001364" cy="19410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954306" y="2811395"/>
            <a:ext cx="2278087" cy="111047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does your family eat for dinner?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2D4868-54CB-4082-A4EE-38BC55614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670" y="2755050"/>
            <a:ext cx="4910504" cy="327366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0EDDEF-9410-4B0A-A441-5F1CB0406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663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 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6833" y="2366420"/>
            <a:ext cx="2502224" cy="1922584"/>
          </a:xfrm>
          <a:prstGeom prst="wedgeEllipseCallout">
            <a:avLst>
              <a:gd name="adj1" fmla="val 7746"/>
              <a:gd name="adj2" fmla="val 606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405324" y="2718478"/>
            <a:ext cx="1761976" cy="124592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Can you name the foods? 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Which food do you like?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03EC52-F779-4C19-B856-3EFC023E63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929" y="2650395"/>
            <a:ext cx="2801853" cy="18645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39B5DA-F43B-4706-B16B-9CB6449544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5830" y="4756255"/>
            <a:ext cx="2686050" cy="17049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02E68D-4666-4BEB-A08D-FECE766B96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691" y="4681578"/>
            <a:ext cx="2530390" cy="1854331"/>
          </a:xfrm>
          <a:prstGeom prst="rect">
            <a:avLst/>
          </a:prstGeom>
        </p:spPr>
      </p:pic>
      <p:pic>
        <p:nvPicPr>
          <p:cNvPr id="18442" name="Picture 10" descr="Image result for food">
            <a:extLst>
              <a:ext uri="{FF2B5EF4-FFF2-40B4-BE49-F238E27FC236}">
                <a16:creationId xmlns:a16="http://schemas.microsoft.com/office/drawing/2014/main" id="{AB79BE17-3B72-4018-BEE9-F37FE914F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539" y="2393036"/>
            <a:ext cx="2968312" cy="222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15FCD1-713F-4169-BD61-63F1932154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841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AD03E-3AD3-49B1-BE8F-1241C13C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14E32-43F6-4AC8-A73C-B2AE0957D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95" y="2332892"/>
            <a:ext cx="7817781" cy="439750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24578" name="Picture 2" descr="Related image">
            <a:extLst>
              <a:ext uri="{FF2B5EF4-FFF2-40B4-BE49-F238E27FC236}">
                <a16:creationId xmlns:a16="http://schemas.microsoft.com/office/drawing/2014/main" id="{BEDCEAA3-A717-4652-BB67-43CE81EC7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37" y="259006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B2CCA5-A721-45F7-A07A-4B091EC52D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93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AD03E-3AD3-49B1-BE8F-1241C13C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401CB9-556A-4A7D-95FB-CA384A6D2D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05"/>
          <a:stretch/>
        </p:blipFill>
        <p:spPr>
          <a:xfrm>
            <a:off x="480645" y="2414264"/>
            <a:ext cx="2778370" cy="3728866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51FBCE-05B9-43B5-A4E9-F02967D92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" t="2735" r="2436" b="4445"/>
          <a:stretch/>
        </p:blipFill>
        <p:spPr>
          <a:xfrm>
            <a:off x="3585338" y="2438400"/>
            <a:ext cx="5089739" cy="370473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2" descr="Related image">
            <a:extLst>
              <a:ext uri="{FF2B5EF4-FFF2-40B4-BE49-F238E27FC236}">
                <a16:creationId xmlns:a16="http://schemas.microsoft.com/office/drawing/2014/main" id="{83D6A797-B49B-4CDA-9AAC-75A530E9F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37" y="259006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D9935F-085E-4529-B9EE-9C711CADEA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89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1424B4-5F8E-4FC0-9119-C099A20AB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024" y="2625970"/>
            <a:ext cx="5403088" cy="3825386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E0C3D9-15ED-45C9-B3E6-17B6C74F57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114"/>
          <a:stretch/>
        </p:blipFill>
        <p:spPr>
          <a:xfrm>
            <a:off x="236659" y="2625971"/>
            <a:ext cx="2824572" cy="3825386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9" name="Picture 2" descr="Related image">
            <a:extLst>
              <a:ext uri="{FF2B5EF4-FFF2-40B4-BE49-F238E27FC236}">
                <a16:creationId xmlns:a16="http://schemas.microsoft.com/office/drawing/2014/main" id="{835B97F3-D448-4871-8BE6-2C6EBB3F5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37" y="259006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1316F8-647F-48A6-9514-031B62029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57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4EE936-A852-49BA-9959-C05E371D27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21" t="-1046" r="13517" b="40689"/>
          <a:stretch/>
        </p:blipFill>
        <p:spPr>
          <a:xfrm>
            <a:off x="2200276" y="222739"/>
            <a:ext cx="4583722" cy="181418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E47EBF-DC83-44FA-B730-4BA0ECC43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163" y="2839278"/>
            <a:ext cx="7358748" cy="2849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A9B8D1-3A7E-4C93-AD8F-361180ED2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51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400D92-FF87-4692-BC4E-8246B13A398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627091-6866-484E-948E-6708A93AED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82" t="19250" r="13590" b="25480"/>
          <a:stretch/>
        </p:blipFill>
        <p:spPr>
          <a:xfrm>
            <a:off x="2332892" y="2351649"/>
            <a:ext cx="4431324" cy="43466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95055-995C-4899-9783-B4EDE71BD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22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C36C2-56AB-41FC-9BB7-5F9AA3A041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3" t="34817" r="12689" b="42458"/>
          <a:stretch/>
        </p:blipFill>
        <p:spPr>
          <a:xfrm>
            <a:off x="308830" y="492063"/>
            <a:ext cx="3782891" cy="145396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1F384A-2C57-4DBD-882B-9B7F455924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03" t="59754" r="9061" b="14505"/>
          <a:stretch/>
        </p:blipFill>
        <p:spPr>
          <a:xfrm>
            <a:off x="595190" y="2628783"/>
            <a:ext cx="8100179" cy="327073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ED06AE-77EC-453C-9F58-2B26047F6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750" y="2778369"/>
            <a:ext cx="1159696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4A99D6-DDA4-44E9-B999-D17518AC8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676" y="3385155"/>
            <a:ext cx="1158340" cy="457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AF3012-10D8-47CD-A6A6-5E1B3306A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19" y="4035532"/>
            <a:ext cx="660156" cy="4572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36C8D9-F176-4742-B692-5D83AEFDB2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360" y="4580908"/>
            <a:ext cx="1158340" cy="4572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2B990A-8B45-4EC8-AE85-D52515C7F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6939" y="5213954"/>
            <a:ext cx="1158340" cy="4572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07E1DB-9538-456A-8D41-0D9B20B69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307" y="2778329"/>
            <a:ext cx="1158340" cy="457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04684A-599C-4A0E-9BAD-3C3557F14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7446" y="3385115"/>
            <a:ext cx="708124" cy="45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D0F4E8-D119-4425-B379-8F81F8781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85" y="3385115"/>
            <a:ext cx="937846" cy="457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C35B47B-1296-4E51-A24E-96B49DC44D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2861" y="3991901"/>
            <a:ext cx="1158340" cy="457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BFCB996-5AF0-47BD-8954-27C71FDF2A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2370" y="4580908"/>
            <a:ext cx="640030" cy="457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CDEEEF0-A4CD-4C27-BC75-676C4095BE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2221" y="5205473"/>
            <a:ext cx="1158340" cy="457240"/>
          </a:xfrm>
          <a:prstGeom prst="rect">
            <a:avLst/>
          </a:prstGeom>
        </p:spPr>
      </p:pic>
      <p:pic>
        <p:nvPicPr>
          <p:cNvPr id="19" name="Picture 2" descr="Related image">
            <a:extLst>
              <a:ext uri="{FF2B5EF4-FFF2-40B4-BE49-F238E27FC236}">
                <a16:creationId xmlns:a16="http://schemas.microsoft.com/office/drawing/2014/main" id="{2EE00EC2-CDE1-42BA-8AC6-B297AD7BC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671" y="193668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C9C379-4D21-434B-A6C5-4A493BF6CE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95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C36C2-56AB-41FC-9BB7-5F9AA3A041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3" t="34817" r="12689" b="42458"/>
          <a:stretch/>
        </p:blipFill>
        <p:spPr>
          <a:xfrm>
            <a:off x="308830" y="492063"/>
            <a:ext cx="3782891" cy="145396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1F384A-2C57-4DBD-882B-9B7F455924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03" t="59754" r="9061" b="14505"/>
          <a:stretch/>
        </p:blipFill>
        <p:spPr>
          <a:xfrm>
            <a:off x="595190" y="2628783"/>
            <a:ext cx="8100179" cy="327073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246C687B-D446-45A9-A9E0-DE6385780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671" y="193668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C1008C-1F36-49EF-A38B-04DCC2B12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83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8CA572-3938-4B9E-97AB-C4F6F9A12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41" y="2625969"/>
            <a:ext cx="2771063" cy="369044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B51B89-45C8-4155-AD7D-60E98BE1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28" y="2625969"/>
            <a:ext cx="5072312" cy="3682303"/>
          </a:xfrm>
          <a:prstGeom prst="rect">
            <a:avLst/>
          </a:prstGeom>
        </p:spPr>
      </p:pic>
      <p:pic>
        <p:nvPicPr>
          <p:cNvPr id="6" name="Picture 2" descr="Related image">
            <a:extLst>
              <a:ext uri="{FF2B5EF4-FFF2-40B4-BE49-F238E27FC236}">
                <a16:creationId xmlns:a16="http://schemas.microsoft.com/office/drawing/2014/main" id="{3033D063-2B4D-4F48-A075-31938A12C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655" y="217114"/>
            <a:ext cx="2367329" cy="179458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9874DB-F626-4D31-8548-22EE063FD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439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BE37-6443-4761-BB3C-AF63D74D3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8CA572-3938-4B9E-97AB-C4F6F9A120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29" t="28907" r="27412" b="21856"/>
          <a:stretch/>
        </p:blipFill>
        <p:spPr>
          <a:xfrm>
            <a:off x="3265432" y="322305"/>
            <a:ext cx="1932214" cy="286348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98D586-9E66-4E11-B07B-512C79AF4F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6" t="3352" r="8220" b="3460"/>
          <a:stretch/>
        </p:blipFill>
        <p:spPr>
          <a:xfrm>
            <a:off x="194489" y="3634154"/>
            <a:ext cx="1932214" cy="28604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EC7D01-F824-4D8E-A558-3101DF296E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31" t="2942" r="8766" b="3459"/>
          <a:stretch/>
        </p:blipFill>
        <p:spPr>
          <a:xfrm>
            <a:off x="2222900" y="3654395"/>
            <a:ext cx="2085064" cy="28838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4B35E6-F1FA-4CDE-9BED-77CD7C9B53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404" t="4378" r="11224" b="6018"/>
          <a:stretch/>
        </p:blipFill>
        <p:spPr>
          <a:xfrm>
            <a:off x="4469652" y="3634154"/>
            <a:ext cx="1893886" cy="28837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232C39-ADC6-473E-B61A-9948A1E42A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491" t="3352" r="9039" b="5198"/>
          <a:stretch/>
        </p:blipFill>
        <p:spPr>
          <a:xfrm>
            <a:off x="6673537" y="3654395"/>
            <a:ext cx="2127291" cy="28838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E31EB3-13B5-4CE4-B37D-3276011FC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489" y="6007842"/>
            <a:ext cx="1943526" cy="6347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11C78E-31BA-4B5A-88E6-E7F482176F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4860" y="6008532"/>
            <a:ext cx="2093104" cy="6340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3999EE-8341-4648-A1A5-B05944F0C8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2655" y="5986871"/>
            <a:ext cx="1910883" cy="6340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FC3C0F-6083-4461-9C0F-1A5305C059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3537" y="6038388"/>
            <a:ext cx="2104667" cy="6340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DD9DCA0-FB89-4096-86DA-FACC6FD338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056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71D3A-F12C-4129-BE81-E8E7FCACD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89FE8-D6AE-4346-894E-EEF31A501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14E498-D417-4F39-B666-08C1C113CF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23" r="7170"/>
          <a:stretch/>
        </p:blipFill>
        <p:spPr>
          <a:xfrm>
            <a:off x="515816" y="2262554"/>
            <a:ext cx="2909706" cy="43931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02E9F6-18D6-42F7-9B8C-192156139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20" t="3557" r="7947" b="3459"/>
          <a:stretch/>
        </p:blipFill>
        <p:spPr>
          <a:xfrm>
            <a:off x="4156837" y="428117"/>
            <a:ext cx="4168394" cy="6157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8FCCC1-24D8-429B-8D15-FC5E1877C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6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52088-B621-4E53-A411-77762D58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4" descr="Image result for have to and must">
            <a:extLst>
              <a:ext uri="{FF2B5EF4-FFF2-40B4-BE49-F238E27FC236}">
                <a16:creationId xmlns:a16="http://schemas.microsoft.com/office/drawing/2014/main" id="{9A737F64-B694-4FFC-88F1-F14453C5B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15" y="2412730"/>
            <a:ext cx="5132012" cy="370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enguin clipart">
            <a:extLst>
              <a:ext uri="{FF2B5EF4-FFF2-40B4-BE49-F238E27FC236}">
                <a16:creationId xmlns:a16="http://schemas.microsoft.com/office/drawing/2014/main" id="{0F12F467-10F3-4EA9-97E6-4A7BC894A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08" y="4365055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have to and must">
            <a:extLst>
              <a:ext uri="{FF2B5EF4-FFF2-40B4-BE49-F238E27FC236}">
                <a16:creationId xmlns:a16="http://schemas.microsoft.com/office/drawing/2014/main" id="{80381675-A0D8-4762-8603-23D10E100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46" y="568345"/>
            <a:ext cx="3486639" cy="261497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BE9AC5-5166-448B-9591-0011429E52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037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52088-B621-4E53-A411-77762D58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5604" name="Picture 4" descr="Image result for have to and must">
            <a:extLst>
              <a:ext uri="{FF2B5EF4-FFF2-40B4-BE49-F238E27FC236}">
                <a16:creationId xmlns:a16="http://schemas.microsoft.com/office/drawing/2014/main" id="{D483EBC4-D053-4326-A7EF-EC6C1E837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035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0B2257-8787-4BC3-A078-F60173EDC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012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7890" name="Picture 2" descr="Image result for have to and must">
            <a:extLst>
              <a:ext uri="{FF2B5EF4-FFF2-40B4-BE49-F238E27FC236}">
                <a16:creationId xmlns:a16="http://schemas.microsoft.com/office/drawing/2014/main" id="{D85794A5-4A11-442E-B2F8-E01E4ACCA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Image result for have to and must">
            <a:extLst>
              <a:ext uri="{FF2B5EF4-FFF2-40B4-BE49-F238E27FC236}">
                <a16:creationId xmlns:a16="http://schemas.microsoft.com/office/drawing/2014/main" id="{D8672F40-C55C-4177-8F67-A53255069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369" y="57883"/>
            <a:ext cx="2412023" cy="180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A00D67-727E-4304-A248-8CD03CE084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764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52088-B621-4E53-A411-77762D58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5602" name="Picture 2" descr="Image result for have to and must">
            <a:extLst>
              <a:ext uri="{FF2B5EF4-FFF2-40B4-BE49-F238E27FC236}">
                <a16:creationId xmlns:a16="http://schemas.microsoft.com/office/drawing/2014/main" id="{356AD2C0-911B-4A3B-898D-186F6D4A3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15" y="2305636"/>
            <a:ext cx="7092461" cy="425547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Image result for have to and must">
            <a:extLst>
              <a:ext uri="{FF2B5EF4-FFF2-40B4-BE49-F238E27FC236}">
                <a16:creationId xmlns:a16="http://schemas.microsoft.com/office/drawing/2014/main" id="{D23823DA-3EC7-423C-8C55-EDD9477613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16161"/>
          <a:stretch/>
        </p:blipFill>
        <p:spPr bwMode="auto">
          <a:xfrm>
            <a:off x="3460417" y="441332"/>
            <a:ext cx="2881767" cy="152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28A324-82D4-466A-B7AB-44EDAF5CF4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34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87950D7-C88C-4401-BF79-E65E336658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7162945"/>
              </p:ext>
            </p:extLst>
          </p:nvPr>
        </p:nvGraphicFramePr>
        <p:xfrm>
          <a:off x="1461722" y="2368060"/>
          <a:ext cx="6578600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9300">
                  <a:extLst>
                    <a:ext uri="{9D8B030D-6E8A-4147-A177-3AD203B41FA5}">
                      <a16:colId xmlns:a16="http://schemas.microsoft.com/office/drawing/2014/main" val="1474819103"/>
                    </a:ext>
                  </a:extLst>
                </a:gridCol>
                <a:gridCol w="3289300">
                  <a:extLst>
                    <a:ext uri="{9D8B030D-6E8A-4147-A177-3AD203B41FA5}">
                      <a16:colId xmlns:a16="http://schemas.microsoft.com/office/drawing/2014/main" val="2064015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Subject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295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812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You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64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414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She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364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05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They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414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800" dirty="0">
                          <a:latin typeface="Century Gothic" panose="020B0502020202020204" pitchFamily="34" charset="0"/>
                        </a:rPr>
                        <a:t>Has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60905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F7B80687-19E6-443C-A062-F69C703AD14F}"/>
              </a:ext>
            </a:extLst>
          </p:cNvPr>
          <p:cNvSpPr txBox="1">
            <a:spLocks/>
          </p:cNvSpPr>
          <p:nvPr/>
        </p:nvSpPr>
        <p:spPr>
          <a:xfrm>
            <a:off x="2211450" y="1573978"/>
            <a:ext cx="6066918" cy="5969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Let’s read. Have/has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2D0BF9-7B68-45AA-90BD-F2C73C1B6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96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Before we read…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607635" y="2488106"/>
            <a:ext cx="6666476" cy="3552092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What do we need to remember while we are reading?</a:t>
            </a:r>
          </a:p>
          <a:p>
            <a:pPr marL="0" indent="0" algn="ctr">
              <a:buNone/>
            </a:pPr>
            <a:endParaRPr lang="en-US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1.</a:t>
            </a:r>
          </a:p>
          <a:p>
            <a:pPr marL="0" indent="0">
              <a:buNone/>
            </a:pPr>
            <a:endParaRPr lang="en-US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2.</a:t>
            </a:r>
          </a:p>
          <a:p>
            <a:pPr marL="0" indent="0">
              <a:buNone/>
            </a:pPr>
            <a:endParaRPr lang="en-US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3.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938" y="5087682"/>
            <a:ext cx="2231491" cy="175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40A757-4D98-48BE-AAD4-116DF1604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276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818" name="Picture 2" descr="Related image">
            <a:extLst>
              <a:ext uri="{FF2B5EF4-FFF2-40B4-BE49-F238E27FC236}">
                <a16:creationId xmlns:a16="http://schemas.microsoft.com/office/drawing/2014/main" id="{9900CCF3-9B76-40D8-9B61-82CE4AF5CB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0"/>
          <a:stretch/>
        </p:blipFill>
        <p:spPr bwMode="auto">
          <a:xfrm>
            <a:off x="1779710" y="2438400"/>
            <a:ext cx="6076950" cy="419796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7B80687-19E6-443C-A062-F69C703AD14F}"/>
              </a:ext>
            </a:extLst>
          </p:cNvPr>
          <p:cNvSpPr txBox="1">
            <a:spLocks/>
          </p:cNvSpPr>
          <p:nvPr/>
        </p:nvSpPr>
        <p:spPr>
          <a:xfrm>
            <a:off x="2211450" y="1573978"/>
            <a:ext cx="6066918" cy="5969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Match the word to the verb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72F924-E6FB-4ECD-B4AA-E0685250B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255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1746" name="Picture 2" descr="Image result for must clipart">
            <a:extLst>
              <a:ext uri="{FF2B5EF4-FFF2-40B4-BE49-F238E27FC236}">
                <a16:creationId xmlns:a16="http://schemas.microsoft.com/office/drawing/2014/main" id="{07640DE9-0E35-4D53-9898-C2FEDC291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87" y="2854568"/>
            <a:ext cx="3142517" cy="314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113692"/>
            <a:ext cx="6078092" cy="10572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does this mean?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Must or have to?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090C98-4763-4537-A7A7-324138E52F54}"/>
              </a:ext>
            </a:extLst>
          </p:cNvPr>
          <p:cNvSpPr txBox="1">
            <a:spLocks/>
          </p:cNvSpPr>
          <p:nvPr/>
        </p:nvSpPr>
        <p:spPr>
          <a:xfrm>
            <a:off x="4947137" y="2645759"/>
            <a:ext cx="3493477" cy="335132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853ACB-E9E7-4BA2-8FD3-0374E2DAA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778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195754"/>
            <a:ext cx="6078092" cy="975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does this mean? 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Must or have to?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090C98-4763-4537-A7A7-324138E52F54}"/>
              </a:ext>
            </a:extLst>
          </p:cNvPr>
          <p:cNvSpPr txBox="1">
            <a:spLocks/>
          </p:cNvSpPr>
          <p:nvPr/>
        </p:nvSpPr>
        <p:spPr>
          <a:xfrm>
            <a:off x="4947137" y="2645759"/>
            <a:ext cx="3493477" cy="335132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8914" name="Picture 2" descr="Image result for stop picture">
            <a:extLst>
              <a:ext uri="{FF2B5EF4-FFF2-40B4-BE49-F238E27FC236}">
                <a16:creationId xmlns:a16="http://schemas.microsoft.com/office/drawing/2014/main" id="{6A04B157-6847-4AF5-B3EA-0FAE21D9E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47" y="2645759"/>
            <a:ext cx="3259456" cy="325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182AFD-5E96-4EF8-8E6D-4E31218E3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007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195754"/>
            <a:ext cx="6078092" cy="975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does this mean?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090C98-4763-4537-A7A7-324138E52F54}"/>
              </a:ext>
            </a:extLst>
          </p:cNvPr>
          <p:cNvSpPr txBox="1">
            <a:spLocks/>
          </p:cNvSpPr>
          <p:nvPr/>
        </p:nvSpPr>
        <p:spPr>
          <a:xfrm>
            <a:off x="4947137" y="2645759"/>
            <a:ext cx="3493477" cy="335132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62" name="Picture 2" descr="Image result for must clipart">
            <a:extLst>
              <a:ext uri="{FF2B5EF4-FFF2-40B4-BE49-F238E27FC236}">
                <a16:creationId xmlns:a16="http://schemas.microsoft.com/office/drawing/2014/main" id="{160C88E4-AE63-4827-BAAF-A4F8AB5D2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2" y="2758793"/>
            <a:ext cx="4372708" cy="301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27A7AB-F508-4D38-AA90-2E209B666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267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195754"/>
            <a:ext cx="6078092" cy="975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does this mean?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090C98-4763-4537-A7A7-324138E52F54}"/>
              </a:ext>
            </a:extLst>
          </p:cNvPr>
          <p:cNvSpPr txBox="1">
            <a:spLocks/>
          </p:cNvSpPr>
          <p:nvPr/>
        </p:nvSpPr>
        <p:spPr>
          <a:xfrm>
            <a:off x="4947137" y="2645759"/>
            <a:ext cx="3493477" cy="335132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4034" name="Picture 2" descr="Image result for must clipart">
            <a:extLst>
              <a:ext uri="{FF2B5EF4-FFF2-40B4-BE49-F238E27FC236}">
                <a16:creationId xmlns:a16="http://schemas.microsoft.com/office/drawing/2014/main" id="{7DB64500-21C4-4051-83F9-73BE8B7F4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40" y="2772573"/>
            <a:ext cx="4283507" cy="298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2DA72D-EA72-4AA3-B259-1930D905C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492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359497"/>
            <a:ext cx="6078092" cy="975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does this mean?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090C98-4763-4537-A7A7-324138E52F54}"/>
              </a:ext>
            </a:extLst>
          </p:cNvPr>
          <p:cNvSpPr txBox="1">
            <a:spLocks/>
          </p:cNvSpPr>
          <p:nvPr/>
        </p:nvSpPr>
        <p:spPr>
          <a:xfrm>
            <a:off x="4947137" y="2645759"/>
            <a:ext cx="3493477" cy="335132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507404-1756-4342-9FC8-6CCE997F4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121" y="2438400"/>
            <a:ext cx="2869711" cy="1480771"/>
          </a:xfrm>
          <a:prstGeom prst="rect">
            <a:avLst/>
          </a:prstGeom>
        </p:spPr>
      </p:pic>
      <p:pic>
        <p:nvPicPr>
          <p:cNvPr id="41986" name="Picture 2" descr="Related image">
            <a:extLst>
              <a:ext uri="{FF2B5EF4-FFF2-40B4-BE49-F238E27FC236}">
                <a16:creationId xmlns:a16="http://schemas.microsoft.com/office/drawing/2014/main" id="{C89B4643-0896-42EF-AD7E-E5A671782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904" y="4126523"/>
            <a:ext cx="2848858" cy="2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232BFA-A31D-4655-86D0-C69B8C9C5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427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C59C78-4286-46B8-9A55-527954F65BD4}"/>
              </a:ext>
            </a:extLst>
          </p:cNvPr>
          <p:cNvSpPr txBox="1">
            <a:spLocks/>
          </p:cNvSpPr>
          <p:nvPr/>
        </p:nvSpPr>
        <p:spPr>
          <a:xfrm>
            <a:off x="2200276" y="1359497"/>
            <a:ext cx="6078092" cy="975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is this teacher saying?</a:t>
            </a:r>
          </a:p>
        </p:txBody>
      </p:sp>
      <p:pic>
        <p:nvPicPr>
          <p:cNvPr id="43010" name="Picture 2" descr="Image result for must clipart">
            <a:extLst>
              <a:ext uri="{FF2B5EF4-FFF2-40B4-BE49-F238E27FC236}">
                <a16:creationId xmlns:a16="http://schemas.microsoft.com/office/drawing/2014/main" id="{425CA041-0267-4311-8CB6-8490EE6FB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60" y="4054537"/>
            <a:ext cx="2242770" cy="28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52C049D1-8DC8-46DD-90ED-1E0A44F57E18}"/>
              </a:ext>
            </a:extLst>
          </p:cNvPr>
          <p:cNvSpPr/>
          <p:nvPr/>
        </p:nvSpPr>
        <p:spPr>
          <a:xfrm>
            <a:off x="3938953" y="2438219"/>
            <a:ext cx="3974124" cy="2450304"/>
          </a:xfrm>
          <a:prstGeom prst="wedgeEllipseCallout">
            <a:avLst>
              <a:gd name="adj1" fmla="val -50269"/>
              <a:gd name="adj2" fmla="val 385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88A437-C187-4802-89B9-63DF44B69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135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C6021-13DE-4B76-94D5-DF9CCBF26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2770" name="Picture 2" descr="Image result for must be this tall clipart">
            <a:extLst>
              <a:ext uri="{FF2B5EF4-FFF2-40B4-BE49-F238E27FC236}">
                <a16:creationId xmlns:a16="http://schemas.microsoft.com/office/drawing/2014/main" id="{BB746E26-6556-46BC-9746-D86B67682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66" y="2520462"/>
            <a:ext cx="2388688" cy="393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Image result for boy clipart">
            <a:extLst>
              <a:ext uri="{FF2B5EF4-FFF2-40B4-BE49-F238E27FC236}">
                <a16:creationId xmlns:a16="http://schemas.microsoft.com/office/drawing/2014/main" id="{4DA81D32-50D7-4B23-AA94-2C84CA526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311" y="3958808"/>
            <a:ext cx="1359484" cy="249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40820C9-4A3D-4FE7-BE4D-EC7EAAF29E59}"/>
              </a:ext>
            </a:extLst>
          </p:cNvPr>
          <p:cNvSpPr txBox="1">
            <a:spLocks/>
          </p:cNvSpPr>
          <p:nvPr/>
        </p:nvSpPr>
        <p:spPr>
          <a:xfrm>
            <a:off x="2211450" y="1573978"/>
            <a:ext cx="6066918" cy="5969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Can he go on the ride?</a:t>
            </a:r>
          </a:p>
        </p:txBody>
      </p:sp>
      <p:pic>
        <p:nvPicPr>
          <p:cNvPr id="32774" name="Picture 6" descr="Image result for rollercoaster clipart">
            <a:extLst>
              <a:ext uri="{FF2B5EF4-FFF2-40B4-BE49-F238E27FC236}">
                <a16:creationId xmlns:a16="http://schemas.microsoft.com/office/drawing/2014/main" id="{2338FFC6-94FD-41CB-AE5B-46B34DC48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999" y="2688436"/>
            <a:ext cx="5267629" cy="31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A80288-D7CC-4762-A162-710F54A9BE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394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D51F7E87-382A-4769-8410-DBE3C6E66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229584"/>
              </p:ext>
            </p:extLst>
          </p:nvPr>
        </p:nvGraphicFramePr>
        <p:xfrm>
          <a:off x="840398" y="2473568"/>
          <a:ext cx="7236802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8401">
                  <a:extLst>
                    <a:ext uri="{9D8B030D-6E8A-4147-A177-3AD203B41FA5}">
                      <a16:colId xmlns:a16="http://schemas.microsoft.com/office/drawing/2014/main" val="1569608362"/>
                    </a:ext>
                  </a:extLst>
                </a:gridCol>
                <a:gridCol w="3618401">
                  <a:extLst>
                    <a:ext uri="{9D8B030D-6E8A-4147-A177-3AD203B41FA5}">
                      <a16:colId xmlns:a16="http://schemas.microsoft.com/office/drawing/2014/main" val="1875419172"/>
                    </a:ext>
                  </a:extLst>
                </a:gridCol>
              </a:tblGrid>
              <a:tr h="539262"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Must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Have 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304200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452760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529516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091657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35004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713475"/>
                  </a:ext>
                </a:extLst>
              </a:tr>
              <a:tr h="539262">
                <a:tc>
                  <a:txBody>
                    <a:bodyPr/>
                    <a:lstStyle/>
                    <a:p>
                      <a:endParaRPr lang="en-CA" sz="320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12845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40820C9-4A3D-4FE7-BE4D-EC7EAAF29E59}"/>
              </a:ext>
            </a:extLst>
          </p:cNvPr>
          <p:cNvSpPr txBox="1">
            <a:spLocks/>
          </p:cNvSpPr>
          <p:nvPr/>
        </p:nvSpPr>
        <p:spPr>
          <a:xfrm>
            <a:off x="2200276" y="1125416"/>
            <a:ext cx="6078092" cy="10455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must you do?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 you have to do?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24D409-42ED-4EE2-83B9-5D32938A8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166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D51F7E87-382A-4769-8410-DBE3C6E66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1403922"/>
              </p:ext>
            </p:extLst>
          </p:nvPr>
        </p:nvGraphicFramePr>
        <p:xfrm>
          <a:off x="1133473" y="2473568"/>
          <a:ext cx="7482988" cy="3774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3142">
                  <a:extLst>
                    <a:ext uri="{9D8B030D-6E8A-4147-A177-3AD203B41FA5}">
                      <a16:colId xmlns:a16="http://schemas.microsoft.com/office/drawing/2014/main" val="1569608362"/>
                    </a:ext>
                  </a:extLst>
                </a:gridCol>
                <a:gridCol w="5509846">
                  <a:extLst>
                    <a:ext uri="{9D8B030D-6E8A-4147-A177-3AD203B41FA5}">
                      <a16:colId xmlns:a16="http://schemas.microsoft.com/office/drawing/2014/main" val="1875419172"/>
                    </a:ext>
                  </a:extLst>
                </a:gridCol>
              </a:tblGrid>
              <a:tr h="539264"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Sentence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304200"/>
                  </a:ext>
                </a:extLst>
              </a:tr>
              <a:tr h="1601375"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Must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452760"/>
                  </a:ext>
                </a:extLst>
              </a:tr>
              <a:tr h="1594337">
                <a:tc>
                  <a:txBody>
                    <a:bodyPr/>
                    <a:lstStyle/>
                    <a:p>
                      <a:r>
                        <a:rPr lang="en-CA" sz="3200" dirty="0">
                          <a:latin typeface="Century Gothic" panose="020B0502020202020204" pitchFamily="34" charset="0"/>
                        </a:rPr>
                        <a:t>Have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52951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40820C9-4A3D-4FE7-BE4D-EC7EAAF29E59}"/>
              </a:ext>
            </a:extLst>
          </p:cNvPr>
          <p:cNvSpPr txBox="1">
            <a:spLocks/>
          </p:cNvSpPr>
          <p:nvPr/>
        </p:nvSpPr>
        <p:spPr>
          <a:xfrm>
            <a:off x="1547447" y="1301262"/>
            <a:ext cx="7479323" cy="117230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 with the verb ‘must’</a:t>
            </a:r>
          </a:p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 with the verb ‘have to’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2CF1DA-A4FE-43CA-8815-2AA217746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30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0FE71-33A3-43DB-86EB-6BD2CD11F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60113-6D44-4EA3-99F4-F11725E76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DA83AC-135A-44A4-96BD-7B505DE5A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97" y="413314"/>
            <a:ext cx="8359469" cy="6269602"/>
          </a:xfrm>
          <a:prstGeom prst="rect">
            <a:avLst/>
          </a:prstGeom>
        </p:spPr>
      </p:pic>
      <p:pic>
        <p:nvPicPr>
          <p:cNvPr id="1028" name="Picture 4" descr="Image result for penguin clipart">
            <a:extLst>
              <a:ext uri="{FF2B5EF4-FFF2-40B4-BE49-F238E27FC236}">
                <a16:creationId xmlns:a16="http://schemas.microsoft.com/office/drawing/2014/main" id="{BE2F0937-EBA0-4378-A216-506D84FB7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5792" y="5088578"/>
            <a:ext cx="2029490" cy="159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B0D743-5FCE-45D2-845D-7FEBAB016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70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032" y="3292955"/>
            <a:ext cx="4998720" cy="172745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‘</a:t>
            </a:r>
            <a:r>
              <a:rPr lang="en-CA" sz="1800" dirty="0" err="1">
                <a:latin typeface="Century Gothic" charset="0"/>
                <a:ea typeface="Century Gothic" charset="0"/>
                <a:cs typeface="Century Gothic" charset="0"/>
              </a:rPr>
              <a:t>igh</a:t>
            </a: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’ sounds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Modals: have to/must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Describe characters in a story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Family meal time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154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441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105978" y="963480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Let’s read!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3554" name="Picture 2" descr="igh phonics lesson plans, worksheets and other teaching resources">
            <a:extLst>
              <a:ext uri="{FF2B5EF4-FFF2-40B4-BE49-F238E27FC236}">
                <a16:creationId xmlns:a16="http://schemas.microsoft.com/office/drawing/2014/main" id="{EE962984-91D5-4B22-9181-B3507C45F9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59"/>
          <a:stretch/>
        </p:blipFill>
        <p:spPr bwMode="auto">
          <a:xfrm>
            <a:off x="2256839" y="2909949"/>
            <a:ext cx="5465152" cy="313915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9556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56839" y="1209665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Match the word to the 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2530" name="Picture 2" descr="Image result for igh worksheets">
            <a:extLst>
              <a:ext uri="{FF2B5EF4-FFF2-40B4-BE49-F238E27FC236}">
                <a16:creationId xmlns:a16="http://schemas.microsoft.com/office/drawing/2014/main" id="{925A564D-F1FE-41A5-A3DC-0B705457E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0" t="17231" r="10711" b="69223"/>
          <a:stretch/>
        </p:blipFill>
        <p:spPr bwMode="auto">
          <a:xfrm>
            <a:off x="208084" y="3742172"/>
            <a:ext cx="3598985" cy="92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Image result for igh worksheets">
            <a:extLst>
              <a:ext uri="{FF2B5EF4-FFF2-40B4-BE49-F238E27FC236}">
                <a16:creationId xmlns:a16="http://schemas.microsoft.com/office/drawing/2014/main" id="{C0C160BA-0316-4618-987D-AF6D8EB16C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2" t="31908" r="7931" b="16892"/>
          <a:stretch/>
        </p:blipFill>
        <p:spPr bwMode="auto">
          <a:xfrm>
            <a:off x="4184184" y="2635887"/>
            <a:ext cx="3973978" cy="360955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955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A3B10-B100-4DD0-B2AA-33C795E6E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29CD80-AF46-4C80-BC03-95F0BED80F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64" b="60799"/>
          <a:stretch/>
        </p:blipFill>
        <p:spPr>
          <a:xfrm>
            <a:off x="102001" y="2960058"/>
            <a:ext cx="4006057" cy="175048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61C6BF-7C96-4C75-934D-DFFBDB057F57}"/>
              </a:ext>
            </a:extLst>
          </p:cNvPr>
          <p:cNvSpPr/>
          <p:nvPr/>
        </p:nvSpPr>
        <p:spPr>
          <a:xfrm>
            <a:off x="1813415" y="553424"/>
            <a:ext cx="407157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CA" sz="4800" dirty="0">
                <a:solidFill>
                  <a:schemeClr val="accent1"/>
                </a:solidFill>
                <a:latin typeface="Century Gothic" panose="020B0502020202020204" pitchFamily="34" charset="0"/>
              </a:rPr>
              <a:t>Extra Time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DD604D-4247-4311-B180-51B6DF772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9" t="40153" r="5149" b="4093"/>
          <a:stretch/>
        </p:blipFill>
        <p:spPr>
          <a:xfrm>
            <a:off x="4232030" y="2373084"/>
            <a:ext cx="4454769" cy="385119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40CA68-22AB-4BA0-82C0-3AAC0AE55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106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Before we read…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450837"/>
            <a:ext cx="3001364" cy="19410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954306" y="2811395"/>
            <a:ext cx="2278087" cy="111047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Do you have dinner with your family?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098" name="Picture 2" descr="Image result for family dinner">
            <a:extLst>
              <a:ext uri="{FF2B5EF4-FFF2-40B4-BE49-F238E27FC236}">
                <a16:creationId xmlns:a16="http://schemas.microsoft.com/office/drawing/2014/main" id="{200FA0BF-4B64-4135-B697-3FBEDD4E7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45" y="2928744"/>
            <a:ext cx="4782836" cy="3085701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26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82746-5DF2-4A03-B613-E5AE4FC33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59E66-A584-42B2-935D-74733798D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0BA19-6A0A-4EF1-A9A8-8EC227F2E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07" y="11723"/>
            <a:ext cx="5111262" cy="68150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03F67F-6182-40AD-A533-B62C6868390A}"/>
              </a:ext>
            </a:extLst>
          </p:cNvPr>
          <p:cNvSpPr/>
          <p:nvPr/>
        </p:nvSpPr>
        <p:spPr>
          <a:xfrm>
            <a:off x="1922584" y="5572369"/>
            <a:ext cx="5122985" cy="1254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c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A1F30F-D25E-4B62-9804-CB760CE697BC}"/>
              </a:ext>
            </a:extLst>
          </p:cNvPr>
          <p:cNvSpPr txBox="1">
            <a:spLocks/>
          </p:cNvSpPr>
          <p:nvPr/>
        </p:nvSpPr>
        <p:spPr>
          <a:xfrm>
            <a:off x="2105030" y="5832329"/>
            <a:ext cx="4940539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This is my grandma.  She likes to cook.  She is very kind and patient.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26F5A9-3BF2-4A72-A845-8A089EAEB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36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82746-5DF2-4A03-B613-E5AE4FC33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59E66-A584-42B2-935D-74733798D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BE56E-35CA-42E3-A2C9-13B4CC236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-6096"/>
            <a:ext cx="5175002" cy="6900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4D52E9-F85A-4DEE-A2B2-E847E3E3F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941" y="5602115"/>
            <a:ext cx="5127180" cy="125588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EE658A5-079A-4887-84F0-0E183DCF813E}"/>
              </a:ext>
            </a:extLst>
          </p:cNvPr>
          <p:cNvSpPr txBox="1">
            <a:spLocks/>
          </p:cNvSpPr>
          <p:nvPr/>
        </p:nvSpPr>
        <p:spPr>
          <a:xfrm>
            <a:off x="2105030" y="5832329"/>
            <a:ext cx="4940539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My family likes to eat dinner together.  We eat dinner together every day.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EAE4F-4C9A-4666-B526-54E38582F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0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3C225-D52C-4C18-95FD-74F02B4D2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201C6-C36C-44A8-9B3D-C7618987F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F8C9AA-AC9C-44B7-A461-3948D2577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477" y="-1"/>
            <a:ext cx="5158154" cy="6877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988F5B-33C9-44A3-AD60-476E94A22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451" y="5537489"/>
            <a:ext cx="5127180" cy="125588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5764575-3A68-4053-AC91-49D31971AA87}"/>
              </a:ext>
            </a:extLst>
          </p:cNvPr>
          <p:cNvSpPr txBox="1">
            <a:spLocks/>
          </p:cNvSpPr>
          <p:nvPr/>
        </p:nvSpPr>
        <p:spPr>
          <a:xfrm>
            <a:off x="2000451" y="5537489"/>
            <a:ext cx="5033395" cy="1382131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“Please pass the chicken and rice please” Dad says. My dad is funny and smart.  My dad likes to play football and sing.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475702-9B69-4DBC-98F2-C02156037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43009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1485</TotalTime>
  <Words>623</Words>
  <Application>Microsoft Office PowerPoint</Application>
  <PresentationFormat>On-screen Show (4:3)</PresentationFormat>
  <Paragraphs>99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Review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Homework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35</cp:revision>
  <dcterms:created xsi:type="dcterms:W3CDTF">2017-07-11T11:11:28Z</dcterms:created>
  <dcterms:modified xsi:type="dcterms:W3CDTF">2017-07-12T11:57:10Z</dcterms:modified>
</cp:coreProperties>
</file>