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58" r:id="rId2"/>
    <p:sldId id="261" r:id="rId3"/>
    <p:sldId id="265" r:id="rId4"/>
    <p:sldId id="263" r:id="rId5"/>
    <p:sldId id="268" r:id="rId6"/>
    <p:sldId id="272" r:id="rId7"/>
    <p:sldId id="269" r:id="rId8"/>
    <p:sldId id="271" r:id="rId9"/>
    <p:sldId id="256" r:id="rId10"/>
    <p:sldId id="283" r:id="rId11"/>
    <p:sldId id="284" r:id="rId12"/>
    <p:sldId id="288" r:id="rId13"/>
    <p:sldId id="289" r:id="rId14"/>
    <p:sldId id="286" r:id="rId15"/>
    <p:sldId id="282" r:id="rId16"/>
    <p:sldId id="270" r:id="rId17"/>
    <p:sldId id="280" r:id="rId18"/>
    <p:sldId id="285" r:id="rId19"/>
    <p:sldId id="281" r:id="rId20"/>
    <p:sldId id="279" r:id="rId21"/>
    <p:sldId id="287" r:id="rId22"/>
    <p:sldId id="293" r:id="rId23"/>
    <p:sldId id="290" r:id="rId24"/>
    <p:sldId id="291" r:id="rId25"/>
    <p:sldId id="292" r:id="rId26"/>
    <p:sldId id="294" r:id="rId27"/>
    <p:sldId id="295" r:id="rId28"/>
    <p:sldId id="273" r:id="rId29"/>
    <p:sldId id="260" r:id="rId30"/>
    <p:sldId id="262" r:id="rId31"/>
    <p:sldId id="275" r:id="rId32"/>
    <p:sldId id="276" r:id="rId33"/>
    <p:sldId id="277" r:id="rId34"/>
    <p:sldId id="278" r:id="rId3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F528F"/>
    <a:srgbClr val="447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81" autoAdjust="0"/>
    <p:restoredTop sz="94660"/>
  </p:normalViewPr>
  <p:slideViewPr>
    <p:cSldViewPr snapToGrid="0">
      <p:cViewPr varScale="1">
        <p:scale>
          <a:sx n="82" d="100"/>
          <a:sy n="82" d="100"/>
        </p:scale>
        <p:origin x="84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40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47C739-5A08-4020-96B5-5667F5D9CC6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093E16-C7F1-459D-A4A8-120C3D9D0E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10FD02-039E-47A7-9832-32B5D64B12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B83D7-CEF2-48E8-AD74-2E0496DE203D}" type="datetimeFigureOut">
              <a:rPr lang="en-CA" smtClean="0"/>
              <a:t>2017-08-15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24D8C4-0C79-4B7A-B626-99E1780642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477CC0-69FE-4DA6-80A2-53C4A43346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3922B-DF87-4BBA-A7E5-356DCF8BED5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0579817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8B9CA1-2E2C-49F4-A274-D2A63F782F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6175726-8A00-4359-904A-009EC53FDF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B260B2-6FF6-47CC-A781-C62ADE4A5B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B83D7-CEF2-48E8-AD74-2E0496DE203D}" type="datetimeFigureOut">
              <a:rPr lang="en-CA" smtClean="0"/>
              <a:t>2017-08-15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43BFA8-7E5F-40D4-A55B-D845B8BFEB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7A48B5-991A-4B3C-8591-8E3BBAB7DD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3922B-DF87-4BBA-A7E5-356DCF8BED5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71324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27A95D6-E7A2-43D2-8D3B-73F63F2FFD9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55BA9E-8BB2-49DC-B6E5-2A9010A839D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6213D2-6038-4A78-8E27-2FB5C2BC30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B83D7-CEF2-48E8-AD74-2E0496DE203D}" type="datetimeFigureOut">
              <a:rPr lang="en-CA" smtClean="0"/>
              <a:t>2017-08-15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CB9E40-1AAC-4E3B-9A6E-A4B564CB83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207824-4F20-42CF-9AF3-70D7A0B622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3922B-DF87-4BBA-A7E5-356DCF8BED5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5980603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A406B7-6BF0-4FE1-B778-B577CAF59C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D30347-651C-4FE5-A181-9DDBE1B722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DDC60E-0FD4-4183-A991-49769741F6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B83D7-CEF2-48E8-AD74-2E0496DE203D}" type="datetimeFigureOut">
              <a:rPr lang="en-CA" smtClean="0"/>
              <a:t>2017-08-15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307270-DFFB-446B-B0AC-160FCB82FF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FEE534-CD0C-4776-A4AC-802FE6D8A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3922B-DF87-4BBA-A7E5-356DCF8BED5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9223275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09F0A5-A58D-4487-BEA6-CAA40F68DC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F6348C-DBF1-47AA-96A3-AD0E87C855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1D383B-73C9-48E2-90E5-AA1836372E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B83D7-CEF2-48E8-AD74-2E0496DE203D}" type="datetimeFigureOut">
              <a:rPr lang="en-CA" smtClean="0"/>
              <a:t>2017-08-15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BD106B-4EB1-47EF-801B-C73A347C98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02AA66-EFE0-4DF3-AFAA-0D7E6D1103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3922B-DF87-4BBA-A7E5-356DCF8BED5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98312407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A618C4-82C8-4C62-BE97-0793754042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6A195B-9FA7-4D52-B4B6-8B2F9392254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80C18A-A094-42C9-929B-71F4684FFF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08F62A9-C6D2-4B48-BBA9-66B55B552A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B83D7-CEF2-48E8-AD74-2E0496DE203D}" type="datetimeFigureOut">
              <a:rPr lang="en-CA" smtClean="0"/>
              <a:t>2017-08-15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AB1F3A4-566F-4414-9F62-1053D1F12F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E3726E-F6B0-497F-8D4A-E36DBA459D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3922B-DF87-4BBA-A7E5-356DCF8BED5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6810167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6715EC-7206-465F-905A-C538AE442F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03C2E4-620D-4836-BF2A-46D743795C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64FDB8-C1E5-4023-89FC-EDC328325C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843EAC4-FCF4-4D47-AB9D-2679A78749F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A306FDB-610A-4C98-A2BA-752C1B98FD8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612302B-2832-4E31-B286-8E6DB25882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B83D7-CEF2-48E8-AD74-2E0496DE203D}" type="datetimeFigureOut">
              <a:rPr lang="en-CA" smtClean="0"/>
              <a:t>2017-08-15</a:t>
            </a:fld>
            <a:endParaRPr lang="en-CA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F4D0EAB-3ED8-4555-AD45-FBBC49B8A0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0A67D9E-BD0D-420F-AA6F-E5FD66C886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3922B-DF87-4BBA-A7E5-356DCF8BED5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7809596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C6BE9E-1F65-4DFE-A0BF-E923F2D780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B81962D-38CA-403B-965B-7D0B332F0F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B83D7-CEF2-48E8-AD74-2E0496DE203D}" type="datetimeFigureOut">
              <a:rPr lang="en-CA" smtClean="0"/>
              <a:t>2017-08-15</a:t>
            </a:fld>
            <a:endParaRPr lang="en-CA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03FB31-22BD-43D4-9786-DCA0C2C250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6F46AA4-49C5-4CC3-958F-085A9284EA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3922B-DF87-4BBA-A7E5-356DCF8BED5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08924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E9033B2-020A-4A10-BAC1-E7FF1F936B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B83D7-CEF2-48E8-AD74-2E0496DE203D}" type="datetimeFigureOut">
              <a:rPr lang="en-CA" smtClean="0"/>
              <a:t>2017-08-15</a:t>
            </a:fld>
            <a:endParaRPr lang="en-CA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AF00789-37B6-423F-80BD-EFD4A6287C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F5EBE2A-FCCE-4C92-993C-ED41508268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3922B-DF87-4BBA-A7E5-356DCF8BED5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965537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6B54C9-CA80-4180-A753-62EB2FD40C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919A89-DF7A-4897-AB42-2A9223316D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276C6D-7D65-456D-BABD-49C8C0A7AF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4DE388-84CB-402B-AFBA-55F8E6FCF3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B83D7-CEF2-48E8-AD74-2E0496DE203D}" type="datetimeFigureOut">
              <a:rPr lang="en-CA" smtClean="0"/>
              <a:t>2017-08-15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BF6372-B230-4F84-AACB-63D5224286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641014-DD4C-41D3-A3C3-2EDF0346D8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3922B-DF87-4BBA-A7E5-356DCF8BED5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529130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B3F8C7-CBCB-4B94-9E79-43DA7F9B0B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E94AF75-9002-4DB9-A463-07512221EAF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7228E4D-0758-45B4-82E9-8EF7BB06F1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F30237B-AB65-43EF-82B6-2719410553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B83D7-CEF2-48E8-AD74-2E0496DE203D}" type="datetimeFigureOut">
              <a:rPr lang="en-CA" smtClean="0"/>
              <a:t>2017-08-15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4222F65-97F1-4070-90FF-66112F05B9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A9784F-67A5-4911-8F1F-51EB3111D4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3922B-DF87-4BBA-A7E5-356DCF8BED5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3946768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0">
              <a:schemeClr val="accent1">
                <a:lumMod val="45000"/>
                <a:lumOff val="55000"/>
              </a:schemeClr>
            </a:gs>
            <a:gs pos="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39EF9EA-5FFE-4500-A285-582FD3A7C4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20789C-C603-4DBF-A612-34180A23CF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9D9374-9487-44CE-9F09-3A623B776D2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AB83D7-CEF2-48E8-AD74-2E0496DE203D}" type="datetimeFigureOut">
              <a:rPr lang="en-CA" smtClean="0"/>
              <a:t>2017-08-15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53DF7E-EB85-4878-8E1B-D9D03D12E2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2C41EB-C85C-465D-9C12-77AA9943E5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23922B-DF87-4BBA-A7E5-356DCF8BED5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145066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tiff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tiff"/><Relationship Id="rId5" Type="http://schemas.openxmlformats.org/officeDocument/2006/relationships/image" Target="../media/image15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tiff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tiff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4.tif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tiff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tiff"/><Relationship Id="rId5" Type="http://schemas.openxmlformats.org/officeDocument/2006/relationships/image" Target="../media/image2.png"/><Relationship Id="rId4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tiff"/><Relationship Id="rId5" Type="http://schemas.openxmlformats.org/officeDocument/2006/relationships/image" Target="../media/image3.png"/><Relationship Id="rId4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tiff"/><Relationship Id="rId5" Type="http://schemas.openxmlformats.org/officeDocument/2006/relationships/image" Target="../media/image3.png"/><Relationship Id="rId4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openxmlformats.org/officeDocument/2006/relationships/image" Target="../media/image2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openxmlformats.org/officeDocument/2006/relationships/image" Target="../media/image29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tif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tiff"/><Relationship Id="rId4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jpeg"/><Relationship Id="rId4" Type="http://schemas.openxmlformats.org/officeDocument/2006/relationships/image" Target="../media/image4.tif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openxmlformats.org/officeDocument/2006/relationships/image" Target="../media/image3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openxmlformats.org/officeDocument/2006/relationships/image" Target="../media/image3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openxmlformats.org/officeDocument/2006/relationships/image" Target="../media/image3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tiff"/><Relationship Id="rId5" Type="http://schemas.openxmlformats.org/officeDocument/2006/relationships/image" Target="../media/image2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tiff"/><Relationship Id="rId5" Type="http://schemas.openxmlformats.org/officeDocument/2006/relationships/image" Target="../media/image2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45FF7C-DE1D-488A-AC68-342D16FFB0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7A5CBA-6892-492E-92A8-132C861762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314DC29-24A2-4B5C-9896-FEAB7BDFE5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122" name="Picture 2" descr="Image result for outer space kids clipart">
            <a:extLst>
              <a:ext uri="{FF2B5EF4-FFF2-40B4-BE49-F238E27FC236}">
                <a16:creationId xmlns:a16="http://schemas.microsoft.com/office/drawing/2014/main" id="{053AF0F2-5AFF-4AAD-80B3-D3CA349CB2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9771">
            <a:off x="773580" y="918916"/>
            <a:ext cx="1559949" cy="2422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Related image">
            <a:extLst>
              <a:ext uri="{FF2B5EF4-FFF2-40B4-BE49-F238E27FC236}">
                <a16:creationId xmlns:a16="http://schemas.microsoft.com/office/drawing/2014/main" id="{4794945C-2524-4751-862B-535169E8A3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9823" y="2055815"/>
            <a:ext cx="1816227" cy="2328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353CF344-ACC2-4C18-A814-A1FBBA80BA7F}"/>
              </a:ext>
            </a:extLst>
          </p:cNvPr>
          <p:cNvSpPr/>
          <p:nvPr/>
        </p:nvSpPr>
        <p:spPr>
          <a:xfrm>
            <a:off x="2286000" y="4722931"/>
            <a:ext cx="4278923" cy="1588968"/>
          </a:xfrm>
          <a:prstGeom prst="roundRect">
            <a:avLst/>
          </a:prstGeom>
          <a:solidFill>
            <a:srgbClr val="4472C4">
              <a:alpha val="81176"/>
            </a:srgbClr>
          </a:solidFill>
          <a:ln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3200" dirty="0">
                <a:latin typeface="Century Gothic" panose="020B0502020202020204" pitchFamily="34" charset="0"/>
              </a:rPr>
              <a:t>Welcome to Unit 7</a:t>
            </a:r>
          </a:p>
          <a:p>
            <a:pPr algn="ctr"/>
            <a:r>
              <a:rPr lang="en-CA" sz="3200" dirty="0">
                <a:latin typeface="Century Gothic" panose="020B0502020202020204" pitchFamily="34" charset="0"/>
              </a:rPr>
              <a:t>Outer Space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6A0DE32-241F-4248-9478-7E88F192931B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3287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4" name="Picture 6" descr="Image result for outer space clipart background">
            <a:extLst>
              <a:ext uri="{FF2B5EF4-FFF2-40B4-BE49-F238E27FC236}">
                <a16:creationId xmlns:a16="http://schemas.microsoft.com/office/drawing/2014/main" id="{1B4573BC-05A2-40F8-B216-3AE342B6A26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876"/>
          <a:stretch/>
        </p:blipFill>
        <p:spPr bwMode="auto">
          <a:xfrm>
            <a:off x="3225302" y="2984462"/>
            <a:ext cx="5715000" cy="3309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Speech Bubble: Oval 21">
            <a:extLst>
              <a:ext uri="{FF2B5EF4-FFF2-40B4-BE49-F238E27FC236}">
                <a16:creationId xmlns:a16="http://schemas.microsoft.com/office/drawing/2014/main" id="{FC05656C-80EA-42D7-910F-2280C0C6F14D}"/>
              </a:ext>
            </a:extLst>
          </p:cNvPr>
          <p:cNvSpPr/>
          <p:nvPr/>
        </p:nvSpPr>
        <p:spPr>
          <a:xfrm>
            <a:off x="3453441" y="688713"/>
            <a:ext cx="3749929" cy="2106912"/>
          </a:xfrm>
          <a:prstGeom prst="wedgeEllipseCallout">
            <a:avLst>
              <a:gd name="adj1" fmla="val 42713"/>
              <a:gd name="adj2" fmla="val 78396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Has your balloon ever floated away into the sky?</a:t>
            </a:r>
          </a:p>
          <a:p>
            <a:pPr algn="ctr"/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What happened?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A1FBFF10-F8A0-4044-A5D8-7394BF1AF863}"/>
              </a:ext>
            </a:extLst>
          </p:cNvPr>
          <p:cNvSpPr/>
          <p:nvPr/>
        </p:nvSpPr>
        <p:spPr>
          <a:xfrm>
            <a:off x="203698" y="2148084"/>
            <a:ext cx="2856025" cy="4252716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________________________________________________________________________________________________________________________________________________</a:t>
            </a:r>
          </a:p>
        </p:txBody>
      </p:sp>
      <p:pic>
        <p:nvPicPr>
          <p:cNvPr id="19458" name="Picture 2" descr="Image result for balloon clipart">
            <a:extLst>
              <a:ext uri="{FF2B5EF4-FFF2-40B4-BE49-F238E27FC236}">
                <a16:creationId xmlns:a16="http://schemas.microsoft.com/office/drawing/2014/main" id="{92DE4C47-1FD5-4052-A6E3-1C215828F6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639385">
            <a:off x="1946421" y="878443"/>
            <a:ext cx="2051270" cy="2051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9482A4F-4334-4AE6-9E24-7E506D4877EB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612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2B79C13C-2B6F-49E8-B9B4-EDB094A729BD}"/>
              </a:ext>
            </a:extLst>
          </p:cNvPr>
          <p:cNvSpPr/>
          <p:nvPr/>
        </p:nvSpPr>
        <p:spPr>
          <a:xfrm>
            <a:off x="2984574" y="493778"/>
            <a:ext cx="3385501" cy="1073020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Features of a sentence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2856D17-AE80-4565-8453-256C3AC419D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986" t="66101" r="5985" b="9510"/>
          <a:stretch/>
        </p:blipFill>
        <p:spPr>
          <a:xfrm>
            <a:off x="3213218" y="4509966"/>
            <a:ext cx="5633902" cy="1219652"/>
          </a:xfrm>
          <a:prstGeom prst="rect">
            <a:avLst/>
          </a:prstGeom>
          <a:ln>
            <a:solidFill>
              <a:srgbClr val="2F528F"/>
            </a:solidFill>
          </a:ln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EB04E5C6-E2FB-4DC9-8F78-04F155706DF2}"/>
              </a:ext>
            </a:extLst>
          </p:cNvPr>
          <p:cNvSpPr/>
          <p:nvPr/>
        </p:nvSpPr>
        <p:spPr>
          <a:xfrm>
            <a:off x="296880" y="2657847"/>
            <a:ext cx="2743567" cy="2434114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What comes at the beginning of a sentence?</a:t>
            </a:r>
          </a:p>
          <a:p>
            <a:endParaRPr lang="en-CA" sz="2000" dirty="0">
              <a:solidFill>
                <a:srgbClr val="2F528F"/>
              </a:solidFill>
              <a:latin typeface="Century Gothic" panose="020B0502020202020204" pitchFamily="34" charset="0"/>
            </a:endParaRPr>
          </a:p>
          <a:p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What comes at the end of a sentence?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89D7F5B-EBC7-4203-ADA9-8867FB3EE79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96204" y="2419562"/>
            <a:ext cx="2139446" cy="1618586"/>
          </a:xfrm>
          <a:prstGeom prst="rect">
            <a:avLst/>
          </a:prstGeom>
          <a:ln>
            <a:solidFill>
              <a:srgbClr val="2F528F"/>
            </a:solidFill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A02F70B-C49C-40FF-905D-AD0CCE80D614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6359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2B79C13C-2B6F-49E8-B9B4-EDB094A729BD}"/>
              </a:ext>
            </a:extLst>
          </p:cNvPr>
          <p:cNvSpPr/>
          <p:nvPr/>
        </p:nvSpPr>
        <p:spPr>
          <a:xfrm>
            <a:off x="2984574" y="493778"/>
            <a:ext cx="3385501" cy="1073020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Features of a sentence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ECFAE26-820F-428C-9901-BD35121C59B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189" t="51180" r="7150" b="32479"/>
          <a:stretch/>
        </p:blipFill>
        <p:spPr>
          <a:xfrm>
            <a:off x="3807984" y="3475096"/>
            <a:ext cx="4560276" cy="1120653"/>
          </a:xfrm>
          <a:prstGeom prst="rect">
            <a:avLst/>
          </a:prstGeom>
          <a:ln>
            <a:solidFill>
              <a:srgbClr val="2F528F"/>
            </a:solidFill>
          </a:ln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C555F7D-DFE8-43E6-8B01-04BDECEB959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644" t="3609" r="6467" b="83698"/>
          <a:stretch/>
        </p:blipFill>
        <p:spPr>
          <a:xfrm>
            <a:off x="3812428" y="2033788"/>
            <a:ext cx="4572000" cy="870519"/>
          </a:xfrm>
          <a:prstGeom prst="rect">
            <a:avLst/>
          </a:prstGeom>
          <a:ln>
            <a:solidFill>
              <a:srgbClr val="2F528F"/>
            </a:solidFill>
          </a:ln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6BA1DE4-C92D-4C2C-A162-7C20B218986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9500" y="2270386"/>
            <a:ext cx="2196612" cy="2196612"/>
          </a:xfrm>
          <a:prstGeom prst="rect">
            <a:avLst/>
          </a:prstGeom>
          <a:ln>
            <a:solidFill>
              <a:srgbClr val="2F528F"/>
            </a:solidFill>
          </a:ln>
        </p:spPr>
      </p:pic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F013A0CC-5E32-4214-8417-66599D3DAD7D}"/>
              </a:ext>
            </a:extLst>
          </p:cNvPr>
          <p:cNvSpPr/>
          <p:nvPr/>
        </p:nvSpPr>
        <p:spPr>
          <a:xfrm>
            <a:off x="2506149" y="5257800"/>
            <a:ext cx="4342349" cy="912633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When do you use a period? (.)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E4DFC49B-721A-48D2-BEBC-2F9D1C01FEED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29203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2B79C13C-2B6F-49E8-B9B4-EDB094A729BD}"/>
              </a:ext>
            </a:extLst>
          </p:cNvPr>
          <p:cNvSpPr/>
          <p:nvPr/>
        </p:nvSpPr>
        <p:spPr>
          <a:xfrm>
            <a:off x="2984574" y="493778"/>
            <a:ext cx="3385501" cy="1073020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Features of a sentence</a:t>
            </a:r>
          </a:p>
        </p:txBody>
      </p:sp>
      <p:pic>
        <p:nvPicPr>
          <p:cNvPr id="31746" name="Picture 2" descr="Image result for ending punctuation">
            <a:extLst>
              <a:ext uri="{FF2B5EF4-FFF2-40B4-BE49-F238E27FC236}">
                <a16:creationId xmlns:a16="http://schemas.microsoft.com/office/drawing/2014/main" id="{13F88472-983E-4C9D-992B-C718F3363E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5769" y="1915502"/>
            <a:ext cx="4528342" cy="4648065"/>
          </a:xfrm>
          <a:prstGeom prst="rect">
            <a:avLst/>
          </a:prstGeom>
          <a:noFill/>
          <a:ln>
            <a:solidFill>
              <a:srgbClr val="2F528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Image result for outer space kids clipart">
            <a:extLst>
              <a:ext uri="{FF2B5EF4-FFF2-40B4-BE49-F238E27FC236}">
                <a16:creationId xmlns:a16="http://schemas.microsoft.com/office/drawing/2014/main" id="{E3905618-3D68-4710-804B-1B6776B1B9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9771">
            <a:off x="7345078" y="4176026"/>
            <a:ext cx="1511918" cy="2347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Related image">
            <a:extLst>
              <a:ext uri="{FF2B5EF4-FFF2-40B4-BE49-F238E27FC236}">
                <a16:creationId xmlns:a16="http://schemas.microsoft.com/office/drawing/2014/main" id="{C4707661-5A97-45B3-9223-45F2861C72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01182">
            <a:off x="5914950" y="2027510"/>
            <a:ext cx="1537921" cy="1971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B169832-A30D-4E40-A8E8-8CE37B9A254E}"/>
              </a:ext>
            </a:extLst>
          </p:cNvPr>
          <p:cNvPicPr/>
          <p:nvPr/>
        </p:nvPicPr>
        <p:blipFill>
          <a:blip r:embed="rId7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451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2B79C13C-2B6F-49E8-B9B4-EDB094A729BD}"/>
              </a:ext>
            </a:extLst>
          </p:cNvPr>
          <p:cNvSpPr/>
          <p:nvPr/>
        </p:nvSpPr>
        <p:spPr>
          <a:xfrm>
            <a:off x="2984574" y="493778"/>
            <a:ext cx="3385501" cy="1073020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Which punctuation?</a:t>
            </a:r>
          </a:p>
        </p:txBody>
      </p:sp>
      <p:pic>
        <p:nvPicPr>
          <p:cNvPr id="28674" name="Picture 2" descr="Image result for end of a sentence">
            <a:extLst>
              <a:ext uri="{FF2B5EF4-FFF2-40B4-BE49-F238E27FC236}">
                <a16:creationId xmlns:a16="http://schemas.microsoft.com/office/drawing/2014/main" id="{9E6029E2-1C86-4041-944C-6DA00792B6D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70" r="12500"/>
          <a:stretch/>
        </p:blipFill>
        <p:spPr bwMode="auto">
          <a:xfrm>
            <a:off x="1624783" y="2195383"/>
            <a:ext cx="5693940" cy="4326376"/>
          </a:xfrm>
          <a:prstGeom prst="rect">
            <a:avLst/>
          </a:prstGeom>
          <a:noFill/>
          <a:ln>
            <a:solidFill>
              <a:srgbClr val="2F528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A666476A-2958-4C14-9BC5-6532C8566302}"/>
              </a:ext>
            </a:extLst>
          </p:cNvPr>
          <p:cNvSpPr/>
          <p:nvPr/>
        </p:nvSpPr>
        <p:spPr>
          <a:xfrm>
            <a:off x="6283570" y="3077096"/>
            <a:ext cx="413555" cy="421299"/>
          </a:xfrm>
          <a:prstGeom prst="roundRect">
            <a:avLst/>
          </a:prstGeom>
          <a:solidFill>
            <a:schemeClr val="bg1"/>
          </a:solidFill>
          <a:ln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60011B62-1C3A-43E7-83DB-45E9B2A1964A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7726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2B79C13C-2B6F-49E8-B9B4-EDB094A729BD}"/>
              </a:ext>
            </a:extLst>
          </p:cNvPr>
          <p:cNvSpPr/>
          <p:nvPr/>
        </p:nvSpPr>
        <p:spPr>
          <a:xfrm>
            <a:off x="2984574" y="493778"/>
            <a:ext cx="3385501" cy="1073020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Features of a sentence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2856D17-AE80-4565-8453-256C3AC419D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986" t="8436" r="5985" b="9510"/>
          <a:stretch/>
        </p:blipFill>
        <p:spPr>
          <a:xfrm>
            <a:off x="3162027" y="2086858"/>
            <a:ext cx="5633902" cy="4103379"/>
          </a:xfrm>
          <a:prstGeom prst="rect">
            <a:avLst/>
          </a:prstGeom>
          <a:ln>
            <a:solidFill>
              <a:srgbClr val="2F528F"/>
            </a:solidFill>
          </a:ln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EB04E5C6-E2FB-4DC9-8F78-04F155706DF2}"/>
              </a:ext>
            </a:extLst>
          </p:cNvPr>
          <p:cNvSpPr/>
          <p:nvPr/>
        </p:nvSpPr>
        <p:spPr>
          <a:xfrm>
            <a:off x="81695" y="2532662"/>
            <a:ext cx="2780875" cy="2949452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buAutoNum type="arabicPeriod"/>
            </a:pPr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Circle the capital letters.</a:t>
            </a:r>
          </a:p>
          <a:p>
            <a:pPr marL="457200" indent="-457200">
              <a:buAutoNum type="arabicPeriod"/>
            </a:pPr>
            <a:endParaRPr lang="en-CA" sz="2000" dirty="0">
              <a:solidFill>
                <a:srgbClr val="2F528F"/>
              </a:solidFill>
              <a:latin typeface="Century Gothic" panose="020B0502020202020204" pitchFamily="34" charset="0"/>
            </a:endParaRPr>
          </a:p>
          <a:p>
            <a:pPr marL="457200" indent="-457200">
              <a:buAutoNum type="arabicPeriod"/>
            </a:pPr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 Circle the punctuation mark (.)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BD336E5-AED6-44B3-87C5-0F78D9B65286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0068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2B79C13C-2B6F-49E8-B9B4-EDB094A729BD}"/>
              </a:ext>
            </a:extLst>
          </p:cNvPr>
          <p:cNvSpPr/>
          <p:nvPr/>
        </p:nvSpPr>
        <p:spPr>
          <a:xfrm>
            <a:off x="2984574" y="493778"/>
            <a:ext cx="3385501" cy="1073020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Features of a sentence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EC540B4-A99E-4265-A15F-FE55A0F6B2C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505" b="3495"/>
          <a:stretch/>
        </p:blipFill>
        <p:spPr>
          <a:xfrm>
            <a:off x="2514965" y="1813031"/>
            <a:ext cx="6547339" cy="4794779"/>
          </a:xfrm>
          <a:prstGeom prst="rect">
            <a:avLst/>
          </a:prstGeom>
          <a:ln>
            <a:solidFill>
              <a:srgbClr val="2F528F"/>
            </a:solidFill>
          </a:ln>
        </p:spPr>
      </p:pic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BD76C62D-7B76-4A3F-9DDA-A14CF506939F}"/>
              </a:ext>
            </a:extLst>
          </p:cNvPr>
          <p:cNvSpPr/>
          <p:nvPr/>
        </p:nvSpPr>
        <p:spPr>
          <a:xfrm>
            <a:off x="59154" y="2904080"/>
            <a:ext cx="2344981" cy="2725138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buAutoNum type="arabicPeriod"/>
            </a:pPr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Circle the capital letters.</a:t>
            </a:r>
          </a:p>
          <a:p>
            <a:pPr marL="457200" indent="-457200">
              <a:buAutoNum type="arabicPeriod"/>
            </a:pPr>
            <a:endParaRPr lang="en-CA" sz="2000" dirty="0">
              <a:solidFill>
                <a:srgbClr val="2F528F"/>
              </a:solidFill>
              <a:latin typeface="Century Gothic" panose="020B0502020202020204" pitchFamily="34" charset="0"/>
            </a:endParaRPr>
          </a:p>
          <a:p>
            <a:pPr marL="457200" indent="-457200">
              <a:buAutoNum type="arabicPeriod"/>
            </a:pPr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 Circle the punctuation mark (.)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0ED0715-FA7C-4AAE-BA7C-307AF397998E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4663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C7797CD-79BD-41FF-B752-457D31153D3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4188" b="2906"/>
          <a:stretch/>
        </p:blipFill>
        <p:spPr>
          <a:xfrm>
            <a:off x="3167872" y="876130"/>
            <a:ext cx="5628290" cy="5685694"/>
          </a:xfrm>
          <a:prstGeom prst="rect">
            <a:avLst/>
          </a:prstGeom>
          <a:ln>
            <a:solidFill>
              <a:srgbClr val="2F528F"/>
            </a:solidFill>
          </a:ln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D4D0432-728D-4D99-B6FD-4E7EFD56A6A3}"/>
              </a:ext>
            </a:extLst>
          </p:cNvPr>
          <p:cNvSpPr/>
          <p:nvPr/>
        </p:nvSpPr>
        <p:spPr>
          <a:xfrm>
            <a:off x="516354" y="3150264"/>
            <a:ext cx="2039277" cy="1867212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Fill in the correct punctuation mark.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6C9F337A-3E0B-4FC6-A2DE-7B1C81B5D9BC}"/>
              </a:ext>
            </a:extLst>
          </p:cNvPr>
          <p:cNvSpPr/>
          <p:nvPr/>
        </p:nvSpPr>
        <p:spPr>
          <a:xfrm>
            <a:off x="6178061" y="973014"/>
            <a:ext cx="363415" cy="421299"/>
          </a:xfrm>
          <a:prstGeom prst="roundRect">
            <a:avLst/>
          </a:prstGeom>
          <a:solidFill>
            <a:schemeClr val="bg1"/>
          </a:solidFill>
          <a:ln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0B500C99-A61B-4E02-A662-A925060418C0}"/>
              </a:ext>
            </a:extLst>
          </p:cNvPr>
          <p:cNvSpPr/>
          <p:nvPr/>
        </p:nvSpPr>
        <p:spPr>
          <a:xfrm>
            <a:off x="7022123" y="1693427"/>
            <a:ext cx="363415" cy="421299"/>
          </a:xfrm>
          <a:prstGeom prst="roundRect">
            <a:avLst/>
          </a:prstGeom>
          <a:solidFill>
            <a:schemeClr val="bg1"/>
          </a:solidFill>
          <a:ln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89F507CB-2E9A-4604-8F1B-E991F676DCD8}"/>
              </a:ext>
            </a:extLst>
          </p:cNvPr>
          <p:cNvSpPr/>
          <p:nvPr/>
        </p:nvSpPr>
        <p:spPr>
          <a:xfrm>
            <a:off x="5931877" y="2394316"/>
            <a:ext cx="413555" cy="421299"/>
          </a:xfrm>
          <a:prstGeom prst="roundRect">
            <a:avLst/>
          </a:prstGeom>
          <a:solidFill>
            <a:schemeClr val="bg1"/>
          </a:solidFill>
          <a:ln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B822D7E5-1E75-46D8-B435-C5A4DD5797D2}"/>
              </a:ext>
            </a:extLst>
          </p:cNvPr>
          <p:cNvSpPr/>
          <p:nvPr/>
        </p:nvSpPr>
        <p:spPr>
          <a:xfrm>
            <a:off x="7203830" y="3134701"/>
            <a:ext cx="363415" cy="421299"/>
          </a:xfrm>
          <a:prstGeom prst="roundRect">
            <a:avLst/>
          </a:prstGeom>
          <a:solidFill>
            <a:schemeClr val="bg1"/>
          </a:solidFill>
          <a:ln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8E0C74D-7D7B-4D44-A7D8-1453F0D9E613}"/>
              </a:ext>
            </a:extLst>
          </p:cNvPr>
          <p:cNvSpPr/>
          <p:nvPr/>
        </p:nvSpPr>
        <p:spPr>
          <a:xfrm>
            <a:off x="6840415" y="3827804"/>
            <a:ext cx="363415" cy="421299"/>
          </a:xfrm>
          <a:prstGeom prst="roundRect">
            <a:avLst/>
          </a:prstGeom>
          <a:solidFill>
            <a:schemeClr val="bg1"/>
          </a:solidFill>
          <a:ln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F0A803A4-07CF-464A-991A-93CBAF1BB9E2}"/>
              </a:ext>
            </a:extLst>
          </p:cNvPr>
          <p:cNvSpPr/>
          <p:nvPr/>
        </p:nvSpPr>
        <p:spPr>
          <a:xfrm>
            <a:off x="5439507" y="4563638"/>
            <a:ext cx="363415" cy="421299"/>
          </a:xfrm>
          <a:prstGeom prst="roundRect">
            <a:avLst/>
          </a:prstGeom>
          <a:solidFill>
            <a:schemeClr val="bg1"/>
          </a:solidFill>
          <a:ln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6688DEC7-A53A-4959-953E-C0BCB73B70C3}"/>
              </a:ext>
            </a:extLst>
          </p:cNvPr>
          <p:cNvSpPr/>
          <p:nvPr/>
        </p:nvSpPr>
        <p:spPr>
          <a:xfrm>
            <a:off x="4128444" y="3885061"/>
            <a:ext cx="150480" cy="421299"/>
          </a:xfrm>
          <a:prstGeom prst="roundRect">
            <a:avLst/>
          </a:prstGeom>
          <a:solidFill>
            <a:schemeClr val="bg1"/>
          </a:solidFill>
          <a:ln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C049D221-3FD2-4039-8EE0-E8536CE80CD6}"/>
              </a:ext>
            </a:extLst>
          </p:cNvPr>
          <p:cNvSpPr/>
          <p:nvPr/>
        </p:nvSpPr>
        <p:spPr>
          <a:xfrm>
            <a:off x="6260123" y="5307135"/>
            <a:ext cx="281353" cy="421299"/>
          </a:xfrm>
          <a:prstGeom prst="roundRect">
            <a:avLst/>
          </a:prstGeom>
          <a:solidFill>
            <a:schemeClr val="bg1"/>
          </a:solidFill>
          <a:ln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E9C13518-E1DC-4561-BAFF-ED6A7D0672E0}"/>
              </a:ext>
            </a:extLst>
          </p:cNvPr>
          <p:cNvSpPr/>
          <p:nvPr/>
        </p:nvSpPr>
        <p:spPr>
          <a:xfrm>
            <a:off x="7104185" y="5975913"/>
            <a:ext cx="351689" cy="421299"/>
          </a:xfrm>
          <a:prstGeom prst="roundRect">
            <a:avLst/>
          </a:prstGeom>
          <a:solidFill>
            <a:schemeClr val="bg1"/>
          </a:solidFill>
          <a:ln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283A5D8F-41AA-42DE-9D6C-FBC8D031C655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6663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C7797CD-79BD-41FF-B752-457D31153D3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4188" b="2906"/>
          <a:stretch/>
        </p:blipFill>
        <p:spPr>
          <a:xfrm>
            <a:off x="3167872" y="876130"/>
            <a:ext cx="5628290" cy="5685694"/>
          </a:xfrm>
          <a:prstGeom prst="rect">
            <a:avLst/>
          </a:prstGeom>
          <a:ln>
            <a:solidFill>
              <a:srgbClr val="2F528F"/>
            </a:solidFill>
          </a:ln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D4D0432-728D-4D99-B6FD-4E7EFD56A6A3}"/>
              </a:ext>
            </a:extLst>
          </p:cNvPr>
          <p:cNvSpPr/>
          <p:nvPr/>
        </p:nvSpPr>
        <p:spPr>
          <a:xfrm>
            <a:off x="516354" y="3150264"/>
            <a:ext cx="2039277" cy="1867212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Fill in the correct punctuation mark.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0E6BC50-A99E-48B8-B6EC-2D11114C8F0A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4403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84CF8F58-552E-4CBB-9A4F-B82D556ED2F8}"/>
              </a:ext>
            </a:extLst>
          </p:cNvPr>
          <p:cNvSpPr/>
          <p:nvPr/>
        </p:nvSpPr>
        <p:spPr>
          <a:xfrm>
            <a:off x="2669643" y="2745001"/>
            <a:ext cx="5935095" cy="3262739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lnSpc>
                <a:spcPct val="150000"/>
              </a:lnSpc>
              <a:buAutoNum type="arabicPeriod"/>
            </a:pPr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___</a:t>
            </a:r>
            <a:r>
              <a:rPr lang="en-CA" sz="20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ould</a:t>
            </a:r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 you like to go to space___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___id the dog go to space___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___h no___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___</a:t>
            </a:r>
            <a:r>
              <a:rPr lang="en-CA" sz="20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omorrow</a:t>
            </a:r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 Henry see an astronaut___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___ can’t wait to see you___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___re you watching the space shuttle on </a:t>
            </a:r>
            <a:r>
              <a:rPr lang="en-CA" sz="20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televison</a:t>
            </a:r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___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39600240-56CC-48A8-B3B1-20330780FAAE}"/>
              </a:ext>
            </a:extLst>
          </p:cNvPr>
          <p:cNvSpPr/>
          <p:nvPr/>
        </p:nvSpPr>
        <p:spPr>
          <a:xfrm>
            <a:off x="2879249" y="852554"/>
            <a:ext cx="3385501" cy="1073020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Fill in the sentences with capitals and ending punctuation.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B1B63E9-EEE1-4B06-8B1F-ED1BE36897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5341" y="3278065"/>
            <a:ext cx="2196612" cy="2196612"/>
          </a:xfrm>
          <a:prstGeom prst="rect">
            <a:avLst/>
          </a:prstGeom>
          <a:ln>
            <a:solidFill>
              <a:srgbClr val="2F528F"/>
            </a:solidFill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058186B-5FEB-4AB3-B2BE-BA0892BD3C25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16029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45FF7C-DE1D-488A-AC68-342D16FFB0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7A5CBA-6892-492E-92A8-132C861762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314DC29-24A2-4B5C-9896-FEAB7BDFE5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122" name="Picture 2" descr="Image result for outer space kids clipart">
            <a:extLst>
              <a:ext uri="{FF2B5EF4-FFF2-40B4-BE49-F238E27FC236}">
                <a16:creationId xmlns:a16="http://schemas.microsoft.com/office/drawing/2014/main" id="{053AF0F2-5AFF-4AAD-80B3-D3CA349CB2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9771">
            <a:off x="5794227" y="3302009"/>
            <a:ext cx="1082619" cy="1681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Related image">
            <a:extLst>
              <a:ext uri="{FF2B5EF4-FFF2-40B4-BE49-F238E27FC236}">
                <a16:creationId xmlns:a16="http://schemas.microsoft.com/office/drawing/2014/main" id="{4794945C-2524-4751-862B-535169E8A3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1754" y="4340206"/>
            <a:ext cx="1537921" cy="1971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353CF344-ACC2-4C18-A814-A1FBBA80BA7F}"/>
              </a:ext>
            </a:extLst>
          </p:cNvPr>
          <p:cNvSpPr/>
          <p:nvPr/>
        </p:nvSpPr>
        <p:spPr>
          <a:xfrm>
            <a:off x="471391" y="986689"/>
            <a:ext cx="4592978" cy="1756511"/>
          </a:xfrm>
          <a:prstGeom prst="roundRect">
            <a:avLst/>
          </a:prstGeom>
          <a:solidFill>
            <a:srgbClr val="4472C4">
              <a:alpha val="89804"/>
            </a:srgbClr>
          </a:solidFill>
          <a:ln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3200" u="sng" dirty="0">
                <a:latin typeface="Century Gothic" panose="020B0502020202020204" pitchFamily="34" charset="0"/>
              </a:rPr>
              <a:t>Outer Space</a:t>
            </a:r>
          </a:p>
          <a:p>
            <a:pPr algn="ctr"/>
            <a:endParaRPr lang="en-CA" sz="3200" u="sng" dirty="0">
              <a:latin typeface="Century Gothic" panose="020B0502020202020204" pitchFamily="34" charset="0"/>
            </a:endParaRPr>
          </a:p>
          <a:p>
            <a:pPr algn="ctr"/>
            <a:r>
              <a:rPr lang="en-CA" sz="2000" dirty="0">
                <a:latin typeface="Century Gothic" panose="020B0502020202020204" pitchFamily="34" charset="0"/>
              </a:rPr>
              <a:t>What words describe this picture?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CC00B353-0A4B-4159-8D00-0FA78A04EC90}"/>
              </a:ext>
            </a:extLst>
          </p:cNvPr>
          <p:cNvSpPr/>
          <p:nvPr/>
        </p:nvSpPr>
        <p:spPr>
          <a:xfrm>
            <a:off x="471391" y="3241072"/>
            <a:ext cx="4592978" cy="2649841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2000" dirty="0">
              <a:latin typeface="Century Gothic" panose="020B050202020202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3D908C1-6DB9-4645-B6E8-55CA81130F79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80999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E3DD8C5-8A4B-4A96-8783-2815C8A0CA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38825" y="1640547"/>
            <a:ext cx="6758354" cy="5068766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6A1CBE7-A4CA-48BF-81BF-EA69C3771218}"/>
              </a:ext>
            </a:extLst>
          </p:cNvPr>
          <p:cNvSpPr/>
          <p:nvPr/>
        </p:nvSpPr>
        <p:spPr>
          <a:xfrm>
            <a:off x="2923572" y="317083"/>
            <a:ext cx="3385501" cy="1073020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Make your own sentence!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4726AC3-77D9-4831-80B5-5033050D397A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53869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peech Bubble: Oval 6">
            <a:extLst>
              <a:ext uri="{FF2B5EF4-FFF2-40B4-BE49-F238E27FC236}">
                <a16:creationId xmlns:a16="http://schemas.microsoft.com/office/drawing/2014/main" id="{B4E81B5F-E4DD-4E57-9D50-310FC4183302}"/>
              </a:ext>
            </a:extLst>
          </p:cNvPr>
          <p:cNvSpPr/>
          <p:nvPr/>
        </p:nvSpPr>
        <p:spPr>
          <a:xfrm>
            <a:off x="862914" y="1297005"/>
            <a:ext cx="3662467" cy="2537717"/>
          </a:xfrm>
          <a:prstGeom prst="wedgeEllipseCallout">
            <a:avLst>
              <a:gd name="adj1" fmla="val 35991"/>
              <a:gd name="adj2" fmla="val 6130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Write your own sentence using capital letters and punctuation.</a:t>
            </a:r>
          </a:p>
        </p:txBody>
      </p:sp>
      <p:sp>
        <p:nvSpPr>
          <p:cNvPr id="8" name="Speech Bubble: Oval 7">
            <a:extLst>
              <a:ext uri="{FF2B5EF4-FFF2-40B4-BE49-F238E27FC236}">
                <a16:creationId xmlns:a16="http://schemas.microsoft.com/office/drawing/2014/main" id="{A57EAF2F-2FB2-45CB-A491-717A941F9F30}"/>
              </a:ext>
            </a:extLst>
          </p:cNvPr>
          <p:cNvSpPr/>
          <p:nvPr/>
        </p:nvSpPr>
        <p:spPr>
          <a:xfrm>
            <a:off x="5319440" y="728110"/>
            <a:ext cx="2961646" cy="1913914"/>
          </a:xfrm>
          <a:prstGeom prst="wedgeEllipseCallout">
            <a:avLst>
              <a:gd name="adj1" fmla="val -20090"/>
              <a:gd name="adj2" fmla="val 70212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Try using an outer space word!</a:t>
            </a:r>
          </a:p>
        </p:txBody>
      </p:sp>
      <p:pic>
        <p:nvPicPr>
          <p:cNvPr id="9" name="Picture 4" descr="Related image">
            <a:extLst>
              <a:ext uri="{FF2B5EF4-FFF2-40B4-BE49-F238E27FC236}">
                <a16:creationId xmlns:a16="http://schemas.microsoft.com/office/drawing/2014/main" id="{43B122C4-2906-4A07-B889-81377CE138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94846">
            <a:off x="4437459" y="2999904"/>
            <a:ext cx="2054448" cy="2633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004D437A-3F47-4A5C-AC3C-7B1F2265AE4A}"/>
              </a:ext>
            </a:extLst>
          </p:cNvPr>
          <p:cNvSpPr/>
          <p:nvPr/>
        </p:nvSpPr>
        <p:spPr>
          <a:xfrm>
            <a:off x="485052" y="4509966"/>
            <a:ext cx="3606302" cy="1890834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___________________________________________________________________________________________________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0C0883D-9F0B-4C1E-9504-E72DDB9B2D94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80560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5C295CDB-B759-434D-A383-1B4594A633BA}"/>
              </a:ext>
            </a:extLst>
          </p:cNvPr>
          <p:cNvSpPr/>
          <p:nvPr/>
        </p:nvSpPr>
        <p:spPr>
          <a:xfrm>
            <a:off x="2835222" y="303112"/>
            <a:ext cx="3385501" cy="1073020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The ‘</a:t>
            </a:r>
            <a:r>
              <a:rPr lang="en-CA" sz="20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ough</a:t>
            </a:r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’ word family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51A22B1-1D69-475A-AA08-17BEE20F89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7671" y="2213565"/>
            <a:ext cx="7738761" cy="4057322"/>
          </a:xfrm>
          <a:prstGeom prst="rect">
            <a:avLst/>
          </a:prstGeom>
          <a:ln>
            <a:solidFill>
              <a:srgbClr val="2F528F"/>
            </a:solidFill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90D809B-0836-4F4C-9AC9-90E1C7E43B94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48636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52D21EF-BF1C-464D-B851-D4451863DA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7183" y="1876133"/>
            <a:ext cx="7721855" cy="4797408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5C295CDB-B759-434D-A383-1B4594A633BA}"/>
              </a:ext>
            </a:extLst>
          </p:cNvPr>
          <p:cNvSpPr/>
          <p:nvPr/>
        </p:nvSpPr>
        <p:spPr>
          <a:xfrm>
            <a:off x="2835222" y="303112"/>
            <a:ext cx="3385501" cy="1073020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The ‘</a:t>
            </a:r>
            <a:r>
              <a:rPr lang="en-CA" sz="20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ough</a:t>
            </a:r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’ word family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7DA333E-DA46-4D2F-AFAD-E22AD667A5D3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89598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3000286-57F4-42BF-85E2-56B65638414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43933"/>
          <a:stretch/>
        </p:blipFill>
        <p:spPr>
          <a:xfrm>
            <a:off x="2613331" y="3593714"/>
            <a:ext cx="5746505" cy="2421033"/>
          </a:xfrm>
          <a:prstGeom prst="rect">
            <a:avLst/>
          </a:prstGeom>
          <a:ln>
            <a:solidFill>
              <a:srgbClr val="2F528F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7CCCEA8-CEA0-442F-ADBC-E1F1EA42E83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4883" b="56066"/>
          <a:stretch/>
        </p:blipFill>
        <p:spPr>
          <a:xfrm>
            <a:off x="2613330" y="2031750"/>
            <a:ext cx="5746505" cy="822595"/>
          </a:xfrm>
          <a:prstGeom prst="rect">
            <a:avLst/>
          </a:prstGeom>
          <a:ln>
            <a:solidFill>
              <a:srgbClr val="2F528F"/>
            </a:solidFill>
          </a:ln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01912FBA-DD2E-40BB-8333-98661A3E92BB}"/>
              </a:ext>
            </a:extLst>
          </p:cNvPr>
          <p:cNvSpPr/>
          <p:nvPr/>
        </p:nvSpPr>
        <p:spPr>
          <a:xfrm>
            <a:off x="2503597" y="317083"/>
            <a:ext cx="3385501" cy="1073020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Sort the ‘</a:t>
            </a:r>
            <a:r>
              <a:rPr lang="en-CA" sz="20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ough</a:t>
            </a:r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’ word with the sound</a:t>
            </a:r>
          </a:p>
        </p:txBody>
      </p:sp>
      <p:pic>
        <p:nvPicPr>
          <p:cNvPr id="10" name="Picture 2" descr="Image result for outer space kids clipart">
            <a:extLst>
              <a:ext uri="{FF2B5EF4-FFF2-40B4-BE49-F238E27FC236}">
                <a16:creationId xmlns:a16="http://schemas.microsoft.com/office/drawing/2014/main" id="{4D7AFCB5-9EF5-4C83-9E9C-A2D09E4579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9771">
            <a:off x="475686" y="3581950"/>
            <a:ext cx="1511918" cy="2347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C608438-3D50-4DA2-861F-FF085B50DA10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107670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0C5197C-F111-410C-95D1-8E87ADDBD7E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3051" y="1122363"/>
            <a:ext cx="3093427" cy="5190666"/>
          </a:xfrm>
          <a:prstGeom prst="rect">
            <a:avLst/>
          </a:prstGeom>
          <a:ln>
            <a:solidFill>
              <a:srgbClr val="2F528F"/>
            </a:solidFill>
          </a:ln>
        </p:spPr>
      </p:pic>
      <p:sp>
        <p:nvSpPr>
          <p:cNvPr id="8" name="Speech Bubble: Oval 7">
            <a:extLst>
              <a:ext uri="{FF2B5EF4-FFF2-40B4-BE49-F238E27FC236}">
                <a16:creationId xmlns:a16="http://schemas.microsoft.com/office/drawing/2014/main" id="{127B6230-40FA-4516-9938-E6B102588179}"/>
              </a:ext>
            </a:extLst>
          </p:cNvPr>
          <p:cNvSpPr/>
          <p:nvPr/>
        </p:nvSpPr>
        <p:spPr>
          <a:xfrm>
            <a:off x="1538265" y="1904077"/>
            <a:ext cx="3419522" cy="2019862"/>
          </a:xfrm>
          <a:prstGeom prst="wedgeEllipseCallout">
            <a:avLst>
              <a:gd name="adj1" fmla="val -20090"/>
              <a:gd name="adj2" fmla="val 70212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Let’s practice saying these ‘</a:t>
            </a:r>
            <a:r>
              <a:rPr lang="en-CA" sz="24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ough</a:t>
            </a:r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’ words!</a:t>
            </a:r>
          </a:p>
        </p:txBody>
      </p:sp>
      <p:pic>
        <p:nvPicPr>
          <p:cNvPr id="9" name="Picture 4" descr="Related image">
            <a:extLst>
              <a:ext uri="{FF2B5EF4-FFF2-40B4-BE49-F238E27FC236}">
                <a16:creationId xmlns:a16="http://schemas.microsoft.com/office/drawing/2014/main" id="{5FE914B0-3D4B-4C7B-93EF-909C5DC575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94846">
            <a:off x="612894" y="4089264"/>
            <a:ext cx="1859954" cy="2384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2B71C54-14DF-42E6-AB1F-F44E257F9C50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79605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0C5197C-F111-410C-95D1-8E87ADDBD7E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3051" y="1122363"/>
            <a:ext cx="3093427" cy="5190666"/>
          </a:xfrm>
          <a:prstGeom prst="rect">
            <a:avLst/>
          </a:prstGeom>
          <a:ln>
            <a:solidFill>
              <a:srgbClr val="2F528F"/>
            </a:solidFill>
          </a:ln>
        </p:spPr>
      </p:pic>
      <p:sp>
        <p:nvSpPr>
          <p:cNvPr id="8" name="Speech Bubble: Oval 7">
            <a:extLst>
              <a:ext uri="{FF2B5EF4-FFF2-40B4-BE49-F238E27FC236}">
                <a16:creationId xmlns:a16="http://schemas.microsoft.com/office/drawing/2014/main" id="{127B6230-40FA-4516-9938-E6B102588179}"/>
              </a:ext>
            </a:extLst>
          </p:cNvPr>
          <p:cNvSpPr/>
          <p:nvPr/>
        </p:nvSpPr>
        <p:spPr>
          <a:xfrm>
            <a:off x="1190969" y="1411255"/>
            <a:ext cx="3381031" cy="1903240"/>
          </a:xfrm>
          <a:prstGeom prst="wedgeEllipseCallout">
            <a:avLst>
              <a:gd name="adj1" fmla="val -28412"/>
              <a:gd name="adj2" fmla="val 683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b="1" dirty="0">
                <a:solidFill>
                  <a:srgbClr val="2F528F"/>
                </a:solidFill>
                <a:latin typeface="Century Gothic" panose="020B0502020202020204" pitchFamily="34" charset="0"/>
              </a:rPr>
              <a:t>Let’s play a game!</a:t>
            </a:r>
          </a:p>
          <a:p>
            <a:pPr algn="ctr"/>
            <a:r>
              <a:rPr lang="en-CA" dirty="0">
                <a:solidFill>
                  <a:srgbClr val="2F528F"/>
                </a:solidFill>
                <a:latin typeface="Century Gothic" panose="020B0502020202020204" pitchFamily="34" charset="0"/>
              </a:rPr>
              <a:t>Which ‘</a:t>
            </a:r>
            <a:r>
              <a:rPr lang="en-CA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ough</a:t>
            </a:r>
            <a:r>
              <a:rPr lang="en-CA" dirty="0">
                <a:solidFill>
                  <a:srgbClr val="2F528F"/>
                </a:solidFill>
                <a:latin typeface="Century Gothic" panose="020B0502020202020204" pitchFamily="34" charset="0"/>
              </a:rPr>
              <a:t>’ word am I thinking of?</a:t>
            </a:r>
          </a:p>
        </p:txBody>
      </p:sp>
      <p:pic>
        <p:nvPicPr>
          <p:cNvPr id="9" name="Picture 4" descr="Related image">
            <a:extLst>
              <a:ext uri="{FF2B5EF4-FFF2-40B4-BE49-F238E27FC236}">
                <a16:creationId xmlns:a16="http://schemas.microsoft.com/office/drawing/2014/main" id="{5FE914B0-3D4B-4C7B-93EF-909C5DC575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94846">
            <a:off x="423670" y="4005294"/>
            <a:ext cx="1859954" cy="2384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Speech Bubble: Oval 9">
            <a:extLst>
              <a:ext uri="{FF2B5EF4-FFF2-40B4-BE49-F238E27FC236}">
                <a16:creationId xmlns:a16="http://schemas.microsoft.com/office/drawing/2014/main" id="{3D098F17-E714-41C1-9B75-0F52D2FA6E3C}"/>
              </a:ext>
            </a:extLst>
          </p:cNvPr>
          <p:cNvSpPr/>
          <p:nvPr/>
        </p:nvSpPr>
        <p:spPr>
          <a:xfrm>
            <a:off x="2344156" y="3437611"/>
            <a:ext cx="2806599" cy="1747837"/>
          </a:xfrm>
          <a:prstGeom prst="wedgeEllipseCallout">
            <a:avLst>
              <a:gd name="adj1" fmla="val -61442"/>
              <a:gd name="adj2" fmla="val -893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>
                <a:solidFill>
                  <a:srgbClr val="2F528F"/>
                </a:solidFill>
                <a:latin typeface="Century Gothic" panose="020B0502020202020204" pitchFamily="34" charset="0"/>
              </a:rPr>
              <a:t>Take turns guessing each others words with ‘yes’ or ‘no’ questions’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ED85036-D51E-41AF-BA94-9025DAEF0660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73022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0C5197C-F111-410C-95D1-8E87ADDBD7E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3051" y="1122363"/>
            <a:ext cx="3093427" cy="5190666"/>
          </a:xfrm>
          <a:prstGeom prst="rect">
            <a:avLst/>
          </a:prstGeom>
          <a:ln>
            <a:solidFill>
              <a:srgbClr val="2F528F"/>
            </a:solidFill>
          </a:ln>
        </p:spPr>
      </p:pic>
      <p:sp>
        <p:nvSpPr>
          <p:cNvPr id="8" name="Speech Bubble: Oval 7">
            <a:extLst>
              <a:ext uri="{FF2B5EF4-FFF2-40B4-BE49-F238E27FC236}">
                <a16:creationId xmlns:a16="http://schemas.microsoft.com/office/drawing/2014/main" id="{127B6230-40FA-4516-9938-E6B102588179}"/>
              </a:ext>
            </a:extLst>
          </p:cNvPr>
          <p:cNvSpPr/>
          <p:nvPr/>
        </p:nvSpPr>
        <p:spPr>
          <a:xfrm>
            <a:off x="944784" y="1755400"/>
            <a:ext cx="3381031" cy="1903240"/>
          </a:xfrm>
          <a:prstGeom prst="wedgeEllipseCallout">
            <a:avLst>
              <a:gd name="adj1" fmla="val -21131"/>
              <a:gd name="adj2" fmla="val 43726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Write a sentence with your favourite ‘</a:t>
            </a:r>
            <a:r>
              <a:rPr lang="en-CA" sz="24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ough</a:t>
            </a:r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’ word.</a:t>
            </a:r>
            <a:endParaRPr lang="en-CA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F24A61EA-E3C8-483F-827B-2F22CEAB0097}"/>
              </a:ext>
            </a:extLst>
          </p:cNvPr>
          <p:cNvSpPr/>
          <p:nvPr/>
        </p:nvSpPr>
        <p:spPr>
          <a:xfrm>
            <a:off x="965698" y="4291677"/>
            <a:ext cx="3606302" cy="1890834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___________________________________________________________________________________________________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D1C6A16-7C74-4F48-B079-CD2916682D30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841502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Image result for outer space kids clipart">
            <a:extLst>
              <a:ext uri="{FF2B5EF4-FFF2-40B4-BE49-F238E27FC236}">
                <a16:creationId xmlns:a16="http://schemas.microsoft.com/office/drawing/2014/main" id="{EFE5A24F-60E3-4591-ABA3-7A0A04594F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9771">
            <a:off x="7345078" y="4176026"/>
            <a:ext cx="1511918" cy="2347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Speech Bubble: Oval 10">
            <a:extLst>
              <a:ext uri="{FF2B5EF4-FFF2-40B4-BE49-F238E27FC236}">
                <a16:creationId xmlns:a16="http://schemas.microsoft.com/office/drawing/2014/main" id="{6BFD00A3-E25A-4486-B295-C1350FE06B6B}"/>
              </a:ext>
            </a:extLst>
          </p:cNvPr>
          <p:cNvSpPr/>
          <p:nvPr/>
        </p:nvSpPr>
        <p:spPr>
          <a:xfrm>
            <a:off x="5127374" y="728110"/>
            <a:ext cx="3664935" cy="3044748"/>
          </a:xfrm>
          <a:prstGeom prst="wedgeEllipseCallout">
            <a:avLst>
              <a:gd name="adj1" fmla="val 22526"/>
              <a:gd name="adj2" fmla="val 6394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Let’s play a game</a:t>
            </a:r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!</a:t>
            </a:r>
          </a:p>
          <a:p>
            <a:pPr algn="ctr"/>
            <a:endParaRPr lang="en-CA" sz="2000" dirty="0">
              <a:solidFill>
                <a:srgbClr val="2F528F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Colour:</a:t>
            </a:r>
          </a:p>
          <a:p>
            <a:pPr algn="ctr"/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R = </a:t>
            </a:r>
            <a:r>
              <a:rPr lang="en-CA" sz="2000" dirty="0">
                <a:solidFill>
                  <a:srgbClr val="FF0000"/>
                </a:solidFill>
                <a:latin typeface="Century Gothic" panose="020B0502020202020204" pitchFamily="34" charset="0"/>
              </a:rPr>
              <a:t>Red</a:t>
            </a:r>
          </a:p>
          <a:p>
            <a:pPr algn="ctr"/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B = Blue</a:t>
            </a:r>
          </a:p>
          <a:p>
            <a:pPr algn="ctr"/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Y = </a:t>
            </a:r>
            <a:r>
              <a:rPr lang="en-CA" sz="2000" dirty="0">
                <a:solidFill>
                  <a:srgbClr val="2F528F"/>
                </a:solidFill>
                <a:highlight>
                  <a:srgbClr val="FFFF00"/>
                </a:highlight>
                <a:latin typeface="Century Gothic" panose="020B0502020202020204" pitchFamily="34" charset="0"/>
              </a:rPr>
              <a:t>Yellow</a:t>
            </a:r>
          </a:p>
        </p:txBody>
      </p:sp>
      <p:pic>
        <p:nvPicPr>
          <p:cNvPr id="22" name="Picture 2" descr="Image result for outer space kids clipart">
            <a:extLst>
              <a:ext uri="{FF2B5EF4-FFF2-40B4-BE49-F238E27FC236}">
                <a16:creationId xmlns:a16="http://schemas.microsoft.com/office/drawing/2014/main" id="{FBB979B2-173E-4EFC-9A3D-EB9C2C091B4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4" t="4784" r="7198" b="14436"/>
          <a:stretch/>
        </p:blipFill>
        <p:spPr bwMode="auto">
          <a:xfrm>
            <a:off x="459098" y="586887"/>
            <a:ext cx="4572575" cy="5846152"/>
          </a:xfrm>
          <a:prstGeom prst="rect">
            <a:avLst/>
          </a:prstGeom>
          <a:noFill/>
          <a:ln>
            <a:solidFill>
              <a:srgbClr val="2F528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60ABC34-7E6E-4E65-A47A-AF7CCE03EC89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250217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45FF7C-DE1D-488A-AC68-342D16FFB0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7A5CBA-6892-492E-92A8-132C861762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530C817-21AA-4B4E-85C1-EF09989E63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37BEB3FD-BA18-4451-A897-07E3D0AB522F}"/>
              </a:ext>
            </a:extLst>
          </p:cNvPr>
          <p:cNvSpPr/>
          <p:nvPr/>
        </p:nvSpPr>
        <p:spPr>
          <a:xfrm>
            <a:off x="1484202" y="236172"/>
            <a:ext cx="6229583" cy="3608997"/>
          </a:xfrm>
          <a:prstGeom prst="roundRect">
            <a:avLst/>
          </a:prstGeom>
          <a:solidFill>
            <a:srgbClr val="4472C4">
              <a:alpha val="94118"/>
            </a:srgbClr>
          </a:solidFill>
          <a:ln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3200" u="sng" dirty="0">
                <a:latin typeface="Century Gothic" panose="020B0502020202020204" pitchFamily="34" charset="0"/>
              </a:rPr>
              <a:t>What did we learn today?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CA" dirty="0">
              <a:latin typeface="Century Gothic" panose="020B0502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CA" sz="2000" dirty="0">
                <a:latin typeface="Century Gothic" panose="020B0502020202020204" pitchFamily="34" charset="0"/>
              </a:rPr>
              <a:t>Sounds:  </a:t>
            </a:r>
            <a:r>
              <a:rPr lang="en-CA" sz="2000" dirty="0" err="1">
                <a:latin typeface="Century Gothic" panose="020B0502020202020204" pitchFamily="34" charset="0"/>
              </a:rPr>
              <a:t>ough</a:t>
            </a:r>
            <a:r>
              <a:rPr lang="en-CA" sz="2000" dirty="0">
                <a:latin typeface="Century Gothic" panose="020B0502020202020204" pitchFamily="34" charset="0"/>
              </a:rPr>
              <a:t> (though)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n-CA" sz="2000" dirty="0">
              <a:latin typeface="Century Gothic" panose="020B0502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CA" sz="2000" dirty="0">
                <a:latin typeface="Century Gothic" panose="020B0502020202020204" pitchFamily="34" charset="0"/>
              </a:rPr>
              <a:t>Identify features of a sentence (initial capitalization and ending punctuation)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n-CA" sz="2000" dirty="0">
              <a:latin typeface="Century Gothic" panose="020B0502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CA" sz="2000" dirty="0">
                <a:latin typeface="Century Gothic" panose="020B0502020202020204" pitchFamily="34" charset="0"/>
              </a:rPr>
              <a:t>Reading focus:  making connections (text to self or world)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n-CA" sz="2000" dirty="0">
              <a:latin typeface="Century Gothic" panose="020B0502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CA" sz="2000" dirty="0">
                <a:latin typeface="Century Gothic" panose="020B0502020202020204" pitchFamily="34" charset="0"/>
              </a:rPr>
              <a:t>New outer space words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8B62D89-C4D3-41DE-AB23-FF6A03C47EE9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366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9329FB-0C02-432A-A96E-F729DE2E08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9FD4A5-0BF5-4862-AE7E-D3EEC62A59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2E5A372-AE2E-4B59-B7E3-5762CFFEEC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E996559-3AA1-478B-A5A8-89177AF4E6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483675">
            <a:off x="4946469" y="3599932"/>
            <a:ext cx="1107832" cy="770798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801BF0-78BF-45EC-8042-63E52289AA63}"/>
              </a:ext>
            </a:extLst>
          </p:cNvPr>
          <p:cNvSpPr/>
          <p:nvPr/>
        </p:nvSpPr>
        <p:spPr>
          <a:xfrm>
            <a:off x="2527557" y="799120"/>
            <a:ext cx="4088886" cy="1428265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3200" dirty="0">
                <a:solidFill>
                  <a:srgbClr val="2F528F"/>
                </a:solidFill>
                <a:latin typeface="Century Gothic" panose="020B0502020202020204" pitchFamily="34" charset="0"/>
              </a:rPr>
              <a:t>Do you want to go to outer space?</a:t>
            </a:r>
            <a:endParaRPr lang="en-CA" sz="2000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B4C6F1F-B935-47DD-8C05-AE4877333276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20777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45FF7C-DE1D-488A-AC68-342D16FFB0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7A5CBA-6892-492E-92A8-132C861762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314DC29-24A2-4B5C-9896-FEAB7BDFE5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122" name="Picture 2" descr="Image result for outer space kids clipart">
            <a:extLst>
              <a:ext uri="{FF2B5EF4-FFF2-40B4-BE49-F238E27FC236}">
                <a16:creationId xmlns:a16="http://schemas.microsoft.com/office/drawing/2014/main" id="{053AF0F2-5AFF-4AAD-80B3-D3CA349CB2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9771">
            <a:off x="5794227" y="3302009"/>
            <a:ext cx="1082619" cy="1681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Related image">
            <a:extLst>
              <a:ext uri="{FF2B5EF4-FFF2-40B4-BE49-F238E27FC236}">
                <a16:creationId xmlns:a16="http://schemas.microsoft.com/office/drawing/2014/main" id="{4794945C-2524-4751-862B-535169E8A3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1754" y="4340206"/>
            <a:ext cx="1537921" cy="1971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353CF344-ACC2-4C18-A814-A1FBBA80BA7F}"/>
              </a:ext>
            </a:extLst>
          </p:cNvPr>
          <p:cNvSpPr/>
          <p:nvPr/>
        </p:nvSpPr>
        <p:spPr>
          <a:xfrm>
            <a:off x="541730" y="1010135"/>
            <a:ext cx="4264732" cy="4675558"/>
          </a:xfrm>
          <a:prstGeom prst="roundRect">
            <a:avLst/>
          </a:prstGeom>
          <a:solidFill>
            <a:srgbClr val="4472C4">
              <a:alpha val="87059"/>
            </a:srgbClr>
          </a:solidFill>
          <a:ln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3200" u="sng" dirty="0">
                <a:latin typeface="Century Gothic" panose="020B0502020202020204" pitchFamily="34" charset="0"/>
              </a:rPr>
              <a:t>Before we go… </a:t>
            </a:r>
          </a:p>
          <a:p>
            <a:pPr algn="ctr"/>
            <a:endParaRPr lang="en-CA" sz="3200" u="sng" dirty="0">
              <a:latin typeface="Century Gothic" panose="020B0502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n-CA" sz="2000" dirty="0">
                <a:latin typeface="Century Gothic" panose="020B0502020202020204" pitchFamily="34" charset="0"/>
              </a:rPr>
              <a:t>Do you understand the homework?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endParaRPr lang="en-CA" sz="2000" dirty="0">
              <a:latin typeface="Century Gothic" panose="020B0502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n-CA" sz="2000" dirty="0">
                <a:latin typeface="Century Gothic" panose="020B0502020202020204" pitchFamily="34" charset="0"/>
              </a:rPr>
              <a:t>Do you have any questions?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endParaRPr lang="en-CA" sz="2000" dirty="0">
              <a:latin typeface="Century Gothic" panose="020B0502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n-CA" sz="2000" dirty="0">
                <a:latin typeface="Century Gothic" panose="020B0502020202020204" pitchFamily="34" charset="0"/>
              </a:rPr>
              <a:t>What are two new things you learned today?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A12F64C-31D2-41A0-A6FA-240C8ADA28BE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8294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509D1E6-562B-475D-9C9E-638551804AE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1026" name="Picture 2" descr="Image result for space poem kids">
            <a:extLst>
              <a:ext uri="{FF2B5EF4-FFF2-40B4-BE49-F238E27FC236}">
                <a16:creationId xmlns:a16="http://schemas.microsoft.com/office/drawing/2014/main" id="{8E4E1685-0B27-4755-B794-9A9FC72A66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1764" y="266834"/>
            <a:ext cx="4456235" cy="6316406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129324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86D0A4C-910F-49FB-BA96-565656A1E2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60053" y="1516616"/>
            <a:ext cx="6512538" cy="456849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381707F-2761-420D-A394-2C970D44AA1F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068849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381DD67-DA2A-4F4D-A7D4-0E69F28170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0900" y="1596708"/>
            <a:ext cx="6442199" cy="451915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2CFD530-E475-4051-8865-4F24E17454A5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35683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0455892-EE6F-4FC5-A62F-A3573B863D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14266" y="1454536"/>
            <a:ext cx="6515467" cy="460331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4DA662A-CA7D-45F8-A823-9DBE036F4262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10858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45FF7C-DE1D-488A-AC68-342D16FFB0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7A5CBA-6892-492E-92A8-132C861762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530C817-21AA-4B4E-85C1-EF09989E63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D871C554-7100-4C73-8817-25A0309DF276}"/>
              </a:ext>
            </a:extLst>
          </p:cNvPr>
          <p:cNvSpPr/>
          <p:nvPr/>
        </p:nvSpPr>
        <p:spPr>
          <a:xfrm>
            <a:off x="1366355" y="95495"/>
            <a:ext cx="6411289" cy="3655889"/>
          </a:xfrm>
          <a:prstGeom prst="roundRect">
            <a:avLst/>
          </a:prstGeom>
          <a:solidFill>
            <a:srgbClr val="4472C4">
              <a:alpha val="89804"/>
            </a:srgbClr>
          </a:solidFill>
          <a:ln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3200" u="sng" dirty="0">
                <a:latin typeface="Century Gothic" panose="020B0502020202020204" pitchFamily="34" charset="0"/>
              </a:rPr>
              <a:t>Learning Goals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CA" dirty="0"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sz="2000" dirty="0">
                <a:latin typeface="Century Gothic" panose="020B0502020202020204" pitchFamily="34" charset="0"/>
              </a:rPr>
              <a:t>Sounds:  </a:t>
            </a:r>
            <a:r>
              <a:rPr lang="en-CA" sz="2000" dirty="0" err="1">
                <a:latin typeface="Century Gothic" panose="020B0502020202020204" pitchFamily="34" charset="0"/>
              </a:rPr>
              <a:t>ough</a:t>
            </a:r>
            <a:r>
              <a:rPr lang="en-CA" sz="2000" dirty="0">
                <a:latin typeface="Century Gothic" panose="020B0502020202020204" pitchFamily="34" charset="0"/>
              </a:rPr>
              <a:t> (though)</a:t>
            </a:r>
          </a:p>
          <a:p>
            <a:endParaRPr lang="en-CA" sz="2000" dirty="0"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sz="2000" dirty="0">
                <a:latin typeface="Century Gothic" panose="020B0502020202020204" pitchFamily="34" charset="0"/>
              </a:rPr>
              <a:t>Identify features of a sentence (initial capitalization and ending punctuation)</a:t>
            </a:r>
          </a:p>
          <a:p>
            <a:endParaRPr lang="en-CA" sz="2000" dirty="0"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sz="2000" dirty="0">
                <a:latin typeface="Century Gothic" panose="020B0502020202020204" pitchFamily="34" charset="0"/>
              </a:rPr>
              <a:t>Reading focus:  making connections (text to self or world)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CA" sz="2000" dirty="0"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sz="2000" dirty="0">
                <a:latin typeface="Century Gothic" panose="020B0502020202020204" pitchFamily="34" charset="0"/>
              </a:rPr>
              <a:t>New space words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3C01ACD-566F-4D68-B118-5F4A3AB5A37B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5072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CBC0C0D-6735-482F-A7CB-F493FB9403C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9997" r="28093" b="12989"/>
          <a:stretch/>
        </p:blipFill>
        <p:spPr>
          <a:xfrm>
            <a:off x="340998" y="3381749"/>
            <a:ext cx="5640525" cy="2954216"/>
          </a:xfrm>
          <a:prstGeom prst="rect">
            <a:avLst/>
          </a:prstGeom>
          <a:ln>
            <a:solidFill>
              <a:srgbClr val="2F528F"/>
            </a:solidFill>
          </a:ln>
        </p:spPr>
      </p:pic>
      <p:pic>
        <p:nvPicPr>
          <p:cNvPr id="10" name="Picture 2" descr="Image result for outer space kids clipart">
            <a:extLst>
              <a:ext uri="{FF2B5EF4-FFF2-40B4-BE49-F238E27FC236}">
                <a16:creationId xmlns:a16="http://schemas.microsoft.com/office/drawing/2014/main" id="{EFE5A24F-60E3-4591-ABA3-7A0A04594F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9771">
            <a:off x="6906316" y="2483830"/>
            <a:ext cx="1321659" cy="2052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Speech Bubble: Oval 10">
            <a:extLst>
              <a:ext uri="{FF2B5EF4-FFF2-40B4-BE49-F238E27FC236}">
                <a16:creationId xmlns:a16="http://schemas.microsoft.com/office/drawing/2014/main" id="{6BFD00A3-E25A-4486-B295-C1350FE06B6B}"/>
              </a:ext>
            </a:extLst>
          </p:cNvPr>
          <p:cNvSpPr/>
          <p:nvPr/>
        </p:nvSpPr>
        <p:spPr>
          <a:xfrm>
            <a:off x="2835222" y="403806"/>
            <a:ext cx="3930160" cy="2239107"/>
          </a:xfrm>
          <a:prstGeom prst="wedgeEllipseCallout">
            <a:avLst>
              <a:gd name="adj1" fmla="val 55905"/>
              <a:gd name="adj2" fmla="val 51595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Do you know these  outer space words?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78BAA9D-EDB4-48BE-82AC-0FD9DC16130B}"/>
              </a:ext>
            </a:extLst>
          </p:cNvPr>
          <p:cNvSpPr/>
          <p:nvPr/>
        </p:nvSpPr>
        <p:spPr>
          <a:xfrm>
            <a:off x="457200" y="4220308"/>
            <a:ext cx="6858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91BB4B9-65D9-47CA-9574-7BB5A25701AB}"/>
              </a:ext>
            </a:extLst>
          </p:cNvPr>
          <p:cNvSpPr/>
          <p:nvPr/>
        </p:nvSpPr>
        <p:spPr>
          <a:xfrm>
            <a:off x="1602101" y="4240336"/>
            <a:ext cx="6858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4515046-8667-4129-A616-F8DA47F17C6C}"/>
              </a:ext>
            </a:extLst>
          </p:cNvPr>
          <p:cNvSpPr/>
          <p:nvPr/>
        </p:nvSpPr>
        <p:spPr>
          <a:xfrm>
            <a:off x="2747002" y="4257104"/>
            <a:ext cx="6858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BACDC76-DC90-40FB-9F46-65B34AA95A87}"/>
              </a:ext>
            </a:extLst>
          </p:cNvPr>
          <p:cNvSpPr/>
          <p:nvPr/>
        </p:nvSpPr>
        <p:spPr>
          <a:xfrm>
            <a:off x="3930350" y="4312421"/>
            <a:ext cx="6858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0A7D189-61FE-4AE5-B204-B99060268CC8}"/>
              </a:ext>
            </a:extLst>
          </p:cNvPr>
          <p:cNvSpPr/>
          <p:nvPr/>
        </p:nvSpPr>
        <p:spPr>
          <a:xfrm>
            <a:off x="4794738" y="4277519"/>
            <a:ext cx="968555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6BEC9D9-2F89-485D-8E1A-7539416C5AEF}"/>
              </a:ext>
            </a:extLst>
          </p:cNvPr>
          <p:cNvSpPr/>
          <p:nvPr/>
        </p:nvSpPr>
        <p:spPr>
          <a:xfrm>
            <a:off x="457200" y="5621329"/>
            <a:ext cx="685800" cy="3819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1F9EF6F-9051-441D-8C6D-9556D04F4BE2}"/>
              </a:ext>
            </a:extLst>
          </p:cNvPr>
          <p:cNvSpPr/>
          <p:nvPr/>
        </p:nvSpPr>
        <p:spPr>
          <a:xfrm>
            <a:off x="1257059" y="5546114"/>
            <a:ext cx="817925" cy="4766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C2119C6-9BD7-4877-B45E-9C148FFC2EB4}"/>
              </a:ext>
            </a:extLst>
          </p:cNvPr>
          <p:cNvSpPr/>
          <p:nvPr/>
        </p:nvSpPr>
        <p:spPr>
          <a:xfrm>
            <a:off x="2404101" y="5641063"/>
            <a:ext cx="831467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507B8C5E-64C1-4234-977F-45884164F790}"/>
              </a:ext>
            </a:extLst>
          </p:cNvPr>
          <p:cNvSpPr/>
          <p:nvPr/>
        </p:nvSpPr>
        <p:spPr>
          <a:xfrm>
            <a:off x="3587450" y="5616949"/>
            <a:ext cx="6858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C73D840-06F2-4A51-B342-C6F32AE8B94E}"/>
              </a:ext>
            </a:extLst>
          </p:cNvPr>
          <p:cNvSpPr/>
          <p:nvPr/>
        </p:nvSpPr>
        <p:spPr>
          <a:xfrm>
            <a:off x="4572000" y="5698515"/>
            <a:ext cx="10668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3A1E24EA-6BB5-42F6-A36A-3F390048FB4C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139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CBC0C0D-6735-482F-A7CB-F493FB9403C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9997" r="28093" b="12989"/>
          <a:stretch/>
        </p:blipFill>
        <p:spPr>
          <a:xfrm>
            <a:off x="340998" y="3381749"/>
            <a:ext cx="5640525" cy="2954216"/>
          </a:xfrm>
          <a:prstGeom prst="rect">
            <a:avLst/>
          </a:prstGeom>
          <a:ln>
            <a:solidFill>
              <a:srgbClr val="2F528F"/>
            </a:solidFill>
          </a:ln>
        </p:spPr>
      </p:pic>
      <p:pic>
        <p:nvPicPr>
          <p:cNvPr id="10" name="Picture 2" descr="Image result for outer space kids clipart">
            <a:extLst>
              <a:ext uri="{FF2B5EF4-FFF2-40B4-BE49-F238E27FC236}">
                <a16:creationId xmlns:a16="http://schemas.microsoft.com/office/drawing/2014/main" id="{EFE5A24F-60E3-4591-ABA3-7A0A04594F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9771">
            <a:off x="6906316" y="2483830"/>
            <a:ext cx="1321659" cy="2052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Speech Bubble: Oval 10">
            <a:extLst>
              <a:ext uri="{FF2B5EF4-FFF2-40B4-BE49-F238E27FC236}">
                <a16:creationId xmlns:a16="http://schemas.microsoft.com/office/drawing/2014/main" id="{6BFD00A3-E25A-4486-B295-C1350FE06B6B}"/>
              </a:ext>
            </a:extLst>
          </p:cNvPr>
          <p:cNvSpPr/>
          <p:nvPr/>
        </p:nvSpPr>
        <p:spPr>
          <a:xfrm>
            <a:off x="2835222" y="1122363"/>
            <a:ext cx="3471793" cy="1520550"/>
          </a:xfrm>
          <a:prstGeom prst="wedgeEllipseCallout">
            <a:avLst>
              <a:gd name="adj1" fmla="val 55905"/>
              <a:gd name="adj2" fmla="val 51595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Good Job!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74B2168-96CD-40ED-A850-67A72CC2E350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2360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Image result for moon poem kids">
            <a:extLst>
              <a:ext uri="{FF2B5EF4-FFF2-40B4-BE49-F238E27FC236}">
                <a16:creationId xmlns:a16="http://schemas.microsoft.com/office/drawing/2014/main" id="{973CC1E3-1399-485C-8DA4-53D49BD9C4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3855" y="406091"/>
            <a:ext cx="4136784" cy="5860444"/>
          </a:xfrm>
          <a:prstGeom prst="rect">
            <a:avLst/>
          </a:prstGeom>
          <a:noFill/>
          <a:ln>
            <a:solidFill>
              <a:srgbClr val="2F528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15362" name="Picture 2" descr="Image result for cloud clipart">
            <a:extLst>
              <a:ext uri="{FF2B5EF4-FFF2-40B4-BE49-F238E27FC236}">
                <a16:creationId xmlns:a16="http://schemas.microsoft.com/office/drawing/2014/main" id="{FD664C64-E309-4247-8A16-F0E88BEF46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361" y="1764717"/>
            <a:ext cx="2496133" cy="1755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4" descr="Image result for star clipart">
            <a:extLst>
              <a:ext uri="{FF2B5EF4-FFF2-40B4-BE49-F238E27FC236}">
                <a16:creationId xmlns:a16="http://schemas.microsoft.com/office/drawing/2014/main" id="{D67AFD58-B2BC-4E55-850E-18601B6344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7191798" y="2291417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4" descr="Image result for star clipart">
            <a:extLst>
              <a:ext uri="{FF2B5EF4-FFF2-40B4-BE49-F238E27FC236}">
                <a16:creationId xmlns:a16="http://schemas.microsoft.com/office/drawing/2014/main" id="{E53690BE-9D14-42E9-BA6C-825F53CE92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49521">
            <a:off x="8140446" y="3531315"/>
            <a:ext cx="811915" cy="811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Image result for cloud clipart">
            <a:extLst>
              <a:ext uri="{FF2B5EF4-FFF2-40B4-BE49-F238E27FC236}">
                <a16:creationId xmlns:a16="http://schemas.microsoft.com/office/drawing/2014/main" id="{D73ADAE1-75A1-48A3-98FC-0BE17F9611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35608">
            <a:off x="505998" y="4361751"/>
            <a:ext cx="1274003" cy="896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00DB1524-06AB-43F9-8A71-4112C304C317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6730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C2D13E2-C07A-40A4-B322-62F08676D6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88027" y="651910"/>
            <a:ext cx="4320866" cy="5646846"/>
          </a:xfrm>
          <a:prstGeom prst="rect">
            <a:avLst/>
          </a:prstGeom>
          <a:ln>
            <a:solidFill>
              <a:srgbClr val="2F528F"/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C8E98B8-3B27-487F-96BB-A43A126A9338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62576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4" name="Picture 6" descr="Image result for outer space clipart background">
            <a:extLst>
              <a:ext uri="{FF2B5EF4-FFF2-40B4-BE49-F238E27FC236}">
                <a16:creationId xmlns:a16="http://schemas.microsoft.com/office/drawing/2014/main" id="{1B4573BC-05A2-40F8-B216-3AE342B6A26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876"/>
          <a:stretch/>
        </p:blipFill>
        <p:spPr bwMode="auto">
          <a:xfrm>
            <a:off x="3225302" y="2984462"/>
            <a:ext cx="5715000" cy="3309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Speech Bubble: Oval 21">
            <a:extLst>
              <a:ext uri="{FF2B5EF4-FFF2-40B4-BE49-F238E27FC236}">
                <a16:creationId xmlns:a16="http://schemas.microsoft.com/office/drawing/2014/main" id="{FC05656C-80EA-42D7-910F-2280C0C6F14D}"/>
              </a:ext>
            </a:extLst>
          </p:cNvPr>
          <p:cNvSpPr/>
          <p:nvPr/>
        </p:nvSpPr>
        <p:spPr>
          <a:xfrm>
            <a:off x="3225302" y="342139"/>
            <a:ext cx="3978895" cy="2492883"/>
          </a:xfrm>
          <a:prstGeom prst="wedgeEllipseCallout">
            <a:avLst>
              <a:gd name="adj1" fmla="val 42713"/>
              <a:gd name="adj2" fmla="val 78396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What do you see when you look up at the night sky?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A1FBFF10-F8A0-4044-A5D8-7394BF1AF863}"/>
              </a:ext>
            </a:extLst>
          </p:cNvPr>
          <p:cNvSpPr/>
          <p:nvPr/>
        </p:nvSpPr>
        <p:spPr>
          <a:xfrm>
            <a:off x="203698" y="2148084"/>
            <a:ext cx="2856025" cy="4252716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________________________________________________________________________________________________________________________________________________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EB778B72-16C6-403D-B4BE-1A0E47D228FF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0585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148</TotalTime>
  <Words>414</Words>
  <Application>Microsoft Office PowerPoint</Application>
  <PresentationFormat>On-screen Show (4:3)</PresentationFormat>
  <Paragraphs>82</Paragraphs>
  <Slides>34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0" baseType="lpstr">
      <vt:lpstr>Arial</vt:lpstr>
      <vt:lpstr>Calibri</vt:lpstr>
      <vt:lpstr>Calibri Light</vt:lpstr>
      <vt:lpstr>Century Gothic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Vanessa Mike</dc:creator>
  <cp:lastModifiedBy>Vanessa Mike</cp:lastModifiedBy>
  <cp:revision>30</cp:revision>
  <dcterms:created xsi:type="dcterms:W3CDTF">2017-08-03T15:28:04Z</dcterms:created>
  <dcterms:modified xsi:type="dcterms:W3CDTF">2017-08-15T14:11:13Z</dcterms:modified>
</cp:coreProperties>
</file>