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4" r:id="rId2"/>
    <p:sldId id="285" r:id="rId3"/>
    <p:sldId id="286" r:id="rId4"/>
    <p:sldId id="287" r:id="rId5"/>
    <p:sldId id="288" r:id="rId6"/>
    <p:sldId id="289" r:id="rId7"/>
    <p:sldId id="297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305" r:id="rId16"/>
    <p:sldId id="306" r:id="rId17"/>
    <p:sldId id="307" r:id="rId18"/>
    <p:sldId id="308" r:id="rId19"/>
    <p:sldId id="309" r:id="rId20"/>
    <p:sldId id="310" r:id="rId21"/>
    <p:sldId id="311" r:id="rId22"/>
    <p:sldId id="312" r:id="rId23"/>
    <p:sldId id="313" r:id="rId24"/>
    <p:sldId id="314" r:id="rId25"/>
    <p:sldId id="315" r:id="rId26"/>
    <p:sldId id="316" r:id="rId27"/>
    <p:sldId id="317" r:id="rId28"/>
    <p:sldId id="291" r:id="rId29"/>
    <p:sldId id="292" r:id="rId30"/>
    <p:sldId id="328" r:id="rId31"/>
    <p:sldId id="327" r:id="rId32"/>
    <p:sldId id="319" r:id="rId33"/>
    <p:sldId id="318" r:id="rId34"/>
    <p:sldId id="329" r:id="rId35"/>
    <p:sldId id="293" r:id="rId36"/>
    <p:sldId id="323" r:id="rId37"/>
    <p:sldId id="325" r:id="rId38"/>
    <p:sldId id="320" r:id="rId39"/>
    <p:sldId id="322" r:id="rId40"/>
    <p:sldId id="324" r:id="rId41"/>
    <p:sldId id="321" r:id="rId42"/>
    <p:sldId id="294" r:id="rId43"/>
    <p:sldId id="295" r:id="rId44"/>
    <p:sldId id="296" r:id="rId45"/>
    <p:sldId id="326" r:id="rId46"/>
    <p:sldId id="330" r:id="rId4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124" autoAdjust="0"/>
    <p:restoredTop sz="94660"/>
  </p:normalViewPr>
  <p:slideViewPr>
    <p:cSldViewPr snapToGrid="0">
      <p:cViewPr varScale="1">
        <p:scale>
          <a:sx n="82" d="100"/>
          <a:sy n="82" d="100"/>
        </p:scale>
        <p:origin x="90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C55C7-DBC5-4244-B280-A2A85C0450DC}" type="datetimeFigureOut">
              <a:rPr lang="en-CA" smtClean="0"/>
              <a:t>2017-08-28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ADFBF-4F1E-4418-9C0E-B48822485A2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61307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C55C7-DBC5-4244-B280-A2A85C0450DC}" type="datetimeFigureOut">
              <a:rPr lang="en-CA" smtClean="0"/>
              <a:t>2017-08-28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ADFBF-4F1E-4418-9C0E-B48822485A2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54902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C55C7-DBC5-4244-B280-A2A85C0450DC}" type="datetimeFigureOut">
              <a:rPr lang="en-CA" smtClean="0"/>
              <a:t>2017-08-28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ADFBF-4F1E-4418-9C0E-B48822485A2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62903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C55C7-DBC5-4244-B280-A2A85C0450DC}" type="datetimeFigureOut">
              <a:rPr lang="en-CA" smtClean="0"/>
              <a:t>2017-08-28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ADFBF-4F1E-4418-9C0E-B48822485A2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02152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C55C7-DBC5-4244-B280-A2A85C0450DC}" type="datetimeFigureOut">
              <a:rPr lang="en-CA" smtClean="0"/>
              <a:t>2017-08-28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ADFBF-4F1E-4418-9C0E-B48822485A2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38064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C55C7-DBC5-4244-B280-A2A85C0450DC}" type="datetimeFigureOut">
              <a:rPr lang="en-CA" smtClean="0"/>
              <a:t>2017-08-28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ADFBF-4F1E-4418-9C0E-B48822485A2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13036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C55C7-DBC5-4244-B280-A2A85C0450DC}" type="datetimeFigureOut">
              <a:rPr lang="en-CA" smtClean="0"/>
              <a:t>2017-08-28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ADFBF-4F1E-4418-9C0E-B48822485A2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37604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C55C7-DBC5-4244-B280-A2A85C0450DC}" type="datetimeFigureOut">
              <a:rPr lang="en-CA" smtClean="0"/>
              <a:t>2017-08-28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ADFBF-4F1E-4418-9C0E-B48822485A2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9882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C55C7-DBC5-4244-B280-A2A85C0450DC}" type="datetimeFigureOut">
              <a:rPr lang="en-CA" smtClean="0"/>
              <a:t>2017-08-28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ADFBF-4F1E-4418-9C0E-B48822485A2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40546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C55C7-DBC5-4244-B280-A2A85C0450DC}" type="datetimeFigureOut">
              <a:rPr lang="en-CA" smtClean="0"/>
              <a:t>2017-08-28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ADFBF-4F1E-4418-9C0E-B48822485A2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6435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C55C7-DBC5-4244-B280-A2A85C0450DC}" type="datetimeFigureOut">
              <a:rPr lang="en-CA" smtClean="0"/>
              <a:t>2017-08-28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ADFBF-4F1E-4418-9C0E-B48822485A2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44711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8C55C7-DBC5-4244-B280-A2A85C0450DC}" type="datetimeFigureOut">
              <a:rPr lang="en-CA" smtClean="0"/>
              <a:t>2017-08-28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DADFBF-4F1E-4418-9C0E-B48822485A2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92283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4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4.tif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37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4.png"/><Relationship Id="rId4" Type="http://schemas.openxmlformats.org/officeDocument/2006/relationships/image" Target="../media/image4.tif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4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4.tif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41.png"/><Relationship Id="rId4" Type="http://schemas.openxmlformats.org/officeDocument/2006/relationships/image" Target="../media/image4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4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0.png"/><Relationship Id="rId4" Type="http://schemas.openxmlformats.org/officeDocument/2006/relationships/image" Target="../media/image4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44.png"/><Relationship Id="rId4" Type="http://schemas.openxmlformats.org/officeDocument/2006/relationships/image" Target="../media/image4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4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tif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Relationship Id="rId4" Type="http://schemas.openxmlformats.org/officeDocument/2006/relationships/image" Target="../media/image4.tif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4.tif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jpeg"/><Relationship Id="rId4" Type="http://schemas.openxmlformats.org/officeDocument/2006/relationships/image" Target="../media/image4.tif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4.tif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jpeg"/><Relationship Id="rId4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4.tiff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4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773580" y="918916"/>
            <a:ext cx="1559949" cy="242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823" y="2055815"/>
            <a:ext cx="1816227" cy="232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1699846" y="4690329"/>
            <a:ext cx="5650524" cy="1716824"/>
          </a:xfrm>
          <a:prstGeom prst="roundRect">
            <a:avLst/>
          </a:prstGeom>
          <a:solidFill>
            <a:srgbClr val="4472C4">
              <a:alpha val="81176"/>
            </a:srgb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latin typeface="Century Gothic" panose="020B0502020202020204" pitchFamily="34" charset="0"/>
              </a:rPr>
              <a:t>Welcome to Lesson ten</a:t>
            </a:r>
          </a:p>
          <a:p>
            <a:pPr algn="ctr"/>
            <a:r>
              <a:rPr lang="en-CA" sz="3200" b="1" dirty="0">
                <a:latin typeface="Century Gothic" panose="020B0502020202020204" pitchFamily="34" charset="0"/>
              </a:rPr>
              <a:t>Outer Space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333460-642A-47D1-B425-F9EAD9897556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3287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6837E-B494-4CB1-875F-6B9B5CB15D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E15C2D-C57D-46ED-AB7A-48359FCF73A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8913B9-404E-42B8-8E33-49E8A35ED3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163" b="12211"/>
          <a:stretch/>
        </p:blipFill>
        <p:spPr>
          <a:xfrm>
            <a:off x="2625601" y="241113"/>
            <a:ext cx="6235429" cy="6287557"/>
          </a:xfrm>
          <a:prstGeom prst="rect">
            <a:avLst/>
          </a:prstGeom>
          <a:ln>
            <a:solidFill>
              <a:srgbClr val="0070C0"/>
            </a:solidFill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DD54DBD-EA0A-4DF9-A3F2-471E9D15040B}"/>
              </a:ext>
            </a:extLst>
          </p:cNvPr>
          <p:cNvGrpSpPr/>
          <p:nvPr/>
        </p:nvGrpSpPr>
        <p:grpSpPr>
          <a:xfrm>
            <a:off x="81695" y="122360"/>
            <a:ext cx="1771411" cy="1700558"/>
            <a:chOff x="81695" y="122360"/>
            <a:chExt cx="1771411" cy="1700558"/>
          </a:xfrm>
        </p:grpSpPr>
        <p:pic>
          <p:nvPicPr>
            <p:cNvPr id="6" name="Picture 8" descr="Image result for moon clipart">
              <a:extLst>
                <a:ext uri="{FF2B5EF4-FFF2-40B4-BE49-F238E27FC236}">
                  <a16:creationId xmlns:a16="http://schemas.microsoft.com/office/drawing/2014/main" id="{E0172AAB-7C87-4E61-A494-B097C8081E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95" y="122360"/>
              <a:ext cx="1271954" cy="12719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4" descr="Image result for star clipart">
              <a:extLst>
                <a:ext uri="{FF2B5EF4-FFF2-40B4-BE49-F238E27FC236}">
                  <a16:creationId xmlns:a16="http://schemas.microsoft.com/office/drawing/2014/main" id="{17AF30F7-3C81-4CA5-BF29-57DBAACE0E1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284857" y="957289"/>
              <a:ext cx="865629" cy="865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4" descr="Image result for star clipart">
              <a:extLst>
                <a:ext uri="{FF2B5EF4-FFF2-40B4-BE49-F238E27FC236}">
                  <a16:creationId xmlns:a16="http://schemas.microsoft.com/office/drawing/2014/main" id="{B0F4F210-FF2F-4AA3-8557-05C6AD3DEE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1396461" y="770924"/>
              <a:ext cx="456645" cy="4566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B7B2AF0F-DE1F-4073-8739-64541C182A3E}"/>
              </a:ext>
            </a:extLst>
          </p:cNvPr>
          <p:cNvSpPr/>
          <p:nvPr/>
        </p:nvSpPr>
        <p:spPr>
          <a:xfrm>
            <a:off x="2813078" y="5035923"/>
            <a:ext cx="5860473" cy="14187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err="1">
                <a:solidFill>
                  <a:schemeClr val="tx1"/>
                </a:solidFill>
                <a:latin typeface="Century Gothic" panose="020B0502020202020204" pitchFamily="34" charset="0"/>
              </a:rPr>
              <a:t>Ms</a:t>
            </a:r>
            <a:r>
              <a:rPr lang="en-CA" dirty="0">
                <a:solidFill>
                  <a:schemeClr val="tx1"/>
                </a:solidFill>
                <a:latin typeface="Century Gothic" panose="020B0502020202020204" pitchFamily="34" charset="0"/>
              </a:rPr>
              <a:t> Cho said we were going to learn something fun today.  Was she ever right! She points to a map of the solar system.</a:t>
            </a:r>
          </a:p>
          <a:p>
            <a:pPr algn="ctr"/>
            <a:r>
              <a:rPr lang="en-CA" dirty="0">
                <a:solidFill>
                  <a:schemeClr val="tx1"/>
                </a:solidFill>
                <a:latin typeface="Century Gothic" panose="020B0502020202020204" pitchFamily="34" charset="0"/>
              </a:rPr>
              <a:t>“Look! It’s Mars!” I shout. “It’s that red dot between Earth and Jupiter.  It’s my favourite planet!</a:t>
            </a:r>
          </a:p>
        </p:txBody>
      </p:sp>
    </p:spTree>
    <p:extLst>
      <p:ext uri="{BB962C8B-B14F-4D97-AF65-F5344CB8AC3E}">
        <p14:creationId xmlns:p14="http://schemas.microsoft.com/office/powerpoint/2010/main" val="33960355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6837E-B494-4CB1-875F-6B9B5CB15D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E15C2D-C57D-46ED-AB7A-48359FCF73A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EE81FA-471A-4BD8-AF72-A87528BE99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162" b="12596"/>
          <a:stretch/>
        </p:blipFill>
        <p:spPr>
          <a:xfrm>
            <a:off x="2503597" y="605642"/>
            <a:ext cx="5527602" cy="5545467"/>
          </a:xfrm>
          <a:prstGeom prst="rect">
            <a:avLst/>
          </a:prstGeom>
          <a:ln>
            <a:solidFill>
              <a:srgbClr val="0070C0"/>
            </a:solidFill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8BBF838C-0AA8-4F8E-B279-09D013DEFA8F}"/>
              </a:ext>
            </a:extLst>
          </p:cNvPr>
          <p:cNvGrpSpPr/>
          <p:nvPr/>
        </p:nvGrpSpPr>
        <p:grpSpPr>
          <a:xfrm>
            <a:off x="81695" y="122360"/>
            <a:ext cx="1771411" cy="1700558"/>
            <a:chOff x="81695" y="122360"/>
            <a:chExt cx="1771411" cy="1700558"/>
          </a:xfrm>
        </p:grpSpPr>
        <p:pic>
          <p:nvPicPr>
            <p:cNvPr id="6" name="Picture 8" descr="Image result for moon clipart">
              <a:extLst>
                <a:ext uri="{FF2B5EF4-FFF2-40B4-BE49-F238E27FC236}">
                  <a16:creationId xmlns:a16="http://schemas.microsoft.com/office/drawing/2014/main" id="{BC0F607C-8E04-42F1-AF31-CFC7F8E1DA4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95" y="122360"/>
              <a:ext cx="1271954" cy="12719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4" descr="Image result for star clipart">
              <a:extLst>
                <a:ext uri="{FF2B5EF4-FFF2-40B4-BE49-F238E27FC236}">
                  <a16:creationId xmlns:a16="http://schemas.microsoft.com/office/drawing/2014/main" id="{2F1CCAF1-98BF-40F6-B0DE-31AB96904B4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284857" y="957289"/>
              <a:ext cx="865629" cy="865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4" descr="Image result for star clipart">
              <a:extLst>
                <a:ext uri="{FF2B5EF4-FFF2-40B4-BE49-F238E27FC236}">
                  <a16:creationId xmlns:a16="http://schemas.microsoft.com/office/drawing/2014/main" id="{A440E25A-5283-4D78-8D82-16742E7E4C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1396461" y="770924"/>
              <a:ext cx="456645" cy="4566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564D19F4-2581-431F-9D5D-56305F529FB0}"/>
              </a:ext>
            </a:extLst>
          </p:cNvPr>
          <p:cNvSpPr/>
          <p:nvPr/>
        </p:nvSpPr>
        <p:spPr>
          <a:xfrm>
            <a:off x="3045868" y="666145"/>
            <a:ext cx="4809864" cy="6662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tx1"/>
                </a:solidFill>
                <a:latin typeface="Century Gothic" panose="020B0502020202020204" pitchFamily="34" charset="0"/>
              </a:rPr>
              <a:t>Everyone looks at me instead. </a:t>
            </a:r>
          </a:p>
          <a:p>
            <a:pPr algn="ctr"/>
            <a:r>
              <a:rPr lang="en-CA" dirty="0">
                <a:solidFill>
                  <a:schemeClr val="tx1"/>
                </a:solidFill>
                <a:latin typeface="Century Gothic" panose="020B0502020202020204" pitchFamily="34" charset="0"/>
              </a:rPr>
              <a:t>My cheeks turn as red as the planet.</a:t>
            </a:r>
          </a:p>
        </p:txBody>
      </p:sp>
    </p:spTree>
    <p:extLst>
      <p:ext uri="{BB962C8B-B14F-4D97-AF65-F5344CB8AC3E}">
        <p14:creationId xmlns:p14="http://schemas.microsoft.com/office/powerpoint/2010/main" val="17189135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6837E-B494-4CB1-875F-6B9B5CB15D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E15C2D-C57D-46ED-AB7A-48359FCF73A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A7DEEA-0D89-452B-81E8-6731D673E9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163" b="11057"/>
          <a:stretch/>
        </p:blipFill>
        <p:spPr>
          <a:xfrm>
            <a:off x="2188996" y="663974"/>
            <a:ext cx="5559957" cy="5691977"/>
          </a:xfrm>
          <a:prstGeom prst="rect">
            <a:avLst/>
          </a:prstGeom>
          <a:ln>
            <a:solidFill>
              <a:srgbClr val="0070C0"/>
            </a:solidFill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91DABF2F-1AA2-4ABF-AD8F-6F8414F55B32}"/>
              </a:ext>
            </a:extLst>
          </p:cNvPr>
          <p:cNvGrpSpPr/>
          <p:nvPr/>
        </p:nvGrpSpPr>
        <p:grpSpPr>
          <a:xfrm>
            <a:off x="81695" y="122360"/>
            <a:ext cx="1771411" cy="1700558"/>
            <a:chOff x="81695" y="122360"/>
            <a:chExt cx="1771411" cy="1700558"/>
          </a:xfrm>
        </p:grpSpPr>
        <p:pic>
          <p:nvPicPr>
            <p:cNvPr id="6" name="Picture 8" descr="Image result for moon clipart">
              <a:extLst>
                <a:ext uri="{FF2B5EF4-FFF2-40B4-BE49-F238E27FC236}">
                  <a16:creationId xmlns:a16="http://schemas.microsoft.com/office/drawing/2014/main" id="{32641649-1215-4FDC-870D-6EB5320DCD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95" y="122360"/>
              <a:ext cx="1271954" cy="12719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4" descr="Image result for star clipart">
              <a:extLst>
                <a:ext uri="{FF2B5EF4-FFF2-40B4-BE49-F238E27FC236}">
                  <a16:creationId xmlns:a16="http://schemas.microsoft.com/office/drawing/2014/main" id="{DD937144-BB80-416E-AF87-84EBEBBD2E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284857" y="957289"/>
              <a:ext cx="865629" cy="865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4" descr="Image result for star clipart">
              <a:extLst>
                <a:ext uri="{FF2B5EF4-FFF2-40B4-BE49-F238E27FC236}">
                  <a16:creationId xmlns:a16="http://schemas.microsoft.com/office/drawing/2014/main" id="{38A97430-07A0-4A73-A078-627844F839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1396461" y="770924"/>
              <a:ext cx="456645" cy="4566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B14BA432-7BBD-4009-97A8-AD63419A79DA}"/>
              </a:ext>
            </a:extLst>
          </p:cNvPr>
          <p:cNvSpPr/>
          <p:nvPr/>
        </p:nvSpPr>
        <p:spPr>
          <a:xfrm>
            <a:off x="2264106" y="697513"/>
            <a:ext cx="5300475" cy="10481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tx1"/>
                </a:solidFill>
                <a:latin typeface="Century Gothic" panose="020B0502020202020204" pitchFamily="34" charset="0"/>
              </a:rPr>
              <a:t>‘Wow, Avery! You’re really excited to explore Mars.  Out of all the planets, it’s the most like ours.  It has deserts and volcanoes, just like Earth.”</a:t>
            </a:r>
          </a:p>
        </p:txBody>
      </p:sp>
    </p:spTree>
    <p:extLst>
      <p:ext uri="{BB962C8B-B14F-4D97-AF65-F5344CB8AC3E}">
        <p14:creationId xmlns:p14="http://schemas.microsoft.com/office/powerpoint/2010/main" val="14826160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6837E-B494-4CB1-875F-6B9B5CB15D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E15C2D-C57D-46ED-AB7A-48359FCF73A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5A9CB6-EF25-4D78-8E4B-C624E7220E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162" b="11635"/>
          <a:stretch/>
        </p:blipFill>
        <p:spPr>
          <a:xfrm>
            <a:off x="2153362" y="539209"/>
            <a:ext cx="5847638" cy="5941507"/>
          </a:xfrm>
          <a:prstGeom prst="rect">
            <a:avLst/>
          </a:prstGeom>
          <a:ln>
            <a:solidFill>
              <a:srgbClr val="0070C0"/>
            </a:solidFill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470A0F25-9513-43F3-9F64-87CBE3ABBF44}"/>
              </a:ext>
            </a:extLst>
          </p:cNvPr>
          <p:cNvGrpSpPr/>
          <p:nvPr/>
        </p:nvGrpSpPr>
        <p:grpSpPr>
          <a:xfrm>
            <a:off x="81695" y="122360"/>
            <a:ext cx="1771411" cy="1700558"/>
            <a:chOff x="81695" y="122360"/>
            <a:chExt cx="1771411" cy="1700558"/>
          </a:xfrm>
        </p:grpSpPr>
        <p:pic>
          <p:nvPicPr>
            <p:cNvPr id="6" name="Picture 8" descr="Image result for moon clipart">
              <a:extLst>
                <a:ext uri="{FF2B5EF4-FFF2-40B4-BE49-F238E27FC236}">
                  <a16:creationId xmlns:a16="http://schemas.microsoft.com/office/drawing/2014/main" id="{320FD73E-9723-405A-8A91-EE28EE0D34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95" y="122360"/>
              <a:ext cx="1271954" cy="12719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4" descr="Image result for star clipart">
              <a:extLst>
                <a:ext uri="{FF2B5EF4-FFF2-40B4-BE49-F238E27FC236}">
                  <a16:creationId xmlns:a16="http://schemas.microsoft.com/office/drawing/2014/main" id="{D6A6E9FC-FD01-4558-AF34-8D71DAA70D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284857" y="957289"/>
              <a:ext cx="865629" cy="865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4" descr="Image result for star clipart">
              <a:extLst>
                <a:ext uri="{FF2B5EF4-FFF2-40B4-BE49-F238E27FC236}">
                  <a16:creationId xmlns:a16="http://schemas.microsoft.com/office/drawing/2014/main" id="{94BA2C7B-0E9A-4774-9862-25D3A8D3F8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1396461" y="770924"/>
              <a:ext cx="456645" cy="4566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D4E3454F-5BD5-429C-AB9F-4E92C541E9D3}"/>
              </a:ext>
            </a:extLst>
          </p:cNvPr>
          <p:cNvSpPr/>
          <p:nvPr/>
        </p:nvSpPr>
        <p:spPr>
          <a:xfrm>
            <a:off x="2182308" y="4666568"/>
            <a:ext cx="5789746" cy="120268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tx1"/>
                </a:solidFill>
                <a:latin typeface="Century Gothic" panose="020B0502020202020204" pitchFamily="34" charset="0"/>
              </a:rPr>
              <a:t>Mars sounds awesome.  I’d love to see it for myself!   But there’s no way I can really go there.  So I close my eyes and just imagine what it’s like on Mars.  Then, all of a sudden… three, two, one…</a:t>
            </a:r>
          </a:p>
        </p:txBody>
      </p:sp>
    </p:spTree>
    <p:extLst>
      <p:ext uri="{BB962C8B-B14F-4D97-AF65-F5344CB8AC3E}">
        <p14:creationId xmlns:p14="http://schemas.microsoft.com/office/powerpoint/2010/main" val="7519802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6837E-B494-4CB1-875F-6B9B5CB15D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E15C2D-C57D-46ED-AB7A-48359FCF73A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441E6C0-9369-4838-A25C-C70BA1B56D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162" b="11635"/>
          <a:stretch/>
        </p:blipFill>
        <p:spPr>
          <a:xfrm>
            <a:off x="2239107" y="731423"/>
            <a:ext cx="5650524" cy="5741229"/>
          </a:xfrm>
          <a:prstGeom prst="rect">
            <a:avLst/>
          </a:prstGeom>
          <a:ln>
            <a:solidFill>
              <a:srgbClr val="0070C0"/>
            </a:solidFill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8D77C6ED-2194-4174-BAED-49762555C6DE}"/>
              </a:ext>
            </a:extLst>
          </p:cNvPr>
          <p:cNvGrpSpPr/>
          <p:nvPr/>
        </p:nvGrpSpPr>
        <p:grpSpPr>
          <a:xfrm>
            <a:off x="81695" y="122360"/>
            <a:ext cx="1771411" cy="1700558"/>
            <a:chOff x="81695" y="122360"/>
            <a:chExt cx="1771411" cy="1700558"/>
          </a:xfrm>
        </p:grpSpPr>
        <p:pic>
          <p:nvPicPr>
            <p:cNvPr id="6" name="Picture 8" descr="Image result for moon clipart">
              <a:extLst>
                <a:ext uri="{FF2B5EF4-FFF2-40B4-BE49-F238E27FC236}">
                  <a16:creationId xmlns:a16="http://schemas.microsoft.com/office/drawing/2014/main" id="{C8220281-144A-4066-AE3D-0955665E19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95" y="122360"/>
              <a:ext cx="1271954" cy="12719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4" descr="Image result for star clipart">
              <a:extLst>
                <a:ext uri="{FF2B5EF4-FFF2-40B4-BE49-F238E27FC236}">
                  <a16:creationId xmlns:a16="http://schemas.microsoft.com/office/drawing/2014/main" id="{1ADBDECC-0A5A-4E2D-BFF3-1D8332BC85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284857" y="957289"/>
              <a:ext cx="865629" cy="865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4" descr="Image result for star clipart">
              <a:extLst>
                <a:ext uri="{FF2B5EF4-FFF2-40B4-BE49-F238E27FC236}">
                  <a16:creationId xmlns:a16="http://schemas.microsoft.com/office/drawing/2014/main" id="{6FF1260A-623E-4939-908C-C9E0969A36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1396461" y="770924"/>
              <a:ext cx="456645" cy="4566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C0ECD8A1-B853-4910-9384-EAE2637B5D59}"/>
              </a:ext>
            </a:extLst>
          </p:cNvPr>
          <p:cNvSpPr/>
          <p:nvPr/>
        </p:nvSpPr>
        <p:spPr>
          <a:xfrm>
            <a:off x="2239108" y="1677792"/>
            <a:ext cx="5650524" cy="121978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tx1"/>
                </a:solidFill>
                <a:latin typeface="Century Gothic" panose="020B0502020202020204" pitchFamily="34" charset="0"/>
              </a:rPr>
              <a:t>Touchdown!  Astronaut Avery has landed on Mars. Good thing I wore a space suit!  Earthlings can’t breathe on Mars easily.  But that won’t stop me from exploring! </a:t>
            </a:r>
          </a:p>
        </p:txBody>
      </p:sp>
    </p:spTree>
    <p:extLst>
      <p:ext uri="{BB962C8B-B14F-4D97-AF65-F5344CB8AC3E}">
        <p14:creationId xmlns:p14="http://schemas.microsoft.com/office/powerpoint/2010/main" val="19170931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6837E-B494-4CB1-875F-6B9B5CB15D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E15C2D-C57D-46ED-AB7A-48359FCF73A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A1677D-EA1F-4274-8B19-7B5F8CAF70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651" b="11443"/>
          <a:stretch/>
        </p:blipFill>
        <p:spPr>
          <a:xfrm>
            <a:off x="2180491" y="532586"/>
            <a:ext cx="5732585" cy="5954753"/>
          </a:xfrm>
          <a:prstGeom prst="rect">
            <a:avLst/>
          </a:prstGeom>
          <a:ln>
            <a:solidFill>
              <a:srgbClr val="0070C0"/>
            </a:solidFill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D5C474D9-AF6A-49DA-A935-C3D131592A2E}"/>
              </a:ext>
            </a:extLst>
          </p:cNvPr>
          <p:cNvGrpSpPr/>
          <p:nvPr/>
        </p:nvGrpSpPr>
        <p:grpSpPr>
          <a:xfrm>
            <a:off x="81695" y="122360"/>
            <a:ext cx="1771411" cy="1700558"/>
            <a:chOff x="81695" y="122360"/>
            <a:chExt cx="1771411" cy="1700558"/>
          </a:xfrm>
        </p:grpSpPr>
        <p:pic>
          <p:nvPicPr>
            <p:cNvPr id="6" name="Picture 8" descr="Image result for moon clipart">
              <a:extLst>
                <a:ext uri="{FF2B5EF4-FFF2-40B4-BE49-F238E27FC236}">
                  <a16:creationId xmlns:a16="http://schemas.microsoft.com/office/drawing/2014/main" id="{032552DD-39CF-409A-8848-92874E060F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95" y="122360"/>
              <a:ext cx="1271954" cy="12719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4" descr="Image result for star clipart">
              <a:extLst>
                <a:ext uri="{FF2B5EF4-FFF2-40B4-BE49-F238E27FC236}">
                  <a16:creationId xmlns:a16="http://schemas.microsoft.com/office/drawing/2014/main" id="{7F128CA5-B5F5-446C-9B76-11DFE253DF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284857" y="957289"/>
              <a:ext cx="865629" cy="865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4" descr="Image result for star clipart">
              <a:extLst>
                <a:ext uri="{FF2B5EF4-FFF2-40B4-BE49-F238E27FC236}">
                  <a16:creationId xmlns:a16="http://schemas.microsoft.com/office/drawing/2014/main" id="{408DF270-BB76-4B55-B41D-6FF9E4859DE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1396461" y="770924"/>
              <a:ext cx="456645" cy="4566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956415E3-9E16-427E-8576-9DD8C2C9F1DD}"/>
              </a:ext>
            </a:extLst>
          </p:cNvPr>
          <p:cNvSpPr/>
          <p:nvPr/>
        </p:nvSpPr>
        <p:spPr>
          <a:xfrm>
            <a:off x="2302495" y="1030288"/>
            <a:ext cx="3049001" cy="13422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tx1"/>
                </a:solidFill>
                <a:latin typeface="Century Gothic" panose="020B0502020202020204" pitchFamily="34" charset="0"/>
              </a:rPr>
              <a:t>I guess I am the only visitor from Earth. </a:t>
            </a:r>
          </a:p>
          <a:p>
            <a:pPr algn="ctr"/>
            <a:r>
              <a:rPr lang="en-CA" dirty="0">
                <a:solidFill>
                  <a:schemeClr val="tx1"/>
                </a:solidFill>
                <a:latin typeface="Century Gothic" panose="020B0502020202020204" pitchFamily="34" charset="0"/>
              </a:rPr>
              <a:t> Or am I?</a:t>
            </a:r>
          </a:p>
        </p:txBody>
      </p:sp>
    </p:spTree>
    <p:extLst>
      <p:ext uri="{BB962C8B-B14F-4D97-AF65-F5344CB8AC3E}">
        <p14:creationId xmlns:p14="http://schemas.microsoft.com/office/powerpoint/2010/main" val="34487183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6837E-B494-4CB1-875F-6B9B5CB15D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E15C2D-C57D-46ED-AB7A-48359FCF73A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9462C7-316C-4886-94F0-0545503595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163" b="12018"/>
          <a:stretch/>
        </p:blipFill>
        <p:spPr>
          <a:xfrm>
            <a:off x="1993644" y="228924"/>
            <a:ext cx="6464556" cy="6535176"/>
          </a:xfrm>
          <a:prstGeom prst="rect">
            <a:avLst/>
          </a:prstGeom>
          <a:ln>
            <a:solidFill>
              <a:srgbClr val="0070C0"/>
            </a:solidFill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D8BDDA77-EC42-4A5E-A423-1C133A2B7266}"/>
              </a:ext>
            </a:extLst>
          </p:cNvPr>
          <p:cNvGrpSpPr/>
          <p:nvPr/>
        </p:nvGrpSpPr>
        <p:grpSpPr>
          <a:xfrm>
            <a:off x="81695" y="122360"/>
            <a:ext cx="1771411" cy="1700558"/>
            <a:chOff x="81695" y="122360"/>
            <a:chExt cx="1771411" cy="1700558"/>
          </a:xfrm>
        </p:grpSpPr>
        <p:pic>
          <p:nvPicPr>
            <p:cNvPr id="6" name="Picture 8" descr="Image result for moon clipart">
              <a:extLst>
                <a:ext uri="{FF2B5EF4-FFF2-40B4-BE49-F238E27FC236}">
                  <a16:creationId xmlns:a16="http://schemas.microsoft.com/office/drawing/2014/main" id="{38059191-29AD-41DC-82E6-93EABB6AC3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95" y="122360"/>
              <a:ext cx="1271954" cy="12719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4" descr="Image result for star clipart">
              <a:extLst>
                <a:ext uri="{FF2B5EF4-FFF2-40B4-BE49-F238E27FC236}">
                  <a16:creationId xmlns:a16="http://schemas.microsoft.com/office/drawing/2014/main" id="{1A3D304D-E4C7-4DF5-8188-4822021A7A9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284857" y="957289"/>
              <a:ext cx="865629" cy="865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4" descr="Image result for star clipart">
              <a:extLst>
                <a:ext uri="{FF2B5EF4-FFF2-40B4-BE49-F238E27FC236}">
                  <a16:creationId xmlns:a16="http://schemas.microsoft.com/office/drawing/2014/main" id="{020DBEBE-F0C8-4FF1-9FDC-503A36175E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1396461" y="770924"/>
              <a:ext cx="456645" cy="4566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B22B0C1E-8D7E-404A-A690-862823096EE1}"/>
              </a:ext>
            </a:extLst>
          </p:cNvPr>
          <p:cNvSpPr/>
          <p:nvPr/>
        </p:nvSpPr>
        <p:spPr>
          <a:xfrm>
            <a:off x="2295685" y="366932"/>
            <a:ext cx="5860473" cy="14187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tx1"/>
                </a:solidFill>
                <a:latin typeface="Century Gothic" panose="020B0502020202020204" pitchFamily="34" charset="0"/>
              </a:rPr>
              <a:t>“Hi there!” says a friendly-looking robot.  “I’m Rover.  I’m on a mission to explore Mars.  I collect information and send it back to scientists on Earth. This helps them learn about Mars.”</a:t>
            </a:r>
          </a:p>
        </p:txBody>
      </p:sp>
    </p:spTree>
    <p:extLst>
      <p:ext uri="{BB962C8B-B14F-4D97-AF65-F5344CB8AC3E}">
        <p14:creationId xmlns:p14="http://schemas.microsoft.com/office/powerpoint/2010/main" val="8112523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6837E-B494-4CB1-875F-6B9B5CB15D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E15C2D-C57D-46ED-AB7A-48359FCF73A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B0D6A0-B26D-4354-B592-688B9B5918E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161" b="12981"/>
          <a:stretch/>
        </p:blipFill>
        <p:spPr>
          <a:xfrm>
            <a:off x="2017922" y="214895"/>
            <a:ext cx="6440278" cy="6428063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963DC49C-3BF4-4CF5-9FDD-5C3318A1AF0C}"/>
              </a:ext>
            </a:extLst>
          </p:cNvPr>
          <p:cNvGrpSpPr/>
          <p:nvPr/>
        </p:nvGrpSpPr>
        <p:grpSpPr>
          <a:xfrm>
            <a:off x="81695" y="122360"/>
            <a:ext cx="1771411" cy="1700558"/>
            <a:chOff x="81695" y="122360"/>
            <a:chExt cx="1771411" cy="1700558"/>
          </a:xfrm>
        </p:grpSpPr>
        <p:pic>
          <p:nvPicPr>
            <p:cNvPr id="6" name="Picture 8" descr="Image result for moon clipart">
              <a:extLst>
                <a:ext uri="{FF2B5EF4-FFF2-40B4-BE49-F238E27FC236}">
                  <a16:creationId xmlns:a16="http://schemas.microsoft.com/office/drawing/2014/main" id="{34D0B601-0AF4-4C30-A101-84BC4C1ECC7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95" y="122360"/>
              <a:ext cx="1271954" cy="12719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4" descr="Image result for star clipart">
              <a:extLst>
                <a:ext uri="{FF2B5EF4-FFF2-40B4-BE49-F238E27FC236}">
                  <a16:creationId xmlns:a16="http://schemas.microsoft.com/office/drawing/2014/main" id="{94821A1B-0B5B-4A25-950E-6B536C8C022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284857" y="957289"/>
              <a:ext cx="865629" cy="865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4" descr="Image result for star clipart">
              <a:extLst>
                <a:ext uri="{FF2B5EF4-FFF2-40B4-BE49-F238E27FC236}">
                  <a16:creationId xmlns:a16="http://schemas.microsoft.com/office/drawing/2014/main" id="{840EC416-C55D-4E3E-B5B1-BB9D0A92714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1396461" y="770924"/>
              <a:ext cx="456645" cy="4566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4E238C3D-961D-4896-A1EA-F2780E820651}"/>
              </a:ext>
            </a:extLst>
          </p:cNvPr>
          <p:cNvSpPr/>
          <p:nvPr/>
        </p:nvSpPr>
        <p:spPr>
          <a:xfrm>
            <a:off x="2503597" y="289853"/>
            <a:ext cx="5860473" cy="83251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tx1"/>
                </a:solidFill>
                <a:latin typeface="Century Gothic" panose="020B0502020202020204" pitchFamily="34" charset="0"/>
              </a:rPr>
              <a:t>It looks like I have an exploring partner.</a:t>
            </a:r>
          </a:p>
          <a:p>
            <a:pPr algn="ctr"/>
            <a:r>
              <a:rPr lang="en-CA" dirty="0">
                <a:solidFill>
                  <a:schemeClr val="tx1"/>
                </a:solidFill>
                <a:latin typeface="Century Gothic" panose="020B0502020202020204" pitchFamily="34" charset="0"/>
              </a:rPr>
              <a:t>High-five, Rover!</a:t>
            </a:r>
          </a:p>
        </p:txBody>
      </p:sp>
    </p:spTree>
    <p:extLst>
      <p:ext uri="{BB962C8B-B14F-4D97-AF65-F5344CB8AC3E}">
        <p14:creationId xmlns:p14="http://schemas.microsoft.com/office/powerpoint/2010/main" val="42085520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6837E-B494-4CB1-875F-6B9B5CB15D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E15C2D-C57D-46ED-AB7A-48359FCF73A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5A80DB-622E-42C6-A636-6AE0E783D2D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162" b="11442"/>
          <a:stretch/>
        </p:blipFill>
        <p:spPr>
          <a:xfrm>
            <a:off x="2017922" y="324987"/>
            <a:ext cx="6105080" cy="6218734"/>
          </a:xfrm>
          <a:prstGeom prst="rect">
            <a:avLst/>
          </a:prstGeom>
          <a:ln>
            <a:solidFill>
              <a:srgbClr val="0070C0"/>
            </a:solidFill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CE034D63-95AE-4AF9-B8C5-EB4BC5E91F1D}"/>
              </a:ext>
            </a:extLst>
          </p:cNvPr>
          <p:cNvGrpSpPr/>
          <p:nvPr/>
        </p:nvGrpSpPr>
        <p:grpSpPr>
          <a:xfrm>
            <a:off x="81695" y="122360"/>
            <a:ext cx="1771411" cy="1700558"/>
            <a:chOff x="81695" y="122360"/>
            <a:chExt cx="1771411" cy="1700558"/>
          </a:xfrm>
        </p:grpSpPr>
        <p:pic>
          <p:nvPicPr>
            <p:cNvPr id="6" name="Picture 8" descr="Image result for moon clipart">
              <a:extLst>
                <a:ext uri="{FF2B5EF4-FFF2-40B4-BE49-F238E27FC236}">
                  <a16:creationId xmlns:a16="http://schemas.microsoft.com/office/drawing/2014/main" id="{4726C7A6-CDCA-4682-9E71-0EFF2A8E727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95" y="122360"/>
              <a:ext cx="1271954" cy="12719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4" descr="Image result for star clipart">
              <a:extLst>
                <a:ext uri="{FF2B5EF4-FFF2-40B4-BE49-F238E27FC236}">
                  <a16:creationId xmlns:a16="http://schemas.microsoft.com/office/drawing/2014/main" id="{13DC71E7-FB30-424A-ABDB-B7D7E2FEC33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284857" y="957289"/>
              <a:ext cx="865629" cy="865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4" descr="Image result for star clipart">
              <a:extLst>
                <a:ext uri="{FF2B5EF4-FFF2-40B4-BE49-F238E27FC236}">
                  <a16:creationId xmlns:a16="http://schemas.microsoft.com/office/drawing/2014/main" id="{D9DD9984-CF9A-438A-B51E-0852BC76A1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1396461" y="770924"/>
              <a:ext cx="456645" cy="4566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C237EC22-1933-439A-BB87-40638F0CEBFE}"/>
              </a:ext>
            </a:extLst>
          </p:cNvPr>
          <p:cNvSpPr/>
          <p:nvPr/>
        </p:nvSpPr>
        <p:spPr>
          <a:xfrm>
            <a:off x="2078923" y="1390103"/>
            <a:ext cx="5983078" cy="110371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tx1"/>
                </a:solidFill>
                <a:latin typeface="Century Gothic" panose="020B0502020202020204" pitchFamily="34" charset="0"/>
              </a:rPr>
              <a:t>Rover and I can’t wait to go exploring.  But just as we start out, a giant rock rolls into our path!</a:t>
            </a:r>
          </a:p>
          <a:p>
            <a:pPr algn="ctr"/>
            <a:r>
              <a:rPr lang="en-CA" dirty="0">
                <a:solidFill>
                  <a:schemeClr val="tx1"/>
                </a:solidFill>
                <a:latin typeface="Century Gothic" panose="020B0502020202020204" pitchFamily="34" charset="0"/>
              </a:rPr>
              <a:t>“Warning: Rock ahead,” says Rover.</a:t>
            </a:r>
          </a:p>
        </p:txBody>
      </p:sp>
    </p:spTree>
    <p:extLst>
      <p:ext uri="{BB962C8B-B14F-4D97-AF65-F5344CB8AC3E}">
        <p14:creationId xmlns:p14="http://schemas.microsoft.com/office/powerpoint/2010/main" val="9291053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EC9CC1-5005-4699-B6A1-0891E6350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0C25CE-726F-4075-AB29-616478492C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DC382B-CEF8-439B-9503-50A976EBE8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250" b="11827"/>
          <a:stretch/>
        </p:blipFill>
        <p:spPr>
          <a:xfrm>
            <a:off x="2227385" y="728110"/>
            <a:ext cx="5720861" cy="5867550"/>
          </a:xfrm>
          <a:prstGeom prst="rect">
            <a:avLst/>
          </a:prstGeom>
          <a:ln>
            <a:solidFill>
              <a:srgbClr val="0070C0"/>
            </a:solidFill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0DD03C24-CBC2-4FE6-B115-28A1E55431A2}"/>
              </a:ext>
            </a:extLst>
          </p:cNvPr>
          <p:cNvGrpSpPr/>
          <p:nvPr/>
        </p:nvGrpSpPr>
        <p:grpSpPr>
          <a:xfrm>
            <a:off x="81695" y="122360"/>
            <a:ext cx="1771411" cy="1700558"/>
            <a:chOff x="81695" y="122360"/>
            <a:chExt cx="1771411" cy="1700558"/>
          </a:xfrm>
        </p:grpSpPr>
        <p:pic>
          <p:nvPicPr>
            <p:cNvPr id="6" name="Picture 8" descr="Image result for moon clipart">
              <a:extLst>
                <a:ext uri="{FF2B5EF4-FFF2-40B4-BE49-F238E27FC236}">
                  <a16:creationId xmlns:a16="http://schemas.microsoft.com/office/drawing/2014/main" id="{282D8917-D808-4FB0-9290-6540F71459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95" y="122360"/>
              <a:ext cx="1271954" cy="12719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4" descr="Image result for star clipart">
              <a:extLst>
                <a:ext uri="{FF2B5EF4-FFF2-40B4-BE49-F238E27FC236}">
                  <a16:creationId xmlns:a16="http://schemas.microsoft.com/office/drawing/2014/main" id="{142DD20A-2436-4404-889D-3A16094D4B1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284857" y="957289"/>
              <a:ext cx="865629" cy="865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4" descr="Image result for star clipart">
              <a:extLst>
                <a:ext uri="{FF2B5EF4-FFF2-40B4-BE49-F238E27FC236}">
                  <a16:creationId xmlns:a16="http://schemas.microsoft.com/office/drawing/2014/main" id="{8C4095C0-5944-475F-ADB0-9ED17A8146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1396461" y="770924"/>
              <a:ext cx="456645" cy="4566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EF3B8385-185C-4212-AF51-5B31001B99CE}"/>
              </a:ext>
            </a:extLst>
          </p:cNvPr>
          <p:cNvSpPr/>
          <p:nvPr/>
        </p:nvSpPr>
        <p:spPr>
          <a:xfrm>
            <a:off x="2320872" y="728110"/>
            <a:ext cx="5504967" cy="144507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tx1"/>
                </a:solidFill>
                <a:latin typeface="Century Gothic" panose="020B0502020202020204" pitchFamily="34" charset="0"/>
              </a:rPr>
              <a:t>“I can try to jump over it,” I say.  I take a running leap and fly up, up ,up!</a:t>
            </a:r>
          </a:p>
          <a:p>
            <a:pPr algn="ctr"/>
            <a:r>
              <a:rPr lang="en-CA" dirty="0">
                <a:solidFill>
                  <a:schemeClr val="tx1"/>
                </a:solidFill>
                <a:latin typeface="Century Gothic" panose="020B0502020202020204" pitchFamily="34" charset="0"/>
              </a:rPr>
              <a:t>“Mars is half the size of Earth,” Rover reports. </a:t>
            </a:r>
          </a:p>
          <a:p>
            <a:pPr algn="ctr"/>
            <a:r>
              <a:rPr lang="en-CA" dirty="0">
                <a:solidFill>
                  <a:schemeClr val="tx1"/>
                </a:solidFill>
                <a:latin typeface="Century Gothic" panose="020B0502020202020204" pitchFamily="34" charset="0"/>
              </a:rPr>
              <a:t>That means its gravity is weaker.  Here, you can jump three times higher.”</a:t>
            </a:r>
          </a:p>
        </p:txBody>
      </p:sp>
    </p:spTree>
    <p:extLst>
      <p:ext uri="{BB962C8B-B14F-4D97-AF65-F5344CB8AC3E}">
        <p14:creationId xmlns:p14="http://schemas.microsoft.com/office/powerpoint/2010/main" val="200518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5794227" y="3302009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754" y="4340206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471391" y="539262"/>
            <a:ext cx="4592978" cy="2203939"/>
          </a:xfrm>
          <a:prstGeom prst="roundRect">
            <a:avLst/>
          </a:prstGeom>
          <a:solidFill>
            <a:srgbClr val="4472C4">
              <a:alpha val="89804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Outer Space</a:t>
            </a:r>
          </a:p>
          <a:p>
            <a:pPr algn="ctr"/>
            <a:endParaRPr lang="en-CA" sz="3200" u="sng" dirty="0">
              <a:latin typeface="Century Gothic" panose="020B0502020202020204" pitchFamily="34" charset="0"/>
            </a:endParaRPr>
          </a:p>
          <a:p>
            <a:pPr algn="ctr"/>
            <a:r>
              <a:rPr lang="en-CA" sz="2000" dirty="0">
                <a:latin typeface="Century Gothic" panose="020B0502020202020204" pitchFamily="34" charset="0"/>
              </a:rPr>
              <a:t>Let’s play a word game!</a:t>
            </a:r>
          </a:p>
          <a:p>
            <a:pPr algn="ctr"/>
            <a:r>
              <a:rPr lang="en-CA" sz="2000" dirty="0">
                <a:latin typeface="Century Gothic" panose="020B0502020202020204" pitchFamily="34" charset="0"/>
              </a:rPr>
              <a:t>How many words can you make out of the letters in </a:t>
            </a:r>
          </a:p>
          <a:p>
            <a:pPr algn="ctr"/>
            <a:r>
              <a:rPr lang="en-CA" sz="2000" dirty="0">
                <a:latin typeface="Century Gothic" panose="020B0502020202020204" pitchFamily="34" charset="0"/>
              </a:rPr>
              <a:t>‘planet Mars’?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C00B353-0A4B-4159-8D00-0FA78A04EC90}"/>
              </a:ext>
            </a:extLst>
          </p:cNvPr>
          <p:cNvSpPr/>
          <p:nvPr/>
        </p:nvSpPr>
        <p:spPr>
          <a:xfrm>
            <a:off x="471391" y="3241072"/>
            <a:ext cx="4592978" cy="2649841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5E742C9-2EF8-45C2-BA08-44A8F4DE2686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8099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9E88A-847F-49B4-9CA5-058630AE6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1AB27E-368B-4741-89C5-00627552B8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4B9C4C-ED58-4BD9-82FA-27E701FA54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596" b="12019"/>
          <a:stretch/>
        </p:blipFill>
        <p:spPr>
          <a:xfrm>
            <a:off x="2095240" y="173904"/>
            <a:ext cx="6420110" cy="6453033"/>
          </a:xfrm>
          <a:prstGeom prst="rect">
            <a:avLst/>
          </a:prstGeom>
          <a:ln>
            <a:solidFill>
              <a:srgbClr val="0070C0"/>
            </a:solidFill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BDB7A116-F931-466E-B87A-4E7F1216C353}"/>
              </a:ext>
            </a:extLst>
          </p:cNvPr>
          <p:cNvGrpSpPr/>
          <p:nvPr/>
        </p:nvGrpSpPr>
        <p:grpSpPr>
          <a:xfrm>
            <a:off x="81695" y="122360"/>
            <a:ext cx="1771411" cy="1700558"/>
            <a:chOff x="81695" y="122360"/>
            <a:chExt cx="1771411" cy="1700558"/>
          </a:xfrm>
        </p:grpSpPr>
        <p:pic>
          <p:nvPicPr>
            <p:cNvPr id="6" name="Picture 8" descr="Image result for moon clipart">
              <a:extLst>
                <a:ext uri="{FF2B5EF4-FFF2-40B4-BE49-F238E27FC236}">
                  <a16:creationId xmlns:a16="http://schemas.microsoft.com/office/drawing/2014/main" id="{696E5D64-EAB9-4230-8A0F-387DE4C6C1E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95" y="122360"/>
              <a:ext cx="1271954" cy="12719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4" descr="Image result for star clipart">
              <a:extLst>
                <a:ext uri="{FF2B5EF4-FFF2-40B4-BE49-F238E27FC236}">
                  <a16:creationId xmlns:a16="http://schemas.microsoft.com/office/drawing/2014/main" id="{F2928124-5C2D-4347-8635-5E9FC70521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284857" y="957289"/>
              <a:ext cx="865629" cy="865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4" descr="Image result for star clipart">
              <a:extLst>
                <a:ext uri="{FF2B5EF4-FFF2-40B4-BE49-F238E27FC236}">
                  <a16:creationId xmlns:a16="http://schemas.microsoft.com/office/drawing/2014/main" id="{326F753F-084D-40C9-AA46-247B3518D4D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1396461" y="770924"/>
              <a:ext cx="456645" cy="4566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823052EA-6876-48E9-8856-914E7CA69519}"/>
              </a:ext>
            </a:extLst>
          </p:cNvPr>
          <p:cNvSpPr/>
          <p:nvPr/>
        </p:nvSpPr>
        <p:spPr>
          <a:xfrm>
            <a:off x="2375058" y="271901"/>
            <a:ext cx="5860473" cy="14187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tx1"/>
                </a:solidFill>
                <a:latin typeface="Century Gothic" panose="020B0502020202020204" pitchFamily="34" charset="0"/>
              </a:rPr>
              <a:t>Behind the rock, there are many more rocks just like it.  They are part of a huge hill.</a:t>
            </a:r>
          </a:p>
          <a:p>
            <a:pPr algn="ctr"/>
            <a:r>
              <a:rPr lang="en-CA" dirty="0">
                <a:solidFill>
                  <a:schemeClr val="tx1"/>
                </a:solidFill>
                <a:latin typeface="Century Gothic" panose="020B0502020202020204" pitchFamily="34" charset="0"/>
              </a:rPr>
              <a:t>That’s where the big rock must have rolled from.  “Let’s go check it out, Rover!”</a:t>
            </a:r>
          </a:p>
        </p:txBody>
      </p:sp>
    </p:spTree>
    <p:extLst>
      <p:ext uri="{BB962C8B-B14F-4D97-AF65-F5344CB8AC3E}">
        <p14:creationId xmlns:p14="http://schemas.microsoft.com/office/powerpoint/2010/main" val="20814547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7DF15-D375-46E3-B25A-F420906F7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BAD8F-EABA-40CB-9C9A-76261C9F2F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B0D771-7E03-46D0-922B-3014D60B14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020" b="11442"/>
          <a:stretch/>
        </p:blipFill>
        <p:spPr>
          <a:xfrm>
            <a:off x="2017922" y="122360"/>
            <a:ext cx="6498059" cy="6631353"/>
          </a:xfrm>
          <a:prstGeom prst="rect">
            <a:avLst/>
          </a:prstGeom>
          <a:ln>
            <a:solidFill>
              <a:srgbClr val="0070C0"/>
            </a:solidFill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1AAA9F6-AE2B-4902-A48E-DDBD585C78F1}"/>
              </a:ext>
            </a:extLst>
          </p:cNvPr>
          <p:cNvGrpSpPr/>
          <p:nvPr/>
        </p:nvGrpSpPr>
        <p:grpSpPr>
          <a:xfrm>
            <a:off x="81695" y="122360"/>
            <a:ext cx="1771411" cy="1700558"/>
            <a:chOff x="81695" y="122360"/>
            <a:chExt cx="1771411" cy="1700558"/>
          </a:xfrm>
        </p:grpSpPr>
        <p:pic>
          <p:nvPicPr>
            <p:cNvPr id="6" name="Picture 8" descr="Image result for moon clipart">
              <a:extLst>
                <a:ext uri="{FF2B5EF4-FFF2-40B4-BE49-F238E27FC236}">
                  <a16:creationId xmlns:a16="http://schemas.microsoft.com/office/drawing/2014/main" id="{848DA320-5FF4-4352-988F-600D18F308A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95" y="122360"/>
              <a:ext cx="1271954" cy="12719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4" descr="Image result for star clipart">
              <a:extLst>
                <a:ext uri="{FF2B5EF4-FFF2-40B4-BE49-F238E27FC236}">
                  <a16:creationId xmlns:a16="http://schemas.microsoft.com/office/drawing/2014/main" id="{CE201C16-CC4B-4FCB-B56A-4BF13932F4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284857" y="957289"/>
              <a:ext cx="865629" cy="865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4" descr="Image result for star clipart">
              <a:extLst>
                <a:ext uri="{FF2B5EF4-FFF2-40B4-BE49-F238E27FC236}">
                  <a16:creationId xmlns:a16="http://schemas.microsoft.com/office/drawing/2014/main" id="{CDC31C12-5C66-4705-91F0-EFBABB4C8E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1396461" y="770924"/>
              <a:ext cx="456645" cy="4566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2E316F18-EC48-4220-85E7-9C0C3F83FD59}"/>
              </a:ext>
            </a:extLst>
          </p:cNvPr>
          <p:cNvSpPr/>
          <p:nvPr/>
        </p:nvSpPr>
        <p:spPr>
          <a:xfrm>
            <a:off x="2336714" y="230190"/>
            <a:ext cx="5860473" cy="14187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tx1"/>
                </a:solidFill>
                <a:latin typeface="Century Gothic" panose="020B0502020202020204" pitchFamily="34" charset="0"/>
              </a:rPr>
              <a:t>I climb up the hill, and Rover rumbles up beside me.  I want to show everyone that Rover and I once stood on this spot.  I pull a flag out of my space suit and put it on the hill. It flaps around.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DB274A-C749-4A89-85D9-CD4DB9BF9A59}"/>
              </a:ext>
            </a:extLst>
          </p:cNvPr>
          <p:cNvSpPr/>
          <p:nvPr/>
        </p:nvSpPr>
        <p:spPr>
          <a:xfrm>
            <a:off x="2336713" y="5510150"/>
            <a:ext cx="5465375" cy="107518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tx1"/>
                </a:solidFill>
                <a:latin typeface="Century Gothic" panose="020B0502020202020204" pitchFamily="34" charset="0"/>
              </a:rPr>
              <a:t>“Mars is windy,” Rover says. “The wind creates huge dust storms.”</a:t>
            </a:r>
          </a:p>
          <a:p>
            <a:pPr algn="ctr"/>
            <a:r>
              <a:rPr lang="en-CA" dirty="0">
                <a:solidFill>
                  <a:schemeClr val="tx1"/>
                </a:solidFill>
                <a:latin typeface="Century Gothic" panose="020B0502020202020204" pitchFamily="34" charset="0"/>
              </a:rPr>
              <a:t>Exploring Mars really blows me away!</a:t>
            </a:r>
          </a:p>
        </p:txBody>
      </p:sp>
    </p:spTree>
    <p:extLst>
      <p:ext uri="{BB962C8B-B14F-4D97-AF65-F5344CB8AC3E}">
        <p14:creationId xmlns:p14="http://schemas.microsoft.com/office/powerpoint/2010/main" val="39339100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7DF15-D375-46E3-B25A-F420906F7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BAD8F-EABA-40CB-9C9A-76261C9F2F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CDC080-66A2-4CFC-ADE6-CDF9DC4070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250" b="11442"/>
          <a:stretch/>
        </p:blipFill>
        <p:spPr>
          <a:xfrm>
            <a:off x="1895920" y="185999"/>
            <a:ext cx="6309929" cy="6504080"/>
          </a:xfrm>
          <a:prstGeom prst="rect">
            <a:avLst/>
          </a:prstGeom>
          <a:ln>
            <a:solidFill>
              <a:srgbClr val="0070C0"/>
            </a:solidFill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4318A3B8-30FE-4B3D-B6E4-BD7752464DFA}"/>
              </a:ext>
            </a:extLst>
          </p:cNvPr>
          <p:cNvGrpSpPr/>
          <p:nvPr/>
        </p:nvGrpSpPr>
        <p:grpSpPr>
          <a:xfrm>
            <a:off x="81695" y="122360"/>
            <a:ext cx="1771411" cy="1700558"/>
            <a:chOff x="81695" y="122360"/>
            <a:chExt cx="1771411" cy="1700558"/>
          </a:xfrm>
        </p:grpSpPr>
        <p:pic>
          <p:nvPicPr>
            <p:cNvPr id="6" name="Picture 8" descr="Image result for moon clipart">
              <a:extLst>
                <a:ext uri="{FF2B5EF4-FFF2-40B4-BE49-F238E27FC236}">
                  <a16:creationId xmlns:a16="http://schemas.microsoft.com/office/drawing/2014/main" id="{083F7932-463C-4A9C-AF4A-D02CA7175B7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95" y="122360"/>
              <a:ext cx="1271954" cy="12719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4" descr="Image result for star clipart">
              <a:extLst>
                <a:ext uri="{FF2B5EF4-FFF2-40B4-BE49-F238E27FC236}">
                  <a16:creationId xmlns:a16="http://schemas.microsoft.com/office/drawing/2014/main" id="{E72EC1DA-7FF1-42B2-A8C1-68A34FBE219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284857" y="957289"/>
              <a:ext cx="865629" cy="865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4" descr="Image result for star clipart">
              <a:extLst>
                <a:ext uri="{FF2B5EF4-FFF2-40B4-BE49-F238E27FC236}">
                  <a16:creationId xmlns:a16="http://schemas.microsoft.com/office/drawing/2014/main" id="{5562DB4D-0980-4E43-9302-8CFC66F3AC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1396461" y="770924"/>
              <a:ext cx="456645" cy="4566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CF265104-E9AA-46A7-AF66-1467E4E95A78}"/>
              </a:ext>
            </a:extLst>
          </p:cNvPr>
          <p:cNvSpPr/>
          <p:nvPr/>
        </p:nvSpPr>
        <p:spPr>
          <a:xfrm>
            <a:off x="2159619" y="414345"/>
            <a:ext cx="4133987" cy="68798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err="1">
                <a:solidFill>
                  <a:schemeClr val="tx1"/>
                </a:solidFill>
                <a:latin typeface="Century Gothic" panose="020B0502020202020204" pitchFamily="34" charset="0"/>
              </a:rPr>
              <a:t>Brr</a:t>
            </a:r>
            <a:r>
              <a:rPr lang="en-CA" dirty="0">
                <a:solidFill>
                  <a:schemeClr val="tx1"/>
                </a:solidFill>
                <a:latin typeface="Century Gothic" panose="020B0502020202020204" pitchFamily="34" charset="0"/>
              </a:rPr>
              <a:t>! The air is cold.  “ I wish my space suit had earmuffs,” I say.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8B89416-EE76-4BFF-B81A-32EC91385281}"/>
              </a:ext>
            </a:extLst>
          </p:cNvPr>
          <p:cNvSpPr/>
          <p:nvPr/>
        </p:nvSpPr>
        <p:spPr>
          <a:xfrm>
            <a:off x="2120647" y="5106390"/>
            <a:ext cx="5930823" cy="14161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tx1"/>
                </a:solidFill>
                <a:latin typeface="Century Gothic" panose="020B0502020202020204" pitchFamily="34" charset="0"/>
              </a:rPr>
              <a:t>“The average temperature on Mars is -80 Fahrenheit, or -62 Celsius,” rover explains.  “Mars has four season like Earth.  But summer feels like winter.”</a:t>
            </a:r>
          </a:p>
        </p:txBody>
      </p:sp>
    </p:spTree>
    <p:extLst>
      <p:ext uri="{BB962C8B-B14F-4D97-AF65-F5344CB8AC3E}">
        <p14:creationId xmlns:p14="http://schemas.microsoft.com/office/powerpoint/2010/main" val="20081978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7DF15-D375-46E3-B25A-F420906F7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BAD8F-EABA-40CB-9C9A-76261C9F2F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EB475E-7503-458A-9271-A290335034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827" b="11250"/>
          <a:stretch/>
        </p:blipFill>
        <p:spPr>
          <a:xfrm>
            <a:off x="2078646" y="341812"/>
            <a:ext cx="6305333" cy="6467010"/>
          </a:xfrm>
          <a:prstGeom prst="rect">
            <a:avLst/>
          </a:prstGeom>
          <a:ln>
            <a:solidFill>
              <a:srgbClr val="0070C0"/>
            </a:solidFill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0573C0D8-2B32-4709-A334-D469FE2F410D}"/>
              </a:ext>
            </a:extLst>
          </p:cNvPr>
          <p:cNvGrpSpPr/>
          <p:nvPr/>
        </p:nvGrpSpPr>
        <p:grpSpPr>
          <a:xfrm>
            <a:off x="81695" y="122360"/>
            <a:ext cx="1771411" cy="1700558"/>
            <a:chOff x="81695" y="122360"/>
            <a:chExt cx="1771411" cy="1700558"/>
          </a:xfrm>
        </p:grpSpPr>
        <p:pic>
          <p:nvPicPr>
            <p:cNvPr id="6" name="Picture 8" descr="Image result for moon clipart">
              <a:extLst>
                <a:ext uri="{FF2B5EF4-FFF2-40B4-BE49-F238E27FC236}">
                  <a16:creationId xmlns:a16="http://schemas.microsoft.com/office/drawing/2014/main" id="{E8A870C0-691B-4FC8-BB4A-70E207275E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95" y="122360"/>
              <a:ext cx="1271954" cy="12719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4" descr="Image result for star clipart">
              <a:extLst>
                <a:ext uri="{FF2B5EF4-FFF2-40B4-BE49-F238E27FC236}">
                  <a16:creationId xmlns:a16="http://schemas.microsoft.com/office/drawing/2014/main" id="{C66CD3B2-B80A-4A0A-A800-96B8B7ECC4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284857" y="957289"/>
              <a:ext cx="865629" cy="865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4" descr="Image result for star clipart">
              <a:extLst>
                <a:ext uri="{FF2B5EF4-FFF2-40B4-BE49-F238E27FC236}">
                  <a16:creationId xmlns:a16="http://schemas.microsoft.com/office/drawing/2014/main" id="{20422312-55FB-4341-A81C-704E434DE34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1396461" y="770924"/>
              <a:ext cx="456645" cy="4566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8AD4B9BF-1C9B-4C50-B2BB-E2803928A60D}"/>
              </a:ext>
            </a:extLst>
          </p:cNvPr>
          <p:cNvSpPr/>
          <p:nvPr/>
        </p:nvSpPr>
        <p:spPr>
          <a:xfrm>
            <a:off x="2977495" y="428376"/>
            <a:ext cx="4507633" cy="6599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tx1"/>
                </a:solidFill>
                <a:latin typeface="Century Gothic" panose="020B0502020202020204" pitchFamily="34" charset="0"/>
              </a:rPr>
              <a:t>It’s a good thing I left my swim suit at home.  Still is that water over there?</a:t>
            </a:r>
          </a:p>
        </p:txBody>
      </p:sp>
    </p:spTree>
    <p:extLst>
      <p:ext uri="{BB962C8B-B14F-4D97-AF65-F5344CB8AC3E}">
        <p14:creationId xmlns:p14="http://schemas.microsoft.com/office/powerpoint/2010/main" val="10470881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7DF15-D375-46E3-B25A-F420906F7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BAD8F-EABA-40CB-9C9A-76261C9F2F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4D8A5B-6286-40B3-A345-F95DB231E9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211" b="11442"/>
          <a:stretch/>
        </p:blipFill>
        <p:spPr>
          <a:xfrm>
            <a:off x="2086277" y="186172"/>
            <a:ext cx="6338366" cy="6452134"/>
          </a:xfrm>
          <a:prstGeom prst="rect">
            <a:avLst/>
          </a:prstGeom>
          <a:ln>
            <a:solidFill>
              <a:srgbClr val="0070C0"/>
            </a:solidFill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8B601C83-02BC-4E07-A903-62C7FAAFFF8F}"/>
              </a:ext>
            </a:extLst>
          </p:cNvPr>
          <p:cNvGrpSpPr/>
          <p:nvPr/>
        </p:nvGrpSpPr>
        <p:grpSpPr>
          <a:xfrm>
            <a:off x="81695" y="122360"/>
            <a:ext cx="1771411" cy="1700558"/>
            <a:chOff x="81695" y="122360"/>
            <a:chExt cx="1771411" cy="1700558"/>
          </a:xfrm>
        </p:grpSpPr>
        <p:pic>
          <p:nvPicPr>
            <p:cNvPr id="6" name="Picture 8" descr="Image result for moon clipart">
              <a:extLst>
                <a:ext uri="{FF2B5EF4-FFF2-40B4-BE49-F238E27FC236}">
                  <a16:creationId xmlns:a16="http://schemas.microsoft.com/office/drawing/2014/main" id="{E615E994-8327-4A71-B2E5-6716C4FCAF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95" y="122360"/>
              <a:ext cx="1271954" cy="12719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4" descr="Image result for star clipart">
              <a:extLst>
                <a:ext uri="{FF2B5EF4-FFF2-40B4-BE49-F238E27FC236}">
                  <a16:creationId xmlns:a16="http://schemas.microsoft.com/office/drawing/2014/main" id="{B069BC1B-930A-4776-BCDA-685A2EE4637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284857" y="957289"/>
              <a:ext cx="865629" cy="865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4" descr="Image result for star clipart">
              <a:extLst>
                <a:ext uri="{FF2B5EF4-FFF2-40B4-BE49-F238E27FC236}">
                  <a16:creationId xmlns:a16="http://schemas.microsoft.com/office/drawing/2014/main" id="{EE3A4B10-B253-4C2B-B1C1-AA015C4B59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1396461" y="770924"/>
              <a:ext cx="456645" cy="4566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8E7AD6F4-632C-4326-9453-37349A45DC25}"/>
              </a:ext>
            </a:extLst>
          </p:cNvPr>
          <p:cNvSpPr/>
          <p:nvPr/>
        </p:nvSpPr>
        <p:spPr>
          <a:xfrm>
            <a:off x="2303125" y="1390103"/>
            <a:ext cx="5867097" cy="13649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tx1"/>
                </a:solidFill>
                <a:latin typeface="Century Gothic" panose="020B0502020202020204" pitchFamily="34" charset="0"/>
              </a:rPr>
              <a:t>“It is water!” I shout.</a:t>
            </a:r>
          </a:p>
          <a:p>
            <a:pPr algn="ctr"/>
            <a:r>
              <a:rPr lang="en-CA" dirty="0">
                <a:solidFill>
                  <a:schemeClr val="tx1"/>
                </a:solidFill>
                <a:latin typeface="Century Gothic" panose="020B0502020202020204" pitchFamily="34" charset="0"/>
              </a:rPr>
              <a:t>“You’re right!” Rover says. “Water exists on Mars.  It may help us find life,”</a:t>
            </a:r>
          </a:p>
        </p:txBody>
      </p:sp>
    </p:spTree>
    <p:extLst>
      <p:ext uri="{BB962C8B-B14F-4D97-AF65-F5344CB8AC3E}">
        <p14:creationId xmlns:p14="http://schemas.microsoft.com/office/powerpoint/2010/main" val="24389560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7DF15-D375-46E3-B25A-F420906F7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BAD8F-EABA-40CB-9C9A-76261C9F2F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2E4596-D6E1-4043-8E57-56AD795AC2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062" b="11769"/>
          <a:stretch/>
        </p:blipFill>
        <p:spPr>
          <a:xfrm>
            <a:off x="2078646" y="326325"/>
            <a:ext cx="5918044" cy="6010273"/>
          </a:xfrm>
          <a:prstGeom prst="rect">
            <a:avLst/>
          </a:prstGeom>
          <a:ln>
            <a:solidFill>
              <a:srgbClr val="0070C0"/>
            </a:solidFill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0326157-255B-4039-9617-633A1B299656}"/>
              </a:ext>
            </a:extLst>
          </p:cNvPr>
          <p:cNvGrpSpPr/>
          <p:nvPr/>
        </p:nvGrpSpPr>
        <p:grpSpPr>
          <a:xfrm>
            <a:off x="81695" y="122360"/>
            <a:ext cx="1771411" cy="1700558"/>
            <a:chOff x="81695" y="122360"/>
            <a:chExt cx="1771411" cy="1700558"/>
          </a:xfrm>
        </p:grpSpPr>
        <p:pic>
          <p:nvPicPr>
            <p:cNvPr id="6" name="Picture 8" descr="Image result for moon clipart">
              <a:extLst>
                <a:ext uri="{FF2B5EF4-FFF2-40B4-BE49-F238E27FC236}">
                  <a16:creationId xmlns:a16="http://schemas.microsoft.com/office/drawing/2014/main" id="{C01B9298-0F9B-4E46-B3E9-F5694707A31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95" y="122360"/>
              <a:ext cx="1271954" cy="12719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4" descr="Image result for star clipart">
              <a:extLst>
                <a:ext uri="{FF2B5EF4-FFF2-40B4-BE49-F238E27FC236}">
                  <a16:creationId xmlns:a16="http://schemas.microsoft.com/office/drawing/2014/main" id="{7F5DE88E-E2BA-4E69-B871-F1BDAA1A4D7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284857" y="957289"/>
              <a:ext cx="865629" cy="865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4" descr="Image result for star clipart">
              <a:extLst>
                <a:ext uri="{FF2B5EF4-FFF2-40B4-BE49-F238E27FC236}">
                  <a16:creationId xmlns:a16="http://schemas.microsoft.com/office/drawing/2014/main" id="{D54ADF7B-5B9B-4EC2-AB33-4BCB551936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1396461" y="770924"/>
              <a:ext cx="456645" cy="4566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923644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7DF15-D375-46E3-B25A-F420906F7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BAD8F-EABA-40CB-9C9A-76261C9F2F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E9C5C1-F34E-46DE-B6C8-D87C0AB503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596" b="11442"/>
          <a:stretch/>
        </p:blipFill>
        <p:spPr>
          <a:xfrm>
            <a:off x="1895920" y="226486"/>
            <a:ext cx="6262428" cy="6342715"/>
          </a:xfrm>
          <a:prstGeom prst="rect">
            <a:avLst/>
          </a:prstGeom>
          <a:ln>
            <a:solidFill>
              <a:srgbClr val="0070C0"/>
            </a:solidFill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A1A80F5-A82A-427C-8237-7B74BDC002AD}"/>
              </a:ext>
            </a:extLst>
          </p:cNvPr>
          <p:cNvGrpSpPr/>
          <p:nvPr/>
        </p:nvGrpSpPr>
        <p:grpSpPr>
          <a:xfrm>
            <a:off x="81695" y="122360"/>
            <a:ext cx="1771411" cy="1700558"/>
            <a:chOff x="81695" y="122360"/>
            <a:chExt cx="1771411" cy="1700558"/>
          </a:xfrm>
        </p:grpSpPr>
        <p:pic>
          <p:nvPicPr>
            <p:cNvPr id="6" name="Picture 8" descr="Image result for moon clipart">
              <a:extLst>
                <a:ext uri="{FF2B5EF4-FFF2-40B4-BE49-F238E27FC236}">
                  <a16:creationId xmlns:a16="http://schemas.microsoft.com/office/drawing/2014/main" id="{AA0CC028-FABC-46BD-851C-45440E0573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95" y="122360"/>
              <a:ext cx="1271954" cy="12719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4" descr="Image result for star clipart">
              <a:extLst>
                <a:ext uri="{FF2B5EF4-FFF2-40B4-BE49-F238E27FC236}">
                  <a16:creationId xmlns:a16="http://schemas.microsoft.com/office/drawing/2014/main" id="{DC586283-7BAD-495E-88FC-7D7CC91D81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284857" y="957289"/>
              <a:ext cx="865629" cy="865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4" descr="Image result for star clipart">
              <a:extLst>
                <a:ext uri="{FF2B5EF4-FFF2-40B4-BE49-F238E27FC236}">
                  <a16:creationId xmlns:a16="http://schemas.microsoft.com/office/drawing/2014/main" id="{BC0E2E11-EB44-4A49-98FA-EA1244142D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1396461" y="770924"/>
              <a:ext cx="456645" cy="4566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34D7B540-D697-4A63-B5F4-27B582C65B7E}"/>
              </a:ext>
            </a:extLst>
          </p:cNvPr>
          <p:cNvSpPr/>
          <p:nvPr/>
        </p:nvSpPr>
        <p:spPr>
          <a:xfrm>
            <a:off x="2295865" y="414345"/>
            <a:ext cx="3333039" cy="116507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tx1"/>
                </a:solidFill>
                <a:latin typeface="Century Gothic" panose="020B0502020202020204" pitchFamily="34" charset="0"/>
              </a:rPr>
              <a:t>“If there’s water, maybe humans can live here,” I say.  “I declare myself a Martian!”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D30A6CA-D624-4857-B1F8-080CDB2D6FFF}"/>
              </a:ext>
            </a:extLst>
          </p:cNvPr>
          <p:cNvSpPr/>
          <p:nvPr/>
        </p:nvSpPr>
        <p:spPr>
          <a:xfrm>
            <a:off x="5379522" y="4001294"/>
            <a:ext cx="2716849" cy="131885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tx1"/>
                </a:solidFill>
                <a:latin typeface="Century Gothic" panose="020B0502020202020204" pitchFamily="34" charset="0"/>
              </a:rPr>
              <a:t>Then, all sudden, a voice says, Astronaut Avery, return to Earth.” </a:t>
            </a:r>
          </a:p>
        </p:txBody>
      </p:sp>
    </p:spTree>
    <p:extLst>
      <p:ext uri="{BB962C8B-B14F-4D97-AF65-F5344CB8AC3E}">
        <p14:creationId xmlns:p14="http://schemas.microsoft.com/office/powerpoint/2010/main" val="2897004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7DF15-D375-46E3-B25A-F420906F7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BAD8F-EABA-40CB-9C9A-76261C9F2F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2BBBE1-12FE-4ED2-9310-B727644355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634" b="11058"/>
          <a:stretch/>
        </p:blipFill>
        <p:spPr>
          <a:xfrm>
            <a:off x="2088866" y="115648"/>
            <a:ext cx="6426484" cy="6624222"/>
          </a:xfrm>
          <a:prstGeom prst="rect">
            <a:avLst/>
          </a:prstGeom>
          <a:ln>
            <a:solidFill>
              <a:srgbClr val="0070C0"/>
            </a:solidFill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CB415157-8032-4FD7-96C5-4B4D1BEB565F}"/>
              </a:ext>
            </a:extLst>
          </p:cNvPr>
          <p:cNvGrpSpPr/>
          <p:nvPr/>
        </p:nvGrpSpPr>
        <p:grpSpPr>
          <a:xfrm>
            <a:off x="81695" y="122360"/>
            <a:ext cx="1771411" cy="1700558"/>
            <a:chOff x="81695" y="122360"/>
            <a:chExt cx="1771411" cy="1700558"/>
          </a:xfrm>
        </p:grpSpPr>
        <p:pic>
          <p:nvPicPr>
            <p:cNvPr id="6" name="Picture 8" descr="Image result for moon clipart">
              <a:extLst>
                <a:ext uri="{FF2B5EF4-FFF2-40B4-BE49-F238E27FC236}">
                  <a16:creationId xmlns:a16="http://schemas.microsoft.com/office/drawing/2014/main" id="{2998163A-6CC2-426A-866C-124B52F10C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95" y="122360"/>
              <a:ext cx="1271954" cy="12719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4" descr="Image result for star clipart">
              <a:extLst>
                <a:ext uri="{FF2B5EF4-FFF2-40B4-BE49-F238E27FC236}">
                  <a16:creationId xmlns:a16="http://schemas.microsoft.com/office/drawing/2014/main" id="{45CCF826-4F18-4120-866F-AF20E43AC9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284857" y="957289"/>
              <a:ext cx="865629" cy="865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4" descr="Image result for star clipart">
              <a:extLst>
                <a:ext uri="{FF2B5EF4-FFF2-40B4-BE49-F238E27FC236}">
                  <a16:creationId xmlns:a16="http://schemas.microsoft.com/office/drawing/2014/main" id="{5C7AD642-AC78-481A-89C2-D3A46208D2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1396461" y="770924"/>
              <a:ext cx="456645" cy="4566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BD9B79FF-736E-4BF5-ABD4-B3C4B29651A3}"/>
              </a:ext>
            </a:extLst>
          </p:cNvPr>
          <p:cNvSpPr/>
          <p:nvPr/>
        </p:nvSpPr>
        <p:spPr>
          <a:xfrm>
            <a:off x="2813865" y="282592"/>
            <a:ext cx="5482478" cy="111172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tx1"/>
                </a:solidFill>
                <a:latin typeface="Century Gothic" panose="020B0502020202020204" pitchFamily="34" charset="0"/>
              </a:rPr>
              <a:t>It’s Ms. Cho! I open my eyes.  I’m back in class.  “Time for recess, Avery!” Ms. Cho smiles. “Our lesson about Mars is done for today.” 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2E4BDE3-F0FC-404F-84CC-B8F38B0264C3}"/>
              </a:ext>
            </a:extLst>
          </p:cNvPr>
          <p:cNvSpPr/>
          <p:nvPr/>
        </p:nvSpPr>
        <p:spPr>
          <a:xfrm>
            <a:off x="2560869" y="5362949"/>
            <a:ext cx="5482478" cy="111172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tx1"/>
                </a:solidFill>
                <a:latin typeface="Century Gothic" panose="020B0502020202020204" pitchFamily="34" charset="0"/>
              </a:rPr>
              <a:t>I’m sad to leave Mars, but it’s good to be an Earthing too – especially today.  It’s my turn to pitch in kickball!  And if I want to visit Mars again, it’s only a daydream away.</a:t>
            </a:r>
          </a:p>
        </p:txBody>
      </p:sp>
    </p:spTree>
    <p:extLst>
      <p:ext uri="{BB962C8B-B14F-4D97-AF65-F5344CB8AC3E}">
        <p14:creationId xmlns:p14="http://schemas.microsoft.com/office/powerpoint/2010/main" val="16444034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979BE13-4393-4BB3-869C-C1C99CCC5A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535" y="4208584"/>
            <a:ext cx="3311551" cy="247815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0375DD-DD6A-4481-AF06-B8EDAC7E52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9659" y="2971400"/>
            <a:ext cx="2275594" cy="2917037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2AEFD4B2-8F3C-4AB2-B357-30FCA849C2AD}"/>
              </a:ext>
            </a:extLst>
          </p:cNvPr>
          <p:cNvSpPr/>
          <p:nvPr/>
        </p:nvSpPr>
        <p:spPr>
          <a:xfrm>
            <a:off x="1024745" y="1506145"/>
            <a:ext cx="4965090" cy="2303404"/>
          </a:xfrm>
          <a:prstGeom prst="wedgeEllipseCallout">
            <a:avLst>
              <a:gd name="adj1" fmla="val 48020"/>
              <a:gd name="adj2" fmla="val 3989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What </a:t>
            </a:r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was this book about?</a:t>
            </a:r>
            <a:endParaRPr lang="en-CA" sz="2000" b="1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5921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0375DD-DD6A-4481-AF06-B8EDAC7E52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9659" y="2971400"/>
            <a:ext cx="2275594" cy="2917037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2AEFD4B2-8F3C-4AB2-B357-30FCA849C2AD}"/>
              </a:ext>
            </a:extLst>
          </p:cNvPr>
          <p:cNvSpPr/>
          <p:nvPr/>
        </p:nvSpPr>
        <p:spPr>
          <a:xfrm>
            <a:off x="2977662" y="876130"/>
            <a:ext cx="4005350" cy="1724932"/>
          </a:xfrm>
          <a:prstGeom prst="wedgeEllipseCallout">
            <a:avLst>
              <a:gd name="adj1" fmla="val 45895"/>
              <a:gd name="adj2" fmla="val 4702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What is summarizing?</a:t>
            </a:r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1738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30C817-21AA-4B4E-85C1-EF09989E6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871C554-7100-4C73-8817-25A0309DF276}"/>
              </a:ext>
            </a:extLst>
          </p:cNvPr>
          <p:cNvSpPr/>
          <p:nvPr/>
        </p:nvSpPr>
        <p:spPr>
          <a:xfrm>
            <a:off x="1400059" y="217966"/>
            <a:ext cx="6336439" cy="3298957"/>
          </a:xfrm>
          <a:prstGeom prst="roundRect">
            <a:avLst/>
          </a:prstGeom>
          <a:solidFill>
            <a:srgbClr val="4472C4">
              <a:alpha val="89804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u="sng" dirty="0">
                <a:latin typeface="Century Gothic" panose="020B0502020202020204" pitchFamily="34" charset="0"/>
              </a:rPr>
              <a:t>Learning Goals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Sounds of the letters ‘</a:t>
            </a:r>
            <a:r>
              <a:rPr lang="en-CA" dirty="0" err="1">
                <a:latin typeface="Century Gothic" panose="020B0502020202020204" pitchFamily="34" charset="0"/>
              </a:rPr>
              <a:t>sn</a:t>
            </a:r>
            <a:r>
              <a:rPr lang="en-CA" dirty="0">
                <a:latin typeface="Century Gothic" panose="020B0502020202020204" pitchFamily="34" charset="0"/>
              </a:rPr>
              <a:t>’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Echo Reading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Reading Focus: Oral summary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Exploring Mars words (New words)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dirty="0">
              <a:latin typeface="Century Gothic" panose="020B0502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2347FE-7FC0-40C6-A7AF-25AB853217E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5072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0375DD-DD6A-4481-AF06-B8EDAC7E52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9659" y="2971400"/>
            <a:ext cx="2275594" cy="2917037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2AEFD4B2-8F3C-4AB2-B357-30FCA849C2AD}"/>
              </a:ext>
            </a:extLst>
          </p:cNvPr>
          <p:cNvSpPr/>
          <p:nvPr/>
        </p:nvSpPr>
        <p:spPr>
          <a:xfrm>
            <a:off x="4058810" y="436564"/>
            <a:ext cx="4005350" cy="1724932"/>
          </a:xfrm>
          <a:prstGeom prst="wedgeEllipseCallout">
            <a:avLst>
              <a:gd name="adj1" fmla="val 38578"/>
              <a:gd name="adj2" fmla="val 54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What is summarizing?</a:t>
            </a:r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33E90F-5FE5-483E-96DF-BE91E0BC805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1306" t="11846" r="8132" b="7333"/>
          <a:stretch/>
        </p:blipFill>
        <p:spPr>
          <a:xfrm>
            <a:off x="565116" y="2311417"/>
            <a:ext cx="5331596" cy="4029377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3261531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0375DD-DD6A-4481-AF06-B8EDAC7E52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9659" y="2971400"/>
            <a:ext cx="2275594" cy="2917037"/>
          </a:xfrm>
          <a:prstGeom prst="rect">
            <a:avLst/>
          </a:prstGeom>
        </p:spPr>
      </p:pic>
      <p:pic>
        <p:nvPicPr>
          <p:cNvPr id="1026" name="Picture 2" descr="Image result for summarizing clipart">
            <a:extLst>
              <a:ext uri="{FF2B5EF4-FFF2-40B4-BE49-F238E27FC236}">
                <a16:creationId xmlns:a16="http://schemas.microsoft.com/office/drawing/2014/main" id="{D459B972-8809-4BFE-AEEF-A63267E1BB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990" y="2904080"/>
            <a:ext cx="3277079" cy="3209192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summarizing clipart">
            <a:extLst>
              <a:ext uri="{FF2B5EF4-FFF2-40B4-BE49-F238E27FC236}">
                <a16:creationId xmlns:a16="http://schemas.microsoft.com/office/drawing/2014/main" id="{493DE2F8-6D4B-45C2-A083-3BDC47C6BD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" t="5556" r="2528" b="7968"/>
          <a:stretch/>
        </p:blipFill>
        <p:spPr bwMode="auto">
          <a:xfrm>
            <a:off x="2625601" y="266891"/>
            <a:ext cx="3518385" cy="2537897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96065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7DF15-D375-46E3-B25A-F420906F7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BAD8F-EABA-40CB-9C9A-76261C9F2F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037086E-4B1B-4783-9F60-974D385531A9}"/>
              </a:ext>
            </a:extLst>
          </p:cNvPr>
          <p:cNvGrpSpPr/>
          <p:nvPr/>
        </p:nvGrpSpPr>
        <p:grpSpPr>
          <a:xfrm>
            <a:off x="81695" y="122360"/>
            <a:ext cx="1771411" cy="1700558"/>
            <a:chOff x="81695" y="122360"/>
            <a:chExt cx="1771411" cy="1700558"/>
          </a:xfrm>
        </p:grpSpPr>
        <p:pic>
          <p:nvPicPr>
            <p:cNvPr id="6" name="Picture 8" descr="Image result for moon clipart">
              <a:extLst>
                <a:ext uri="{FF2B5EF4-FFF2-40B4-BE49-F238E27FC236}">
                  <a16:creationId xmlns:a16="http://schemas.microsoft.com/office/drawing/2014/main" id="{15F07D22-B5EA-4C8C-A5D7-286D94CF22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95" y="122360"/>
              <a:ext cx="1271954" cy="12719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4" descr="Image result for star clipart">
              <a:extLst>
                <a:ext uri="{FF2B5EF4-FFF2-40B4-BE49-F238E27FC236}">
                  <a16:creationId xmlns:a16="http://schemas.microsoft.com/office/drawing/2014/main" id="{BBADE8CA-6367-401A-8875-1393283E6D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284857" y="957289"/>
              <a:ext cx="865629" cy="865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4" descr="Image result for star clipart">
              <a:extLst>
                <a:ext uri="{FF2B5EF4-FFF2-40B4-BE49-F238E27FC236}">
                  <a16:creationId xmlns:a16="http://schemas.microsoft.com/office/drawing/2014/main" id="{EDC74297-F543-47EF-A447-99D6E7EDD2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1396461" y="770924"/>
              <a:ext cx="456645" cy="4566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805A7B1D-752E-40DD-801C-F12666E5DABD}"/>
              </a:ext>
            </a:extLst>
          </p:cNvPr>
          <p:cNvSpPr/>
          <p:nvPr/>
        </p:nvSpPr>
        <p:spPr>
          <a:xfrm>
            <a:off x="2955389" y="465223"/>
            <a:ext cx="3836216" cy="8218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tx1"/>
                </a:solidFill>
                <a:latin typeface="Century Gothic" panose="020B0502020202020204" pitchFamily="34" charset="0"/>
              </a:rPr>
              <a:t>Let’s summarize the story!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DFA8C41-ABD4-4B3A-B643-9E8DF3F06C2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282" t="10481" r="11795" b="16827"/>
          <a:stretch/>
        </p:blipFill>
        <p:spPr>
          <a:xfrm>
            <a:off x="5413920" y="1904077"/>
            <a:ext cx="3225988" cy="4064744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CB6FAA1-2823-43C9-B5AA-A9D67378D971}"/>
              </a:ext>
            </a:extLst>
          </p:cNvPr>
          <p:cNvSpPr/>
          <p:nvPr/>
        </p:nvSpPr>
        <p:spPr>
          <a:xfrm>
            <a:off x="628650" y="2053673"/>
            <a:ext cx="3880339" cy="362758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en-CA" dirty="0">
                <a:solidFill>
                  <a:srgbClr val="0070C0"/>
                </a:solidFill>
                <a:latin typeface="Century Gothic" panose="020B0502020202020204" pitchFamily="34" charset="0"/>
              </a:rPr>
              <a:t>_______________________________________________________________________________________</a:t>
            </a:r>
          </a:p>
          <a:p>
            <a:pPr marL="342900" indent="-342900">
              <a:buFontTx/>
              <a:buAutoNum type="arabicPeriod"/>
            </a:pPr>
            <a:r>
              <a:rPr lang="en-CA" dirty="0">
                <a:solidFill>
                  <a:srgbClr val="0070C0"/>
                </a:solidFill>
                <a:latin typeface="Century Gothic" panose="020B0502020202020204" pitchFamily="34" charset="0"/>
              </a:rPr>
              <a:t>_______________________________________________________________________________________</a:t>
            </a:r>
          </a:p>
          <a:p>
            <a:pPr marL="342900" indent="-342900">
              <a:buFontTx/>
              <a:buAutoNum type="arabicPeriod"/>
            </a:pPr>
            <a:r>
              <a:rPr lang="en-CA" dirty="0">
                <a:solidFill>
                  <a:srgbClr val="0070C0"/>
                </a:solidFill>
                <a:latin typeface="Century Gothic" panose="020B0502020202020204" pitchFamily="34" charset="0"/>
              </a:rPr>
              <a:t>_______________________________________________________________________________________</a:t>
            </a:r>
          </a:p>
          <a:p>
            <a:pPr marL="342900" indent="-342900">
              <a:buFontTx/>
              <a:buAutoNum type="arabicPeriod"/>
            </a:pPr>
            <a:r>
              <a:rPr lang="en-CA" dirty="0">
                <a:solidFill>
                  <a:srgbClr val="0070C0"/>
                </a:solidFill>
                <a:latin typeface="Century Gothic" panose="020B0502020202020204" pitchFamily="34" charset="0"/>
              </a:rPr>
              <a:t>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674158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7DF15-D375-46E3-B25A-F420906F7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BAD8F-EABA-40CB-9C9A-76261C9F2F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037086E-4B1B-4783-9F60-974D385531A9}"/>
              </a:ext>
            </a:extLst>
          </p:cNvPr>
          <p:cNvGrpSpPr/>
          <p:nvPr/>
        </p:nvGrpSpPr>
        <p:grpSpPr>
          <a:xfrm>
            <a:off x="81695" y="122360"/>
            <a:ext cx="1771411" cy="1700558"/>
            <a:chOff x="81695" y="122360"/>
            <a:chExt cx="1771411" cy="1700558"/>
          </a:xfrm>
        </p:grpSpPr>
        <p:pic>
          <p:nvPicPr>
            <p:cNvPr id="6" name="Picture 8" descr="Image result for moon clipart">
              <a:extLst>
                <a:ext uri="{FF2B5EF4-FFF2-40B4-BE49-F238E27FC236}">
                  <a16:creationId xmlns:a16="http://schemas.microsoft.com/office/drawing/2014/main" id="{15F07D22-B5EA-4C8C-A5D7-286D94CF22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95" y="122360"/>
              <a:ext cx="1271954" cy="12719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4" descr="Image result for star clipart">
              <a:extLst>
                <a:ext uri="{FF2B5EF4-FFF2-40B4-BE49-F238E27FC236}">
                  <a16:creationId xmlns:a16="http://schemas.microsoft.com/office/drawing/2014/main" id="{BBADE8CA-6367-401A-8875-1393283E6D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284857" y="957289"/>
              <a:ext cx="865629" cy="865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4" descr="Image result for star clipart">
              <a:extLst>
                <a:ext uri="{FF2B5EF4-FFF2-40B4-BE49-F238E27FC236}">
                  <a16:creationId xmlns:a16="http://schemas.microsoft.com/office/drawing/2014/main" id="{EDC74297-F543-47EF-A447-99D6E7EDD2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1396461" y="770924"/>
              <a:ext cx="456645" cy="4566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F7AE1A22-891B-4C87-951C-C405E285B3FD}"/>
              </a:ext>
            </a:extLst>
          </p:cNvPr>
          <p:cNvSpPr/>
          <p:nvPr/>
        </p:nvSpPr>
        <p:spPr>
          <a:xfrm>
            <a:off x="1656597" y="1405319"/>
            <a:ext cx="2302119" cy="454641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dirty="0">
                <a:solidFill>
                  <a:srgbClr val="0070C0"/>
                </a:solidFill>
                <a:latin typeface="Century Gothic" panose="020B0502020202020204" pitchFamily="34" charset="0"/>
              </a:rPr>
              <a:t>T _______________</a:t>
            </a:r>
          </a:p>
          <a:p>
            <a:r>
              <a:rPr lang="en-CA" dirty="0">
                <a:solidFill>
                  <a:srgbClr val="0070C0"/>
                </a:solidFill>
                <a:latin typeface="Century Gothic" panose="020B0502020202020204" pitchFamily="34" charset="0"/>
              </a:rPr>
              <a:t>H _______________</a:t>
            </a:r>
          </a:p>
          <a:p>
            <a:r>
              <a:rPr lang="en-CA" dirty="0">
                <a:solidFill>
                  <a:srgbClr val="0070C0"/>
                </a:solidFill>
                <a:latin typeface="Century Gothic" panose="020B0502020202020204" pitchFamily="34" charset="0"/>
              </a:rPr>
              <a:t>E _______________</a:t>
            </a:r>
          </a:p>
          <a:p>
            <a:endParaRPr lang="en-CA" dirty="0">
              <a:solidFill>
                <a:srgbClr val="0070C0"/>
              </a:solidFill>
              <a:latin typeface="Century Gothic" panose="020B0502020202020204" pitchFamily="34" charset="0"/>
            </a:endParaRPr>
          </a:p>
          <a:p>
            <a:r>
              <a:rPr lang="en-CA" dirty="0">
                <a:solidFill>
                  <a:srgbClr val="0070C0"/>
                </a:solidFill>
                <a:latin typeface="Century Gothic" panose="020B0502020202020204" pitchFamily="34" charset="0"/>
              </a:rPr>
              <a:t>R _______________</a:t>
            </a:r>
          </a:p>
          <a:p>
            <a:r>
              <a:rPr lang="en-CA" dirty="0">
                <a:solidFill>
                  <a:srgbClr val="0070C0"/>
                </a:solidFill>
                <a:latin typeface="Century Gothic" panose="020B0502020202020204" pitchFamily="34" charset="0"/>
              </a:rPr>
              <a:t>E _______________</a:t>
            </a:r>
          </a:p>
          <a:p>
            <a:r>
              <a:rPr lang="en-CA" dirty="0">
                <a:solidFill>
                  <a:srgbClr val="0070C0"/>
                </a:solidFill>
                <a:latin typeface="Century Gothic" panose="020B0502020202020204" pitchFamily="34" charset="0"/>
              </a:rPr>
              <a:t>D _______________</a:t>
            </a:r>
          </a:p>
          <a:p>
            <a:endParaRPr lang="en-CA" dirty="0">
              <a:solidFill>
                <a:srgbClr val="0070C0"/>
              </a:solidFill>
              <a:latin typeface="Century Gothic" panose="020B0502020202020204" pitchFamily="34" charset="0"/>
            </a:endParaRPr>
          </a:p>
          <a:p>
            <a:r>
              <a:rPr lang="en-CA" dirty="0">
                <a:solidFill>
                  <a:srgbClr val="0070C0"/>
                </a:solidFill>
                <a:latin typeface="Century Gothic" panose="020B0502020202020204" pitchFamily="34" charset="0"/>
              </a:rPr>
              <a:t>P _______________</a:t>
            </a:r>
          </a:p>
          <a:p>
            <a:r>
              <a:rPr lang="en-CA" dirty="0">
                <a:solidFill>
                  <a:srgbClr val="0070C0"/>
                </a:solidFill>
                <a:latin typeface="Century Gothic" panose="020B0502020202020204" pitchFamily="34" charset="0"/>
              </a:rPr>
              <a:t>L _______________</a:t>
            </a:r>
          </a:p>
          <a:p>
            <a:r>
              <a:rPr lang="en-CA" dirty="0">
                <a:solidFill>
                  <a:srgbClr val="0070C0"/>
                </a:solidFill>
                <a:latin typeface="Century Gothic" panose="020B0502020202020204" pitchFamily="34" charset="0"/>
              </a:rPr>
              <a:t>A _______________</a:t>
            </a:r>
          </a:p>
          <a:p>
            <a:r>
              <a:rPr lang="en-CA" dirty="0">
                <a:solidFill>
                  <a:srgbClr val="0070C0"/>
                </a:solidFill>
                <a:latin typeface="Century Gothic" panose="020B0502020202020204" pitchFamily="34" charset="0"/>
              </a:rPr>
              <a:t>N _______________</a:t>
            </a:r>
          </a:p>
          <a:p>
            <a:r>
              <a:rPr lang="en-CA" dirty="0">
                <a:solidFill>
                  <a:srgbClr val="0070C0"/>
                </a:solidFill>
                <a:latin typeface="Century Gothic" panose="020B0502020202020204" pitchFamily="34" charset="0"/>
              </a:rPr>
              <a:t>E _______________</a:t>
            </a:r>
          </a:p>
          <a:p>
            <a:r>
              <a:rPr lang="en-CA" dirty="0">
                <a:solidFill>
                  <a:srgbClr val="0070C0"/>
                </a:solidFill>
                <a:latin typeface="Century Gothic" panose="020B0502020202020204" pitchFamily="34" charset="0"/>
              </a:rPr>
              <a:t>T _______________</a:t>
            </a:r>
          </a:p>
        </p:txBody>
      </p:sp>
      <p:pic>
        <p:nvPicPr>
          <p:cNvPr id="10" name="Picture 2" descr="Image result for planets clipart">
            <a:extLst>
              <a:ext uri="{FF2B5EF4-FFF2-40B4-BE49-F238E27FC236}">
                <a16:creationId xmlns:a16="http://schemas.microsoft.com/office/drawing/2014/main" id="{8213E930-F33D-4100-A4B1-FF1898B713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04077"/>
            <a:ext cx="4018943" cy="3416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33907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7DF15-D375-46E3-B25A-F420906F7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BAD8F-EABA-40CB-9C9A-76261C9F2F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037086E-4B1B-4783-9F60-974D385531A9}"/>
              </a:ext>
            </a:extLst>
          </p:cNvPr>
          <p:cNvGrpSpPr/>
          <p:nvPr/>
        </p:nvGrpSpPr>
        <p:grpSpPr>
          <a:xfrm>
            <a:off x="81695" y="122360"/>
            <a:ext cx="1771411" cy="1700558"/>
            <a:chOff x="81695" y="122360"/>
            <a:chExt cx="1771411" cy="1700558"/>
          </a:xfrm>
        </p:grpSpPr>
        <p:pic>
          <p:nvPicPr>
            <p:cNvPr id="6" name="Picture 8" descr="Image result for moon clipart">
              <a:extLst>
                <a:ext uri="{FF2B5EF4-FFF2-40B4-BE49-F238E27FC236}">
                  <a16:creationId xmlns:a16="http://schemas.microsoft.com/office/drawing/2014/main" id="{15F07D22-B5EA-4C8C-A5D7-286D94CF22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95" y="122360"/>
              <a:ext cx="1271954" cy="12719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4" descr="Image result for star clipart">
              <a:extLst>
                <a:ext uri="{FF2B5EF4-FFF2-40B4-BE49-F238E27FC236}">
                  <a16:creationId xmlns:a16="http://schemas.microsoft.com/office/drawing/2014/main" id="{BBADE8CA-6367-401A-8875-1393283E6D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284857" y="957289"/>
              <a:ext cx="865629" cy="865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4" descr="Image result for star clipart">
              <a:extLst>
                <a:ext uri="{FF2B5EF4-FFF2-40B4-BE49-F238E27FC236}">
                  <a16:creationId xmlns:a16="http://schemas.microsoft.com/office/drawing/2014/main" id="{EDC74297-F543-47EF-A447-99D6E7EDD2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1396461" y="770924"/>
              <a:ext cx="456645" cy="4566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F7AE1A22-891B-4C87-951C-C405E285B3FD}"/>
              </a:ext>
            </a:extLst>
          </p:cNvPr>
          <p:cNvSpPr/>
          <p:nvPr/>
        </p:nvSpPr>
        <p:spPr>
          <a:xfrm>
            <a:off x="401147" y="2159064"/>
            <a:ext cx="3373683" cy="274338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sz="2800" dirty="0">
                <a:solidFill>
                  <a:srgbClr val="0070C0"/>
                </a:solidFill>
                <a:latin typeface="Century Gothic" panose="020B0502020202020204" pitchFamily="34" charset="0"/>
              </a:rPr>
              <a:t>M_______________</a:t>
            </a:r>
          </a:p>
          <a:p>
            <a:r>
              <a:rPr lang="en-CA" sz="2800" dirty="0">
                <a:solidFill>
                  <a:srgbClr val="0070C0"/>
                </a:solidFill>
                <a:latin typeface="Century Gothic" panose="020B0502020202020204" pitchFamily="34" charset="0"/>
              </a:rPr>
              <a:t>A _______________</a:t>
            </a:r>
          </a:p>
          <a:p>
            <a:r>
              <a:rPr lang="en-CA" sz="2800" dirty="0">
                <a:solidFill>
                  <a:srgbClr val="0070C0"/>
                </a:solidFill>
                <a:latin typeface="Century Gothic" panose="020B0502020202020204" pitchFamily="34" charset="0"/>
              </a:rPr>
              <a:t>R _______________</a:t>
            </a:r>
          </a:p>
          <a:p>
            <a:r>
              <a:rPr lang="en-CA" sz="2800" dirty="0">
                <a:solidFill>
                  <a:srgbClr val="0070C0"/>
                </a:solidFill>
                <a:latin typeface="Century Gothic" panose="020B0502020202020204" pitchFamily="34" charset="0"/>
              </a:rPr>
              <a:t>S _______________</a:t>
            </a:r>
          </a:p>
        </p:txBody>
      </p:sp>
      <p:pic>
        <p:nvPicPr>
          <p:cNvPr id="10" name="Picture 2" descr="Image result for planets clipart">
            <a:extLst>
              <a:ext uri="{FF2B5EF4-FFF2-40B4-BE49-F238E27FC236}">
                <a16:creationId xmlns:a16="http://schemas.microsoft.com/office/drawing/2014/main" id="{8213E930-F33D-4100-A4B1-FF1898B713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04077"/>
            <a:ext cx="4018943" cy="3416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48813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sn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098" name="Picture 2" descr="Image result for letter s red clipart">
            <a:extLst>
              <a:ext uri="{FF2B5EF4-FFF2-40B4-BE49-F238E27FC236}">
                <a16:creationId xmlns:a16="http://schemas.microsoft.com/office/drawing/2014/main" id="{E20EC24C-923F-4FC1-A7E9-664DB83F72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448" y="1876133"/>
            <a:ext cx="2110366" cy="2916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mage result for letter n red clipart">
            <a:extLst>
              <a:ext uri="{FF2B5EF4-FFF2-40B4-BE49-F238E27FC236}">
                <a16:creationId xmlns:a16="http://schemas.microsoft.com/office/drawing/2014/main" id="{6AD111E5-0ECF-42D6-886A-B071B6CB77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462" y="1904077"/>
            <a:ext cx="2371725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Image result for snake clipart">
            <a:extLst>
              <a:ext uri="{FF2B5EF4-FFF2-40B4-BE49-F238E27FC236}">
                <a16:creationId xmlns:a16="http://schemas.microsoft.com/office/drawing/2014/main" id="{875B4C4B-D150-463F-9626-089A1F6D05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168" y="4742527"/>
            <a:ext cx="2723138" cy="1858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434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sn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BD11E3-B26C-4283-B05A-4F005B4B0E0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573" t="19133" r="5282" b="23129"/>
          <a:stretch/>
        </p:blipFill>
        <p:spPr>
          <a:xfrm>
            <a:off x="4230797" y="1904077"/>
            <a:ext cx="4162926" cy="3805175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A362512-2549-48A2-97D4-B7B6C62320F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744" t="75877"/>
          <a:stretch/>
        </p:blipFill>
        <p:spPr>
          <a:xfrm>
            <a:off x="411603" y="2418477"/>
            <a:ext cx="2968634" cy="1107490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12" name="Picture 2" descr="Related image">
            <a:extLst>
              <a:ext uri="{FF2B5EF4-FFF2-40B4-BE49-F238E27FC236}">
                <a16:creationId xmlns:a16="http://schemas.microsoft.com/office/drawing/2014/main" id="{F74CA9B1-59D7-4AC5-8671-E10C9DFE47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3387">
            <a:off x="811883" y="4070251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994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sn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266" name="Picture 2" descr="Image result for snake clipart">
            <a:extLst>
              <a:ext uri="{FF2B5EF4-FFF2-40B4-BE49-F238E27FC236}">
                <a16:creationId xmlns:a16="http://schemas.microsoft.com/office/drawing/2014/main" id="{D0F6166D-E16B-40F9-897D-09F0D812E3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389" y="2459086"/>
            <a:ext cx="2117558" cy="1445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Image result for snail clipart">
            <a:extLst>
              <a:ext uri="{FF2B5EF4-FFF2-40B4-BE49-F238E27FC236}">
                <a16:creationId xmlns:a16="http://schemas.microsoft.com/office/drawing/2014/main" id="{59F904A8-90DB-494F-A9E9-F9F0B418DF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483" y="2121971"/>
            <a:ext cx="1647662" cy="1647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Image result for snow clipart">
            <a:extLst>
              <a:ext uri="{FF2B5EF4-FFF2-40B4-BE49-F238E27FC236}">
                <a16:creationId xmlns:a16="http://schemas.microsoft.com/office/drawing/2014/main" id="{E40BF517-AAC8-4F92-BAFA-06FEA111C1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253" y="2126929"/>
            <a:ext cx="2167982" cy="2167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A376C9E-C3AD-4FDB-9D79-99EA7B7EC1DB}"/>
              </a:ext>
            </a:extLst>
          </p:cNvPr>
          <p:cNvSpPr/>
          <p:nvPr/>
        </p:nvSpPr>
        <p:spPr>
          <a:xfrm>
            <a:off x="717671" y="4429919"/>
            <a:ext cx="1568329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AD34098-1CE0-4722-B776-0BE3D056674C}"/>
              </a:ext>
            </a:extLst>
          </p:cNvPr>
          <p:cNvSpPr/>
          <p:nvPr/>
        </p:nvSpPr>
        <p:spPr>
          <a:xfrm>
            <a:off x="3575170" y="4429919"/>
            <a:ext cx="1568329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3CCB80C-0647-41B6-8DAB-9F9836D1F66B}"/>
              </a:ext>
            </a:extLst>
          </p:cNvPr>
          <p:cNvSpPr/>
          <p:nvPr/>
        </p:nvSpPr>
        <p:spPr>
          <a:xfrm>
            <a:off x="6704288" y="4429919"/>
            <a:ext cx="1568329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866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16" grpId="0" animBg="1"/>
      <p:bldP spid="1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sn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148" name="Picture 4" descr="Image result for sn worksheet">
            <a:extLst>
              <a:ext uri="{FF2B5EF4-FFF2-40B4-BE49-F238E27FC236}">
                <a16:creationId xmlns:a16="http://schemas.microsoft.com/office/drawing/2014/main" id="{95D0497E-5E7B-413C-8168-E4567E0E00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59" b="11721"/>
          <a:stretch/>
        </p:blipFill>
        <p:spPr bwMode="auto">
          <a:xfrm>
            <a:off x="3435306" y="1160998"/>
            <a:ext cx="5837646" cy="5486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peech Bubble: Oval 13">
            <a:extLst>
              <a:ext uri="{FF2B5EF4-FFF2-40B4-BE49-F238E27FC236}">
                <a16:creationId xmlns:a16="http://schemas.microsoft.com/office/drawing/2014/main" id="{2D1F8824-AE3B-4761-B6B9-10F3E792907B}"/>
              </a:ext>
            </a:extLst>
          </p:cNvPr>
          <p:cNvSpPr/>
          <p:nvPr/>
        </p:nvSpPr>
        <p:spPr>
          <a:xfrm>
            <a:off x="708196" y="1792519"/>
            <a:ext cx="2486059" cy="2223121"/>
          </a:xfrm>
          <a:prstGeom prst="wedgeEllipseCallout">
            <a:avLst>
              <a:gd name="adj1" fmla="val -5277"/>
              <a:gd name="adj2" fmla="val 8242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Let’s act out the ‘</a:t>
            </a:r>
            <a:r>
              <a:rPr lang="en-CA" sz="20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sn</a:t>
            </a: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’ word and guess!</a:t>
            </a:r>
          </a:p>
        </p:txBody>
      </p:sp>
      <p:pic>
        <p:nvPicPr>
          <p:cNvPr id="15" name="Picture 2" descr="Related image">
            <a:extLst>
              <a:ext uri="{FF2B5EF4-FFF2-40B4-BE49-F238E27FC236}">
                <a16:creationId xmlns:a16="http://schemas.microsoft.com/office/drawing/2014/main" id="{F9DC7F5B-D628-420F-8782-6E6B08C663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3387">
            <a:off x="363925" y="4767402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538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sn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1F2C640-EA0F-4E42-B56C-5E0F722BBE1B}"/>
              </a:ext>
            </a:extLst>
          </p:cNvPr>
          <p:cNvSpPr/>
          <p:nvPr/>
        </p:nvSpPr>
        <p:spPr>
          <a:xfrm>
            <a:off x="390894" y="2298330"/>
            <a:ext cx="1316938" cy="2472320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Snail</a:t>
            </a:r>
          </a:p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Snake</a:t>
            </a:r>
          </a:p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Snow</a:t>
            </a:r>
          </a:p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Snap </a:t>
            </a:r>
          </a:p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Sniff</a:t>
            </a:r>
          </a:p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Snack</a:t>
            </a:r>
          </a:p>
        </p:txBody>
      </p:sp>
      <p:pic>
        <p:nvPicPr>
          <p:cNvPr id="11" name="Picture 2" descr="Related image">
            <a:extLst>
              <a:ext uri="{FF2B5EF4-FFF2-40B4-BE49-F238E27FC236}">
                <a16:creationId xmlns:a16="http://schemas.microsoft.com/office/drawing/2014/main" id="{039E383A-79BD-4D5B-8D27-C28D482A1F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3387">
            <a:off x="6033587" y="4499496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peech Bubble: Oval 11">
            <a:extLst>
              <a:ext uri="{FF2B5EF4-FFF2-40B4-BE49-F238E27FC236}">
                <a16:creationId xmlns:a16="http://schemas.microsoft.com/office/drawing/2014/main" id="{81B30DD4-3DB0-4A15-B024-C215AA3BC575}"/>
              </a:ext>
            </a:extLst>
          </p:cNvPr>
          <p:cNvSpPr/>
          <p:nvPr/>
        </p:nvSpPr>
        <p:spPr>
          <a:xfrm>
            <a:off x="6483802" y="1938214"/>
            <a:ext cx="2486059" cy="2223121"/>
          </a:xfrm>
          <a:prstGeom prst="wedgeEllipseCallout">
            <a:avLst>
              <a:gd name="adj1" fmla="val -5277"/>
              <a:gd name="adj2" fmla="val 8242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Write a sentence about space using two of the ‘</a:t>
            </a:r>
            <a:r>
              <a:rPr lang="en-CA" sz="20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sn</a:t>
            </a: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’ words!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3193104-65F5-455D-9DB0-0A3E09CEADD5}"/>
              </a:ext>
            </a:extLst>
          </p:cNvPr>
          <p:cNvSpPr/>
          <p:nvPr/>
        </p:nvSpPr>
        <p:spPr>
          <a:xfrm>
            <a:off x="2189934" y="1792921"/>
            <a:ext cx="3557470" cy="3756549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77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329FB-0C02-432A-A96E-F729DE2E0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FD4A5-0BF5-4862-AE7E-D3EEC62A59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E5A372-AE2E-4B59-B7E3-5762CFFEE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E996559-3AA1-478B-A5A8-89177AF4E6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83675">
            <a:off x="4946469" y="3599932"/>
            <a:ext cx="1107832" cy="770798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801BF0-78BF-45EC-8042-63E52289AA63}"/>
              </a:ext>
            </a:extLst>
          </p:cNvPr>
          <p:cNvSpPr/>
          <p:nvPr/>
        </p:nvSpPr>
        <p:spPr>
          <a:xfrm>
            <a:off x="2178400" y="529751"/>
            <a:ext cx="4666207" cy="1983014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What is the planet Mars like?</a:t>
            </a:r>
          </a:p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What do you know about this planet?</a:t>
            </a:r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2" descr="Image result for outer space kids clipart">
            <a:extLst>
              <a:ext uri="{FF2B5EF4-FFF2-40B4-BE49-F238E27FC236}">
                <a16:creationId xmlns:a16="http://schemas.microsoft.com/office/drawing/2014/main" id="{88F31687-36B8-4AB3-8D92-84BE68A5D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729233" y="3243393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Related image">
            <a:extLst>
              <a:ext uri="{FF2B5EF4-FFF2-40B4-BE49-F238E27FC236}">
                <a16:creationId xmlns:a16="http://schemas.microsoft.com/office/drawing/2014/main" id="{DF959D13-1265-422D-B912-21DAE45F97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5207">
            <a:off x="6931778" y="527405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F0CC83C-910B-4F12-A1F3-4AE0864C4C26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1026" name="Picture 2" descr="Related image">
            <a:extLst>
              <a:ext uri="{FF2B5EF4-FFF2-40B4-BE49-F238E27FC236}">
                <a16:creationId xmlns:a16="http://schemas.microsoft.com/office/drawing/2014/main" id="{ABFB72E5-CB35-48E3-9729-71F373DD79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091" y="5249433"/>
            <a:ext cx="2057615" cy="119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12077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sn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1F2C640-EA0F-4E42-B56C-5E0F722BBE1B}"/>
              </a:ext>
            </a:extLst>
          </p:cNvPr>
          <p:cNvSpPr/>
          <p:nvPr/>
        </p:nvSpPr>
        <p:spPr>
          <a:xfrm>
            <a:off x="1895920" y="1741212"/>
            <a:ext cx="5616991" cy="2361363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Snowy was a space snow owl.  </a:t>
            </a:r>
          </a:p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He sat in a snowstorm on a planet. </a:t>
            </a:r>
          </a:p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 He snuggled in his feathers.  He snored and waited for the snowstorm to end.   </a:t>
            </a:r>
          </a:p>
        </p:txBody>
      </p:sp>
      <p:pic>
        <p:nvPicPr>
          <p:cNvPr id="9218" name="Picture 2" descr="Image result for snowy owl clipart">
            <a:extLst>
              <a:ext uri="{FF2B5EF4-FFF2-40B4-BE49-F238E27FC236}">
                <a16:creationId xmlns:a16="http://schemas.microsoft.com/office/drawing/2014/main" id="{CED66384-355B-4864-8188-398CFFB5CE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466" y="4429919"/>
            <a:ext cx="2317897" cy="226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340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76069" y="2778854"/>
            <a:ext cx="1619851" cy="1364412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‘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sn</a:t>
            </a:r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’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2499DC-B351-4810-A911-1557D44F6C1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55" t="7725" r="4665" b="14386"/>
          <a:stretch/>
        </p:blipFill>
        <p:spPr>
          <a:xfrm>
            <a:off x="2426575" y="710751"/>
            <a:ext cx="5309923" cy="5864295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1917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30C817-21AA-4B4E-85C1-EF09989E6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7BEB3FD-BA18-4451-A897-07E3D0AB522F}"/>
              </a:ext>
            </a:extLst>
          </p:cNvPr>
          <p:cNvSpPr/>
          <p:nvPr/>
        </p:nvSpPr>
        <p:spPr>
          <a:xfrm>
            <a:off x="1455821" y="236173"/>
            <a:ext cx="6280677" cy="3433460"/>
          </a:xfrm>
          <a:prstGeom prst="roundRect">
            <a:avLst/>
          </a:prstGeom>
          <a:solidFill>
            <a:srgbClr val="4472C4">
              <a:alpha val="94118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What did we learn today?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CA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Sounds of the letters ‘</a:t>
            </a:r>
            <a:r>
              <a:rPr lang="en-CA" sz="2000" dirty="0" err="1">
                <a:latin typeface="Century Gothic" panose="020B0502020202020204" pitchFamily="34" charset="0"/>
              </a:rPr>
              <a:t>sn</a:t>
            </a:r>
            <a:r>
              <a:rPr lang="en-CA" sz="2000" dirty="0">
                <a:latin typeface="Century Gothic" panose="020B0502020202020204" pitchFamily="34" charset="0"/>
              </a:rPr>
              <a:t>’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Echo Reading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Reading Focus: Oral summary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Exploring Mars words (New words)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AEB2268-9BCB-4F9B-939B-BF7AF799ACAB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3665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5794227" y="3302009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754" y="4340206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541730" y="1010135"/>
            <a:ext cx="4264732" cy="4675558"/>
          </a:xfrm>
          <a:prstGeom prst="roundRect">
            <a:avLst/>
          </a:prstGeom>
          <a:solidFill>
            <a:srgbClr val="4472C4">
              <a:alpha val="87059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Before we go… </a:t>
            </a:r>
          </a:p>
          <a:p>
            <a:pPr algn="ctr"/>
            <a:endParaRPr lang="en-CA" sz="3200" u="sng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Do you understand the homework?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Do you have any questions?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What are two new things you learned today?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C9BA96E-DB57-423E-9F63-64B26167990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8294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12290" name="Picture 2" descr="Image result for snow in space poem clipart">
            <a:extLst>
              <a:ext uri="{FF2B5EF4-FFF2-40B4-BE49-F238E27FC236}">
                <a16:creationId xmlns:a16="http://schemas.microsoft.com/office/drawing/2014/main" id="{DCB609A2-3161-435A-90EB-D11A6B5E69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922" y="0"/>
            <a:ext cx="53022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150509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1BD2841-2AD5-49A7-8D4C-C1AAF446673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444" b="15556"/>
          <a:stretch/>
        </p:blipFill>
        <p:spPr>
          <a:xfrm>
            <a:off x="2063038" y="557073"/>
            <a:ext cx="5673459" cy="6051690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13268487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3074" name="Picture 2" descr="Image result for mars word search">
            <a:extLst>
              <a:ext uri="{FF2B5EF4-FFF2-40B4-BE49-F238E27FC236}">
                <a16:creationId xmlns:a16="http://schemas.microsoft.com/office/drawing/2014/main" id="{892C6B67-A91F-4CCB-B8B2-7D4B6EAA31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1722" y="0"/>
            <a:ext cx="5486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45028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DB231C00-CDA1-47FF-B42B-601DBF7D2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83" y="4070251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15BF71EE-D5A6-4020-91DA-FD2CDFEEE6E4}"/>
              </a:ext>
            </a:extLst>
          </p:cNvPr>
          <p:cNvSpPr/>
          <p:nvPr/>
        </p:nvSpPr>
        <p:spPr>
          <a:xfrm>
            <a:off x="702729" y="2464364"/>
            <a:ext cx="2413450" cy="1137673"/>
          </a:xfrm>
          <a:prstGeom prst="wedgeEllipseCallout">
            <a:avLst>
              <a:gd name="adj1" fmla="val -5277"/>
              <a:gd name="adj2" fmla="val 8242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Which one is Mars?</a:t>
            </a:r>
          </a:p>
        </p:txBody>
      </p:sp>
    </p:spTree>
    <p:extLst>
      <p:ext uri="{BB962C8B-B14F-4D97-AF65-F5344CB8AC3E}">
        <p14:creationId xmlns:p14="http://schemas.microsoft.com/office/powerpoint/2010/main" val="18371046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15BF71EE-D5A6-4020-91DA-FD2CDFEEE6E4}"/>
              </a:ext>
            </a:extLst>
          </p:cNvPr>
          <p:cNvSpPr/>
          <p:nvPr/>
        </p:nvSpPr>
        <p:spPr>
          <a:xfrm>
            <a:off x="1231547" y="1481165"/>
            <a:ext cx="3392070" cy="1989977"/>
          </a:xfrm>
          <a:prstGeom prst="wedgeEllipseCallout">
            <a:avLst>
              <a:gd name="adj1" fmla="val -33949"/>
              <a:gd name="adj2" fmla="val 6083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Let’s read a story about the planet Mars!</a:t>
            </a:r>
          </a:p>
        </p:txBody>
      </p:sp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DB231C00-CDA1-47FF-B42B-601DBF7D2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97" y="3646084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Speech Bubble: Oval 16">
            <a:extLst>
              <a:ext uri="{FF2B5EF4-FFF2-40B4-BE49-F238E27FC236}">
                <a16:creationId xmlns:a16="http://schemas.microsoft.com/office/drawing/2014/main" id="{57D9BD12-1FB7-4183-BF1B-8068EEB4F4A5}"/>
              </a:ext>
            </a:extLst>
          </p:cNvPr>
          <p:cNvSpPr/>
          <p:nvPr/>
        </p:nvSpPr>
        <p:spPr>
          <a:xfrm>
            <a:off x="1757324" y="4076562"/>
            <a:ext cx="2340517" cy="1365101"/>
          </a:xfrm>
          <a:prstGeom prst="wedgeEllipseCallout">
            <a:avLst>
              <a:gd name="adj1" fmla="val -56618"/>
              <a:gd name="adj2" fmla="val -1287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FF0000"/>
                </a:solidFill>
                <a:latin typeface="Century Gothic" panose="020B0502020202020204" pitchFamily="34" charset="0"/>
              </a:rPr>
              <a:t>Woof!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2" descr="Image result for planets clipart">
            <a:extLst>
              <a:ext uri="{FF2B5EF4-FFF2-40B4-BE49-F238E27FC236}">
                <a16:creationId xmlns:a16="http://schemas.microsoft.com/office/drawing/2014/main" id="{E87F1510-DB1A-4707-B3DB-DA6C6999E4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92" y="2192997"/>
            <a:ext cx="3678115" cy="312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59700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D8887F9-00D5-4A2C-A72E-6623C68BF26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282" t="10481" r="11795" b="16827"/>
          <a:stretch/>
        </p:blipFill>
        <p:spPr>
          <a:xfrm>
            <a:off x="2378022" y="490034"/>
            <a:ext cx="4679270" cy="5895879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2073259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FE4F071-1AFE-47FE-8450-48A15231870A}"/>
              </a:ext>
            </a:extLst>
          </p:cNvPr>
          <p:cNvSpPr/>
          <p:nvPr/>
        </p:nvSpPr>
        <p:spPr>
          <a:xfrm>
            <a:off x="3229792" y="1007296"/>
            <a:ext cx="3352265" cy="919287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0070C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Glossary</a:t>
            </a:r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BD19840-5940-4FDE-9586-F283DD236518}"/>
              </a:ext>
            </a:extLst>
          </p:cNvPr>
          <p:cNvSpPr/>
          <p:nvPr/>
        </p:nvSpPr>
        <p:spPr>
          <a:xfrm>
            <a:off x="685800" y="2657847"/>
            <a:ext cx="7933110" cy="2735203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0070C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Atmosphere: the gasses that surround a planet.</a:t>
            </a:r>
          </a:p>
          <a:p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Gravity: a force that pulls things toward one another.</a:t>
            </a:r>
          </a:p>
          <a:p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Oxygen: a substance in the air that people need to breathe.</a:t>
            </a:r>
          </a:p>
          <a:p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Rover: a machine that gathers information in space.</a:t>
            </a:r>
          </a:p>
          <a:p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Solar system: a group of planets, comets, and moons that orbits the sun.</a:t>
            </a:r>
          </a:p>
        </p:txBody>
      </p:sp>
    </p:spTree>
    <p:extLst>
      <p:ext uri="{BB962C8B-B14F-4D97-AF65-F5344CB8AC3E}">
        <p14:creationId xmlns:p14="http://schemas.microsoft.com/office/powerpoint/2010/main" val="1506260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6837E-B494-4CB1-875F-6B9B5CB15D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E15C2D-C57D-46ED-AB7A-48359FCF73A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4441C0-3D94-4612-8E7C-2BB8A9AE3C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410" t="12162" b="9519"/>
          <a:stretch/>
        </p:blipFill>
        <p:spPr>
          <a:xfrm>
            <a:off x="2625601" y="440740"/>
            <a:ext cx="4325816" cy="6138445"/>
          </a:xfrm>
          <a:prstGeom prst="rect">
            <a:avLst/>
          </a:prstGeom>
          <a:ln>
            <a:solidFill>
              <a:srgbClr val="0070C0"/>
            </a:solidFill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0EA04F20-57A4-4DBD-82B7-600733180930}"/>
              </a:ext>
            </a:extLst>
          </p:cNvPr>
          <p:cNvGrpSpPr/>
          <p:nvPr/>
        </p:nvGrpSpPr>
        <p:grpSpPr>
          <a:xfrm>
            <a:off x="81695" y="122360"/>
            <a:ext cx="1771411" cy="1700558"/>
            <a:chOff x="81695" y="122360"/>
            <a:chExt cx="1771411" cy="1700558"/>
          </a:xfrm>
        </p:grpSpPr>
        <p:pic>
          <p:nvPicPr>
            <p:cNvPr id="6" name="Picture 8" descr="Image result for moon clipart">
              <a:extLst>
                <a:ext uri="{FF2B5EF4-FFF2-40B4-BE49-F238E27FC236}">
                  <a16:creationId xmlns:a16="http://schemas.microsoft.com/office/drawing/2014/main" id="{B73BE1DC-B0CD-4E69-8F6F-B9E652BE12A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95" y="122360"/>
              <a:ext cx="1271954" cy="12719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4" descr="Image result for star clipart">
              <a:extLst>
                <a:ext uri="{FF2B5EF4-FFF2-40B4-BE49-F238E27FC236}">
                  <a16:creationId xmlns:a16="http://schemas.microsoft.com/office/drawing/2014/main" id="{368E991E-7073-47EE-84AF-E4576CA91F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284857" y="957289"/>
              <a:ext cx="865629" cy="865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4" descr="Image result for star clipart">
              <a:extLst>
                <a:ext uri="{FF2B5EF4-FFF2-40B4-BE49-F238E27FC236}">
                  <a16:creationId xmlns:a16="http://schemas.microsoft.com/office/drawing/2014/main" id="{C637D2D7-ADA1-498E-8EC5-5F296BAFEDC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6497">
              <a:off x="1396461" y="770924"/>
              <a:ext cx="456645" cy="4566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693728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2191</TotalTime>
  <Words>998</Words>
  <Application>Microsoft Office PowerPoint</Application>
  <PresentationFormat>On-screen Show (4:3)</PresentationFormat>
  <Paragraphs>118</Paragraphs>
  <Slides>46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2" baseType="lpstr">
      <vt:lpstr>Arial</vt:lpstr>
      <vt:lpstr>Calibri</vt:lpstr>
      <vt:lpstr>Calibri Light</vt:lpstr>
      <vt:lpstr>Century Gothic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Bielecki</dc:creator>
  <cp:lastModifiedBy>Vanessa Bielecki</cp:lastModifiedBy>
  <cp:revision>46</cp:revision>
  <dcterms:created xsi:type="dcterms:W3CDTF">2017-08-21T13:25:57Z</dcterms:created>
  <dcterms:modified xsi:type="dcterms:W3CDTF">2017-08-28T11:29:29Z</dcterms:modified>
</cp:coreProperties>
</file>