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sldIdLst>
    <p:sldId id="257" r:id="rId2"/>
    <p:sldId id="258" r:id="rId3"/>
    <p:sldId id="259" r:id="rId4"/>
    <p:sldId id="260" r:id="rId5"/>
    <p:sldId id="261" r:id="rId6"/>
    <p:sldId id="262" r:id="rId7"/>
    <p:sldId id="263" r:id="rId8"/>
    <p:sldId id="294"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304" r:id="rId29"/>
    <p:sldId id="264" r:id="rId30"/>
    <p:sldId id="301" r:id="rId31"/>
    <p:sldId id="300" r:id="rId32"/>
    <p:sldId id="265" r:id="rId33"/>
    <p:sldId id="302" r:id="rId34"/>
    <p:sldId id="291" r:id="rId35"/>
    <p:sldId id="266" r:id="rId36"/>
    <p:sldId id="296" r:id="rId37"/>
    <p:sldId id="298" r:id="rId38"/>
    <p:sldId id="295" r:id="rId39"/>
    <p:sldId id="297" r:id="rId40"/>
    <p:sldId id="299" r:id="rId41"/>
    <p:sldId id="267" r:id="rId42"/>
    <p:sldId id="268" r:id="rId43"/>
    <p:sldId id="269" r:id="rId44"/>
    <p:sldId id="303" r:id="rId45"/>
    <p:sldId id="270"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61" autoAdjust="0"/>
    <p:restoredTop sz="94660"/>
  </p:normalViewPr>
  <p:slideViewPr>
    <p:cSldViewPr snapToGrid="0">
      <p:cViewPr varScale="1">
        <p:scale>
          <a:sx n="83" d="100"/>
          <a:sy n="83" d="100"/>
        </p:scale>
        <p:origin x="96"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F67B86-BCF8-4938-B78E-012E542FDEB1}" type="datetimeFigureOut">
              <a:rPr lang="en-CA" smtClean="0"/>
              <a:t>2017-08-28</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60B953-42FE-4F4D-8869-AD6DD158A1F3}" type="slidenum">
              <a:rPr lang="en-CA" smtClean="0"/>
              <a:t>‹#›</a:t>
            </a:fld>
            <a:endParaRPr lang="en-CA"/>
          </a:p>
        </p:txBody>
      </p:sp>
    </p:spTree>
    <p:extLst>
      <p:ext uri="{BB962C8B-B14F-4D97-AF65-F5344CB8AC3E}">
        <p14:creationId xmlns:p14="http://schemas.microsoft.com/office/powerpoint/2010/main" val="2262921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504B582-2F68-4708-B45B-AF307813DF5B}" type="datetimeFigureOut">
              <a:rPr lang="en-CA" smtClean="0"/>
              <a:t>2017-08-28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1834371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504B582-2F68-4708-B45B-AF307813DF5B}" type="datetimeFigureOut">
              <a:rPr lang="en-CA" smtClean="0"/>
              <a:t>2017-08-28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2494389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504B582-2F68-4708-B45B-AF307813DF5B}" type="datetimeFigureOut">
              <a:rPr lang="en-CA" smtClean="0"/>
              <a:t>2017-08-28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193179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504B582-2F68-4708-B45B-AF307813DF5B}" type="datetimeFigureOut">
              <a:rPr lang="en-CA" smtClean="0"/>
              <a:t>2017-08-28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269097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504B582-2F68-4708-B45B-AF307813DF5B}" type="datetimeFigureOut">
              <a:rPr lang="en-CA" smtClean="0"/>
              <a:t>2017-08-28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3199288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504B582-2F68-4708-B45B-AF307813DF5B}" type="datetimeFigureOut">
              <a:rPr lang="en-CA" smtClean="0"/>
              <a:t>2017-08-28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629014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504B582-2F68-4708-B45B-AF307813DF5B}" type="datetimeFigureOut">
              <a:rPr lang="en-CA" smtClean="0"/>
              <a:t>2017-08-28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3922005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504B582-2F68-4708-B45B-AF307813DF5B}" type="datetimeFigureOut">
              <a:rPr lang="en-CA" smtClean="0"/>
              <a:t>2017-08-28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2738318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04B582-2F68-4708-B45B-AF307813DF5B}" type="datetimeFigureOut">
              <a:rPr lang="en-CA" smtClean="0"/>
              <a:t>2017-08-28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1522217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504B582-2F68-4708-B45B-AF307813DF5B}" type="datetimeFigureOut">
              <a:rPr lang="en-CA" smtClean="0"/>
              <a:t>2017-08-28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1652009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504B582-2F68-4708-B45B-AF307813DF5B}" type="datetimeFigureOut">
              <a:rPr lang="en-CA" smtClean="0"/>
              <a:t>2017-08-28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64346DF-5D31-4AF2-AA76-00FA8DD346B3}" type="slidenum">
              <a:rPr lang="en-CA" smtClean="0"/>
              <a:t>‹#›</a:t>
            </a:fld>
            <a:endParaRPr lang="en-CA"/>
          </a:p>
        </p:txBody>
      </p:sp>
    </p:spTree>
    <p:extLst>
      <p:ext uri="{BB962C8B-B14F-4D97-AF65-F5344CB8AC3E}">
        <p14:creationId xmlns:p14="http://schemas.microsoft.com/office/powerpoint/2010/main" val="4107273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04B582-2F68-4708-B45B-AF307813DF5B}" type="datetimeFigureOut">
              <a:rPr lang="en-CA" smtClean="0"/>
              <a:t>2017-08-28</a:t>
            </a:fld>
            <a:endParaRPr lang="en-CA"/>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4346DF-5D31-4AF2-AA76-00FA8DD346B3}" type="slidenum">
              <a:rPr lang="en-CA" smtClean="0"/>
              <a:t>‹#›</a:t>
            </a:fld>
            <a:endParaRPr lang="en-CA"/>
          </a:p>
        </p:txBody>
      </p:sp>
    </p:spTree>
    <p:extLst>
      <p:ext uri="{BB962C8B-B14F-4D97-AF65-F5344CB8AC3E}">
        <p14:creationId xmlns:p14="http://schemas.microsoft.com/office/powerpoint/2010/main" val="20003896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tif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4.tiff"/></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4.tiff"/></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4.tiff"/></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4.tiff"/></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4.tiff"/></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4.tiff"/></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4.tiff"/></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4.tiff"/></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4.tiff"/></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4.tif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tiff"/><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4.tiff"/></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4.tiff"/></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4.tiff"/></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4.tiff"/></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4.tiff"/></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4.tiff"/></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4.tiff"/></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4.tiff"/></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4.tiff"/></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36.gif"/><Relationship Id="rId5" Type="http://schemas.openxmlformats.org/officeDocument/2006/relationships/image" Target="../media/image35.png"/><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5.png"/><Relationship Id="rId4" Type="http://schemas.openxmlformats.org/officeDocument/2006/relationships/image" Target="../media/image4.tiff"/></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8.png"/><Relationship Id="rId4" Type="http://schemas.openxmlformats.org/officeDocument/2006/relationships/image" Target="../media/image4.tiff"/></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5.png"/><Relationship Id="rId4" Type="http://schemas.openxmlformats.org/officeDocument/2006/relationships/image" Target="../media/image4.tiff"/></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4.tiff"/></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4.tiff"/></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4.tiff"/></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4.tiff"/></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tiff"/></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tiff"/></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tif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4.tiff"/><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8.png"/><Relationship Id="rId4" Type="http://schemas.openxmlformats.org/officeDocument/2006/relationships/image" Target="../media/image4.tiff"/></Relationships>
</file>

<file path=ppt/slides/_rels/slide4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tiff"/><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4.tiff"/></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9.gif"/><Relationship Id="rId4" Type="http://schemas.openxmlformats.org/officeDocument/2006/relationships/image" Target="../media/image4.tiff"/></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50.jpeg"/><Relationship Id="rId4" Type="http://schemas.openxmlformats.org/officeDocument/2006/relationships/image" Target="../media/image4.tif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4.tiff"/><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4.tiff"/><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4.tif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4.tiff"/></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5FF7C-DE1D-488A-AC68-342D16FFB040}"/>
              </a:ext>
            </a:extLst>
          </p:cNvPr>
          <p:cNvSpPr>
            <a:spLocks noGrp="1"/>
          </p:cNvSpPr>
          <p:nvPr>
            <p:ph type="title"/>
          </p:nvPr>
        </p:nvSpPr>
        <p:spPr/>
        <p:txBody>
          <a:bodyPr/>
          <a:lstStyle/>
          <a:p>
            <a:endParaRPr lang="en-CA"/>
          </a:p>
        </p:txBody>
      </p:sp>
      <p:sp>
        <p:nvSpPr>
          <p:cNvPr id="3" name="Content Placeholder 2">
            <a:extLst>
              <a:ext uri="{FF2B5EF4-FFF2-40B4-BE49-F238E27FC236}">
                <a16:creationId xmlns:a16="http://schemas.microsoft.com/office/drawing/2014/main" id="{117A5CBA-6892-492E-92A8-132C861762EF}"/>
              </a:ext>
            </a:extLst>
          </p:cNvPr>
          <p:cNvSpPr>
            <a:spLocks noGrp="1"/>
          </p:cNvSpPr>
          <p:nvPr>
            <p:ph idx="1"/>
          </p:nvPr>
        </p:nvSpPr>
        <p:spPr/>
        <p:txBody>
          <a:bodyPr/>
          <a:lstStyle/>
          <a:p>
            <a:endParaRPr lang="en-CA"/>
          </a:p>
        </p:txBody>
      </p:sp>
      <p:pic>
        <p:nvPicPr>
          <p:cNvPr id="5" name="Picture 4">
            <a:extLst>
              <a:ext uri="{FF2B5EF4-FFF2-40B4-BE49-F238E27FC236}">
                <a16:creationId xmlns:a16="http://schemas.microsoft.com/office/drawing/2014/main" id="{1314DC29-24A2-4B5C-9896-FEAB7BDFE5B1}"/>
              </a:ext>
            </a:extLst>
          </p:cNvPr>
          <p:cNvPicPr>
            <a:picLocks noChangeAspect="1"/>
          </p:cNvPicPr>
          <p:nvPr/>
        </p:nvPicPr>
        <p:blipFill>
          <a:blip r:embed="rId2"/>
          <a:stretch>
            <a:fillRect/>
          </a:stretch>
        </p:blipFill>
        <p:spPr>
          <a:xfrm>
            <a:off x="0" y="0"/>
            <a:ext cx="9144000" cy="6858000"/>
          </a:xfrm>
          <a:prstGeom prst="rect">
            <a:avLst/>
          </a:prstGeom>
        </p:spPr>
      </p:pic>
      <p:pic>
        <p:nvPicPr>
          <p:cNvPr id="5122" name="Picture 2" descr="Image result for outer space kids clipart">
            <a:extLst>
              <a:ext uri="{FF2B5EF4-FFF2-40B4-BE49-F238E27FC236}">
                <a16:creationId xmlns:a16="http://schemas.microsoft.com/office/drawing/2014/main" id="{053AF0F2-5AFF-4AAD-80B3-D3CA349CB2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29771">
            <a:off x="773580" y="918916"/>
            <a:ext cx="1559949" cy="242228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elated image">
            <a:extLst>
              <a:ext uri="{FF2B5EF4-FFF2-40B4-BE49-F238E27FC236}">
                <a16:creationId xmlns:a16="http://schemas.microsoft.com/office/drawing/2014/main" id="{4794945C-2524-4751-862B-535169E8A3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9823" y="2055815"/>
            <a:ext cx="1816227" cy="232849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353CF344-ACC2-4C18-A814-A1FBBA80BA7F}"/>
              </a:ext>
            </a:extLst>
          </p:cNvPr>
          <p:cNvSpPr/>
          <p:nvPr/>
        </p:nvSpPr>
        <p:spPr>
          <a:xfrm>
            <a:off x="1699846" y="4690329"/>
            <a:ext cx="5650524" cy="1716824"/>
          </a:xfrm>
          <a:prstGeom prst="roundRect">
            <a:avLst/>
          </a:prstGeom>
          <a:solidFill>
            <a:srgbClr val="4472C4">
              <a:alpha val="81176"/>
            </a:srgbClr>
          </a:solidFill>
          <a:ln>
            <a:solidFill>
              <a:srgbClr val="2F528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200" dirty="0">
                <a:latin typeface="Century Gothic" panose="020B0502020202020204" pitchFamily="34" charset="0"/>
              </a:rPr>
              <a:t>Welcome to Lesson eleven</a:t>
            </a:r>
          </a:p>
          <a:p>
            <a:pPr algn="ctr"/>
            <a:r>
              <a:rPr lang="en-CA" sz="3200" b="1" dirty="0">
                <a:latin typeface="Century Gothic" panose="020B0502020202020204" pitchFamily="34" charset="0"/>
              </a:rPr>
              <a:t>Outer Space</a:t>
            </a:r>
          </a:p>
        </p:txBody>
      </p:sp>
      <p:pic>
        <p:nvPicPr>
          <p:cNvPr id="9" name="Picture 8">
            <a:extLst>
              <a:ext uri="{FF2B5EF4-FFF2-40B4-BE49-F238E27FC236}">
                <a16:creationId xmlns:a16="http://schemas.microsoft.com/office/drawing/2014/main" id="{30333460-642A-47D1-B425-F9EAD9897556}"/>
              </a:ext>
            </a:extLst>
          </p:cNvPr>
          <p:cNvPicPr/>
          <p:nvPr/>
        </p:nvPicPr>
        <p:blipFill>
          <a:blip r:embed="rId5"/>
          <a:stretch>
            <a:fillRect/>
          </a:stretch>
        </p:blipFill>
        <p:spPr>
          <a:xfrm>
            <a:off x="7736498" y="65566"/>
            <a:ext cx="1314450" cy="464185"/>
          </a:xfrm>
          <a:prstGeom prst="rect">
            <a:avLst/>
          </a:prstGeom>
        </p:spPr>
      </p:pic>
    </p:spTree>
    <p:extLst>
      <p:ext uri="{BB962C8B-B14F-4D97-AF65-F5344CB8AC3E}">
        <p14:creationId xmlns:p14="http://schemas.microsoft.com/office/powerpoint/2010/main" val="1972328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86F7C02C-D255-4262-A672-4397B614DE8B}"/>
              </a:ext>
            </a:extLst>
          </p:cNvPr>
          <p:cNvPicPr>
            <a:picLocks noChangeAspect="1"/>
          </p:cNvPicPr>
          <p:nvPr/>
        </p:nvPicPr>
        <p:blipFill rotWithShape="1">
          <a:blip r:embed="rId5"/>
          <a:srcRect t="10651" b="11635"/>
          <a:stretch/>
        </p:blipFill>
        <p:spPr>
          <a:xfrm>
            <a:off x="2156863" y="728110"/>
            <a:ext cx="5759789" cy="5968242"/>
          </a:xfrm>
          <a:prstGeom prst="rect">
            <a:avLst/>
          </a:prstGeom>
          <a:ln>
            <a:solidFill>
              <a:srgbClr val="0070C0"/>
            </a:solidFill>
          </a:ln>
        </p:spPr>
      </p:pic>
      <p:sp>
        <p:nvSpPr>
          <p:cNvPr id="9" name="Rectangle 8">
            <a:extLst>
              <a:ext uri="{FF2B5EF4-FFF2-40B4-BE49-F238E27FC236}">
                <a16:creationId xmlns:a16="http://schemas.microsoft.com/office/drawing/2014/main" id="{825AFE02-FE11-4D9A-8E68-7AA1C0DDC31E}"/>
              </a:ext>
            </a:extLst>
          </p:cNvPr>
          <p:cNvSpPr/>
          <p:nvPr/>
        </p:nvSpPr>
        <p:spPr>
          <a:xfrm>
            <a:off x="2236992" y="2009585"/>
            <a:ext cx="5599529" cy="134830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My class is visiting the Space Museum.  Dr. Sally, our guide, was an astronaut on the International Space Station.</a:t>
            </a:r>
          </a:p>
          <a:p>
            <a:pPr algn="ctr"/>
            <a:r>
              <a:rPr lang="en-CA" dirty="0">
                <a:solidFill>
                  <a:schemeClr val="tx1"/>
                </a:solidFill>
                <a:latin typeface="Century Gothic" panose="020B0502020202020204" pitchFamily="34" charset="0"/>
              </a:rPr>
              <a:t>She holds up a model of Earth. “I orbited this special planet,” she says.</a:t>
            </a:r>
          </a:p>
        </p:txBody>
      </p:sp>
    </p:spTree>
    <p:extLst>
      <p:ext uri="{BB962C8B-B14F-4D97-AF65-F5344CB8AC3E}">
        <p14:creationId xmlns:p14="http://schemas.microsoft.com/office/powerpoint/2010/main" val="1215979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3C4F7644-E9EC-434A-B332-8BE6C2541AC4}"/>
              </a:ext>
            </a:extLst>
          </p:cNvPr>
          <p:cNvPicPr>
            <a:picLocks noChangeAspect="1"/>
          </p:cNvPicPr>
          <p:nvPr/>
        </p:nvPicPr>
        <p:blipFill rotWithShape="1">
          <a:blip r:embed="rId5"/>
          <a:srcRect t="10673" b="11442"/>
          <a:stretch/>
        </p:blipFill>
        <p:spPr>
          <a:xfrm>
            <a:off x="1968353" y="602201"/>
            <a:ext cx="5874385" cy="6100323"/>
          </a:xfrm>
          <a:prstGeom prst="rect">
            <a:avLst/>
          </a:prstGeom>
          <a:ln>
            <a:solidFill>
              <a:srgbClr val="0070C0"/>
            </a:solidFill>
          </a:ln>
        </p:spPr>
      </p:pic>
      <p:sp>
        <p:nvSpPr>
          <p:cNvPr id="9" name="Rectangle 8">
            <a:extLst>
              <a:ext uri="{FF2B5EF4-FFF2-40B4-BE49-F238E27FC236}">
                <a16:creationId xmlns:a16="http://schemas.microsoft.com/office/drawing/2014/main" id="{A39F2DCF-0ADE-4429-85E9-384733B69B04}"/>
              </a:ext>
            </a:extLst>
          </p:cNvPr>
          <p:cNvSpPr/>
          <p:nvPr/>
        </p:nvSpPr>
        <p:spPr>
          <a:xfrm>
            <a:off x="3442217" y="814299"/>
            <a:ext cx="4294281" cy="11516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“Neptune is my favourite planet,” I say. “It’s so big that fifty Earth’s could fit inside!”</a:t>
            </a:r>
          </a:p>
        </p:txBody>
      </p:sp>
    </p:spTree>
    <p:extLst>
      <p:ext uri="{BB962C8B-B14F-4D97-AF65-F5344CB8AC3E}">
        <p14:creationId xmlns:p14="http://schemas.microsoft.com/office/powerpoint/2010/main" val="3433482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E2E9316F-237B-431D-82B1-71657652031C}"/>
              </a:ext>
            </a:extLst>
          </p:cNvPr>
          <p:cNvPicPr>
            <a:picLocks noChangeAspect="1"/>
          </p:cNvPicPr>
          <p:nvPr/>
        </p:nvPicPr>
        <p:blipFill rotWithShape="1">
          <a:blip r:embed="rId5"/>
          <a:srcRect t="10481" b="10481"/>
          <a:stretch/>
        </p:blipFill>
        <p:spPr>
          <a:xfrm>
            <a:off x="1941258" y="520604"/>
            <a:ext cx="5673236" cy="5978717"/>
          </a:xfrm>
          <a:prstGeom prst="rect">
            <a:avLst/>
          </a:prstGeom>
          <a:ln>
            <a:solidFill>
              <a:srgbClr val="0070C0"/>
            </a:solidFill>
          </a:ln>
        </p:spPr>
      </p:pic>
      <p:sp>
        <p:nvSpPr>
          <p:cNvPr id="9" name="Rectangle 8">
            <a:extLst>
              <a:ext uri="{FF2B5EF4-FFF2-40B4-BE49-F238E27FC236}">
                <a16:creationId xmlns:a16="http://schemas.microsoft.com/office/drawing/2014/main" id="{32212D78-8A17-4B4A-95E0-2083076A83F9}"/>
              </a:ext>
            </a:extLst>
          </p:cNvPr>
          <p:cNvSpPr/>
          <p:nvPr/>
        </p:nvSpPr>
        <p:spPr>
          <a:xfrm>
            <a:off x="1941258" y="529751"/>
            <a:ext cx="5673235" cy="24948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“Neptune is pretty cool,” Dr. Sally agree. “But Earth is the planet I like best.  It is a special planet because it is the only planet we know of that has living things.  Earth is unique in other ways too!”</a:t>
            </a:r>
          </a:p>
        </p:txBody>
      </p:sp>
    </p:spTree>
    <p:extLst>
      <p:ext uri="{BB962C8B-B14F-4D97-AF65-F5344CB8AC3E}">
        <p14:creationId xmlns:p14="http://schemas.microsoft.com/office/powerpoint/2010/main" val="3526501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ACE02029-3C05-4B21-9DAB-789907E56543}"/>
              </a:ext>
            </a:extLst>
          </p:cNvPr>
          <p:cNvPicPr>
            <a:picLocks noChangeAspect="1"/>
          </p:cNvPicPr>
          <p:nvPr/>
        </p:nvPicPr>
        <p:blipFill rotWithShape="1">
          <a:blip r:embed="rId5"/>
          <a:srcRect t="12161" b="12404"/>
          <a:stretch/>
        </p:blipFill>
        <p:spPr>
          <a:xfrm>
            <a:off x="1835750" y="535408"/>
            <a:ext cx="6165249" cy="6200983"/>
          </a:xfrm>
          <a:prstGeom prst="rect">
            <a:avLst/>
          </a:prstGeom>
          <a:ln>
            <a:solidFill>
              <a:srgbClr val="0070C0"/>
            </a:solidFill>
          </a:ln>
        </p:spPr>
      </p:pic>
      <p:sp>
        <p:nvSpPr>
          <p:cNvPr id="9" name="Rectangle 8">
            <a:extLst>
              <a:ext uri="{FF2B5EF4-FFF2-40B4-BE49-F238E27FC236}">
                <a16:creationId xmlns:a16="http://schemas.microsoft.com/office/drawing/2014/main" id="{FF711BBE-1B92-4C29-B7A4-F6E7FBE7EBA3}"/>
              </a:ext>
            </a:extLst>
          </p:cNvPr>
          <p:cNvSpPr/>
          <p:nvPr/>
        </p:nvSpPr>
        <p:spPr>
          <a:xfrm>
            <a:off x="1896751" y="559652"/>
            <a:ext cx="6043245" cy="13444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“Is my home planet really special?  I want to find out for myself.  Maybe if I saw it from space, I’d see what Dr. Sally means.  But I can’t go to space… or can I?</a:t>
            </a:r>
          </a:p>
        </p:txBody>
      </p:sp>
    </p:spTree>
    <p:extLst>
      <p:ext uri="{BB962C8B-B14F-4D97-AF65-F5344CB8AC3E}">
        <p14:creationId xmlns:p14="http://schemas.microsoft.com/office/powerpoint/2010/main" val="3694808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D3BC6B41-A459-45AF-B30F-86993BECBAA7}"/>
              </a:ext>
            </a:extLst>
          </p:cNvPr>
          <p:cNvPicPr>
            <a:picLocks noChangeAspect="1"/>
          </p:cNvPicPr>
          <p:nvPr/>
        </p:nvPicPr>
        <p:blipFill rotWithShape="1">
          <a:blip r:embed="rId5"/>
          <a:srcRect t="12162" b="13750"/>
          <a:stretch/>
        </p:blipFill>
        <p:spPr>
          <a:xfrm>
            <a:off x="1895920" y="728111"/>
            <a:ext cx="6161537" cy="6086658"/>
          </a:xfrm>
          <a:prstGeom prst="rect">
            <a:avLst/>
          </a:prstGeom>
          <a:ln>
            <a:solidFill>
              <a:srgbClr val="0070C0"/>
            </a:solidFill>
          </a:ln>
        </p:spPr>
      </p:pic>
      <p:sp>
        <p:nvSpPr>
          <p:cNvPr id="9" name="Rectangle 8">
            <a:extLst>
              <a:ext uri="{FF2B5EF4-FFF2-40B4-BE49-F238E27FC236}">
                <a16:creationId xmlns:a16="http://schemas.microsoft.com/office/drawing/2014/main" id="{09D17284-347D-4229-B8CB-74C7AAA34C0E}"/>
              </a:ext>
            </a:extLst>
          </p:cNvPr>
          <p:cNvSpPr/>
          <p:nvPr/>
        </p:nvSpPr>
        <p:spPr>
          <a:xfrm>
            <a:off x="1895920" y="1862994"/>
            <a:ext cx="6105080" cy="14898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 I close my eyes.  Pretty soon, I’m flying off into space!  Then, Dr. Sally says, “Welcome aboard, Ian!  Welcome to the International Space Station!”</a:t>
            </a:r>
          </a:p>
          <a:p>
            <a:pPr algn="ctr"/>
            <a:r>
              <a:rPr lang="en-CA" dirty="0">
                <a:solidFill>
                  <a:schemeClr val="tx1"/>
                </a:solidFill>
                <a:latin typeface="Century Gothic" panose="020B0502020202020204" pitchFamily="34" charset="0"/>
              </a:rPr>
              <a:t>Wow! I am a flying astronaut.</a:t>
            </a:r>
          </a:p>
        </p:txBody>
      </p:sp>
    </p:spTree>
    <p:extLst>
      <p:ext uri="{BB962C8B-B14F-4D97-AF65-F5344CB8AC3E}">
        <p14:creationId xmlns:p14="http://schemas.microsoft.com/office/powerpoint/2010/main" val="82029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94E66731-A2AD-4A76-852E-4B75C4B0FDA1}"/>
              </a:ext>
            </a:extLst>
          </p:cNvPr>
          <p:cNvPicPr>
            <a:picLocks noChangeAspect="1"/>
          </p:cNvPicPr>
          <p:nvPr/>
        </p:nvPicPr>
        <p:blipFill rotWithShape="1">
          <a:blip r:embed="rId5"/>
          <a:srcRect t="12162" b="11635"/>
          <a:stretch/>
        </p:blipFill>
        <p:spPr>
          <a:xfrm>
            <a:off x="1883198" y="592770"/>
            <a:ext cx="5923448" cy="6018535"/>
          </a:xfrm>
          <a:prstGeom prst="rect">
            <a:avLst/>
          </a:prstGeom>
          <a:ln>
            <a:solidFill>
              <a:srgbClr val="0070C0"/>
            </a:solidFill>
          </a:ln>
        </p:spPr>
      </p:pic>
      <p:sp>
        <p:nvSpPr>
          <p:cNvPr id="9" name="Rectangle 8">
            <a:extLst>
              <a:ext uri="{FF2B5EF4-FFF2-40B4-BE49-F238E27FC236}">
                <a16:creationId xmlns:a16="http://schemas.microsoft.com/office/drawing/2014/main" id="{59C1B0D5-8239-4619-B7F6-73D39725FF31}"/>
              </a:ext>
            </a:extLst>
          </p:cNvPr>
          <p:cNvSpPr/>
          <p:nvPr/>
        </p:nvSpPr>
        <p:spPr>
          <a:xfrm>
            <a:off x="1914685" y="5349874"/>
            <a:ext cx="5860473" cy="104564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“Earth’s gravity pulls us toward Earth.  We can float because we’re farther away from Earth up here,” Dr. Sally says. “Now, let’s check out the view.”</a:t>
            </a:r>
          </a:p>
        </p:txBody>
      </p:sp>
    </p:spTree>
    <p:extLst>
      <p:ext uri="{BB962C8B-B14F-4D97-AF65-F5344CB8AC3E}">
        <p14:creationId xmlns:p14="http://schemas.microsoft.com/office/powerpoint/2010/main" val="603569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8B7AEB07-9A35-4FB7-968D-B4E4614A566F}"/>
              </a:ext>
            </a:extLst>
          </p:cNvPr>
          <p:cNvPicPr>
            <a:picLocks noChangeAspect="1"/>
          </p:cNvPicPr>
          <p:nvPr/>
        </p:nvPicPr>
        <p:blipFill rotWithShape="1">
          <a:blip r:embed="rId5"/>
          <a:srcRect t="12162" b="10480"/>
          <a:stretch/>
        </p:blipFill>
        <p:spPr>
          <a:xfrm>
            <a:off x="2017922" y="728110"/>
            <a:ext cx="5834552" cy="6017973"/>
          </a:xfrm>
          <a:prstGeom prst="rect">
            <a:avLst/>
          </a:prstGeom>
          <a:ln>
            <a:solidFill>
              <a:srgbClr val="0070C0"/>
            </a:solidFill>
          </a:ln>
        </p:spPr>
      </p:pic>
      <p:sp>
        <p:nvSpPr>
          <p:cNvPr id="9" name="Rectangle 8">
            <a:extLst>
              <a:ext uri="{FF2B5EF4-FFF2-40B4-BE49-F238E27FC236}">
                <a16:creationId xmlns:a16="http://schemas.microsoft.com/office/drawing/2014/main" id="{A6E02E2F-134D-40D6-A290-C23907FF759C}"/>
              </a:ext>
            </a:extLst>
          </p:cNvPr>
          <p:cNvSpPr/>
          <p:nvPr/>
        </p:nvSpPr>
        <p:spPr>
          <a:xfrm>
            <a:off x="1992001" y="694967"/>
            <a:ext cx="5860473" cy="14187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I soar to the window and look out.  “Earth is bigger than I thought.  Bluer too!” </a:t>
            </a:r>
          </a:p>
          <a:p>
            <a:pPr algn="ctr"/>
            <a:r>
              <a:rPr lang="en-CA" dirty="0">
                <a:solidFill>
                  <a:schemeClr val="tx1"/>
                </a:solidFill>
                <a:latin typeface="Century Gothic" panose="020B0502020202020204" pitchFamily="34" charset="0"/>
              </a:rPr>
              <a:t>“Oceans cover 70 percent of our planet,” Dr. Sally replies. “Most of Earth’s plants and animals live in the oceans.”</a:t>
            </a:r>
          </a:p>
        </p:txBody>
      </p:sp>
    </p:spTree>
    <p:extLst>
      <p:ext uri="{BB962C8B-B14F-4D97-AF65-F5344CB8AC3E}">
        <p14:creationId xmlns:p14="http://schemas.microsoft.com/office/powerpoint/2010/main" val="3169082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FEC71BF5-A338-40EE-A98A-A32E0C4FBA50}"/>
              </a:ext>
            </a:extLst>
          </p:cNvPr>
          <p:cNvPicPr>
            <a:picLocks noChangeAspect="1"/>
          </p:cNvPicPr>
          <p:nvPr/>
        </p:nvPicPr>
        <p:blipFill rotWithShape="1">
          <a:blip r:embed="rId5"/>
          <a:srcRect t="10672" b="12212"/>
          <a:stretch/>
        </p:blipFill>
        <p:spPr>
          <a:xfrm>
            <a:off x="1948313" y="561006"/>
            <a:ext cx="5915222" cy="6082064"/>
          </a:xfrm>
          <a:prstGeom prst="rect">
            <a:avLst/>
          </a:prstGeom>
          <a:ln>
            <a:solidFill>
              <a:srgbClr val="0070C0"/>
            </a:solidFill>
          </a:ln>
        </p:spPr>
      </p:pic>
      <p:sp>
        <p:nvSpPr>
          <p:cNvPr id="9" name="Rectangle 8">
            <a:extLst>
              <a:ext uri="{FF2B5EF4-FFF2-40B4-BE49-F238E27FC236}">
                <a16:creationId xmlns:a16="http://schemas.microsoft.com/office/drawing/2014/main" id="{4FAE65B5-EF1F-41E5-8975-54C248D2CCEA}"/>
              </a:ext>
            </a:extLst>
          </p:cNvPr>
          <p:cNvSpPr/>
          <p:nvPr/>
        </p:nvSpPr>
        <p:spPr>
          <a:xfrm>
            <a:off x="1975687" y="621826"/>
            <a:ext cx="5860473" cy="11249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Blue whales rise out of the Atlantic Ocean.  They are the world’s largest animals.  I wonder what other cool animals I’ll see!</a:t>
            </a:r>
          </a:p>
        </p:txBody>
      </p:sp>
    </p:spTree>
    <p:extLst>
      <p:ext uri="{BB962C8B-B14F-4D97-AF65-F5344CB8AC3E}">
        <p14:creationId xmlns:p14="http://schemas.microsoft.com/office/powerpoint/2010/main" val="1036193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DE1E15ED-4837-428B-95C2-912A89764E01}"/>
              </a:ext>
            </a:extLst>
          </p:cNvPr>
          <p:cNvPicPr>
            <a:picLocks noChangeAspect="1"/>
          </p:cNvPicPr>
          <p:nvPr/>
        </p:nvPicPr>
        <p:blipFill rotWithShape="1">
          <a:blip r:embed="rId5"/>
          <a:srcRect t="12163" b="11827"/>
          <a:stretch/>
        </p:blipFill>
        <p:spPr>
          <a:xfrm>
            <a:off x="1895920" y="529750"/>
            <a:ext cx="5873882" cy="5953111"/>
          </a:xfrm>
          <a:prstGeom prst="rect">
            <a:avLst/>
          </a:prstGeom>
          <a:ln>
            <a:solidFill>
              <a:srgbClr val="0070C0"/>
            </a:solidFill>
          </a:ln>
        </p:spPr>
      </p:pic>
      <p:sp>
        <p:nvSpPr>
          <p:cNvPr id="9" name="Rectangle 8">
            <a:extLst>
              <a:ext uri="{FF2B5EF4-FFF2-40B4-BE49-F238E27FC236}">
                <a16:creationId xmlns:a16="http://schemas.microsoft.com/office/drawing/2014/main" id="{73CF4989-4D9D-4EF4-872B-D78FB881AD2D}"/>
              </a:ext>
            </a:extLst>
          </p:cNvPr>
          <p:cNvSpPr/>
          <p:nvPr/>
        </p:nvSpPr>
        <p:spPr>
          <a:xfrm>
            <a:off x="1909329" y="1606769"/>
            <a:ext cx="5860473" cy="14187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The space station is passing over the continent of Africa.  “Elephants!” I shout.  “We’re above the African savanna,” Dr. Sally says. “A savanna is a landform.  Many kinds of landforms make up Earth’s continents.”</a:t>
            </a:r>
          </a:p>
        </p:txBody>
      </p:sp>
    </p:spTree>
    <p:extLst>
      <p:ext uri="{BB962C8B-B14F-4D97-AF65-F5344CB8AC3E}">
        <p14:creationId xmlns:p14="http://schemas.microsoft.com/office/powerpoint/2010/main" val="14172382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B08840AD-A13A-4E31-9E93-4C5FB663C3D4}"/>
              </a:ext>
            </a:extLst>
          </p:cNvPr>
          <p:cNvPicPr>
            <a:picLocks noChangeAspect="1"/>
          </p:cNvPicPr>
          <p:nvPr/>
        </p:nvPicPr>
        <p:blipFill rotWithShape="1">
          <a:blip r:embed="rId5"/>
          <a:srcRect t="12163" b="11250"/>
          <a:stretch/>
        </p:blipFill>
        <p:spPr>
          <a:xfrm>
            <a:off x="1862647" y="677474"/>
            <a:ext cx="5873851" cy="5998263"/>
          </a:xfrm>
          <a:prstGeom prst="rect">
            <a:avLst/>
          </a:prstGeom>
          <a:ln>
            <a:solidFill>
              <a:srgbClr val="0070C0"/>
            </a:solidFill>
          </a:ln>
        </p:spPr>
      </p:pic>
      <p:sp>
        <p:nvSpPr>
          <p:cNvPr id="9" name="Rectangle 8">
            <a:extLst>
              <a:ext uri="{FF2B5EF4-FFF2-40B4-BE49-F238E27FC236}">
                <a16:creationId xmlns:a16="http://schemas.microsoft.com/office/drawing/2014/main" id="{5C49701E-856A-470C-9497-C7DBF038B2BB}"/>
              </a:ext>
            </a:extLst>
          </p:cNvPr>
          <p:cNvSpPr/>
          <p:nvPr/>
        </p:nvSpPr>
        <p:spPr>
          <a:xfrm>
            <a:off x="1862647" y="658283"/>
            <a:ext cx="5873851" cy="9360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I see beaches and canyons in North American.  </a:t>
            </a:r>
          </a:p>
          <a:p>
            <a:pPr algn="ctr"/>
            <a:r>
              <a:rPr lang="en-CA" dirty="0">
                <a:solidFill>
                  <a:schemeClr val="tx1"/>
                </a:solidFill>
                <a:latin typeface="Century Gothic" panose="020B0502020202020204" pitchFamily="34" charset="0"/>
              </a:rPr>
              <a:t>I see volcanoes in Asia.</a:t>
            </a:r>
          </a:p>
        </p:txBody>
      </p:sp>
    </p:spTree>
    <p:extLst>
      <p:ext uri="{BB962C8B-B14F-4D97-AF65-F5344CB8AC3E}">
        <p14:creationId xmlns:p14="http://schemas.microsoft.com/office/powerpoint/2010/main" val="70413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5FF7C-DE1D-488A-AC68-342D16FFB040}"/>
              </a:ext>
            </a:extLst>
          </p:cNvPr>
          <p:cNvSpPr>
            <a:spLocks noGrp="1"/>
          </p:cNvSpPr>
          <p:nvPr>
            <p:ph type="title"/>
          </p:nvPr>
        </p:nvSpPr>
        <p:spPr/>
        <p:txBody>
          <a:bodyPr/>
          <a:lstStyle/>
          <a:p>
            <a:endParaRPr lang="en-CA"/>
          </a:p>
        </p:txBody>
      </p:sp>
      <p:sp>
        <p:nvSpPr>
          <p:cNvPr id="3" name="Content Placeholder 2">
            <a:extLst>
              <a:ext uri="{FF2B5EF4-FFF2-40B4-BE49-F238E27FC236}">
                <a16:creationId xmlns:a16="http://schemas.microsoft.com/office/drawing/2014/main" id="{117A5CBA-6892-492E-92A8-132C861762EF}"/>
              </a:ext>
            </a:extLst>
          </p:cNvPr>
          <p:cNvSpPr>
            <a:spLocks noGrp="1"/>
          </p:cNvSpPr>
          <p:nvPr>
            <p:ph idx="1"/>
          </p:nvPr>
        </p:nvSpPr>
        <p:spPr/>
        <p:txBody>
          <a:bodyPr/>
          <a:lstStyle/>
          <a:p>
            <a:endParaRPr lang="en-CA"/>
          </a:p>
        </p:txBody>
      </p:sp>
      <p:pic>
        <p:nvPicPr>
          <p:cNvPr id="5" name="Picture 4">
            <a:extLst>
              <a:ext uri="{FF2B5EF4-FFF2-40B4-BE49-F238E27FC236}">
                <a16:creationId xmlns:a16="http://schemas.microsoft.com/office/drawing/2014/main" id="{1314DC29-24A2-4B5C-9896-FEAB7BDFE5B1}"/>
              </a:ext>
            </a:extLst>
          </p:cNvPr>
          <p:cNvPicPr>
            <a:picLocks noChangeAspect="1"/>
          </p:cNvPicPr>
          <p:nvPr/>
        </p:nvPicPr>
        <p:blipFill>
          <a:blip r:embed="rId2"/>
          <a:stretch>
            <a:fillRect/>
          </a:stretch>
        </p:blipFill>
        <p:spPr>
          <a:xfrm>
            <a:off x="0" y="0"/>
            <a:ext cx="9144000" cy="6858000"/>
          </a:xfrm>
          <a:prstGeom prst="rect">
            <a:avLst/>
          </a:prstGeom>
        </p:spPr>
      </p:pic>
      <p:pic>
        <p:nvPicPr>
          <p:cNvPr id="5122" name="Picture 2" descr="Image result for outer space kids clipart">
            <a:extLst>
              <a:ext uri="{FF2B5EF4-FFF2-40B4-BE49-F238E27FC236}">
                <a16:creationId xmlns:a16="http://schemas.microsoft.com/office/drawing/2014/main" id="{053AF0F2-5AFF-4AAD-80B3-D3CA349CB2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29771">
            <a:off x="5794227" y="3302009"/>
            <a:ext cx="1082619" cy="168108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elated image">
            <a:extLst>
              <a:ext uri="{FF2B5EF4-FFF2-40B4-BE49-F238E27FC236}">
                <a16:creationId xmlns:a16="http://schemas.microsoft.com/office/drawing/2014/main" id="{4794945C-2524-4751-862B-535169E8A3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1754" y="4340206"/>
            <a:ext cx="1537921" cy="197169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353CF344-ACC2-4C18-A814-A1FBBA80BA7F}"/>
              </a:ext>
            </a:extLst>
          </p:cNvPr>
          <p:cNvSpPr/>
          <p:nvPr/>
        </p:nvSpPr>
        <p:spPr>
          <a:xfrm>
            <a:off x="471391" y="539262"/>
            <a:ext cx="4592978" cy="2203939"/>
          </a:xfrm>
          <a:prstGeom prst="roundRect">
            <a:avLst/>
          </a:prstGeom>
          <a:solidFill>
            <a:srgbClr val="4472C4">
              <a:alpha val="89804"/>
            </a:srgb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200" u="sng" dirty="0">
                <a:latin typeface="Century Gothic" panose="020B0502020202020204" pitchFamily="34" charset="0"/>
              </a:rPr>
              <a:t>Outer Space</a:t>
            </a:r>
          </a:p>
          <a:p>
            <a:pPr algn="ctr"/>
            <a:endParaRPr lang="en-CA" sz="3200" u="sng" dirty="0">
              <a:latin typeface="Century Gothic" panose="020B0502020202020204" pitchFamily="34" charset="0"/>
            </a:endParaRPr>
          </a:p>
          <a:p>
            <a:pPr algn="ctr"/>
            <a:r>
              <a:rPr lang="en-CA" sz="2000" dirty="0">
                <a:latin typeface="Century Gothic" panose="020B0502020202020204" pitchFamily="34" charset="0"/>
              </a:rPr>
              <a:t>Let’s play a word game!</a:t>
            </a:r>
          </a:p>
          <a:p>
            <a:pPr algn="ctr"/>
            <a:r>
              <a:rPr lang="en-CA" sz="2000" dirty="0">
                <a:latin typeface="Century Gothic" panose="020B0502020202020204" pitchFamily="34" charset="0"/>
              </a:rPr>
              <a:t>How many words can you make out of the letters in </a:t>
            </a:r>
          </a:p>
          <a:p>
            <a:pPr algn="ctr"/>
            <a:r>
              <a:rPr lang="en-CA" sz="2000" dirty="0">
                <a:latin typeface="Century Gothic" panose="020B0502020202020204" pitchFamily="34" charset="0"/>
              </a:rPr>
              <a:t>‘earthlings’?</a:t>
            </a:r>
          </a:p>
        </p:txBody>
      </p:sp>
      <p:sp>
        <p:nvSpPr>
          <p:cNvPr id="9" name="Rectangle: Rounded Corners 8">
            <a:extLst>
              <a:ext uri="{FF2B5EF4-FFF2-40B4-BE49-F238E27FC236}">
                <a16:creationId xmlns:a16="http://schemas.microsoft.com/office/drawing/2014/main" id="{CC00B353-0A4B-4159-8D00-0FA78A04EC90}"/>
              </a:ext>
            </a:extLst>
          </p:cNvPr>
          <p:cNvSpPr/>
          <p:nvPr/>
        </p:nvSpPr>
        <p:spPr>
          <a:xfrm>
            <a:off x="471391" y="3241072"/>
            <a:ext cx="4592978" cy="2649841"/>
          </a:xfrm>
          <a:prstGeom prst="roundRect">
            <a:avLst/>
          </a:prstGeom>
          <a:solidFill>
            <a:schemeClr val="bg1">
              <a:alpha val="89804"/>
            </a:schemeClr>
          </a:solidFill>
          <a:ln>
            <a:solidFill>
              <a:srgbClr val="2F528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000" dirty="0">
              <a:solidFill>
                <a:srgbClr val="0070C0"/>
              </a:solidFill>
              <a:latin typeface="Century Gothic" panose="020B0502020202020204" pitchFamily="34" charset="0"/>
            </a:endParaRPr>
          </a:p>
        </p:txBody>
      </p:sp>
      <p:pic>
        <p:nvPicPr>
          <p:cNvPr id="10" name="Picture 9">
            <a:extLst>
              <a:ext uri="{FF2B5EF4-FFF2-40B4-BE49-F238E27FC236}">
                <a16:creationId xmlns:a16="http://schemas.microsoft.com/office/drawing/2014/main" id="{65E742C9-2EF8-45C2-BA08-44A8F4DE2686}"/>
              </a:ext>
            </a:extLst>
          </p:cNvPr>
          <p:cNvPicPr/>
          <p:nvPr/>
        </p:nvPicPr>
        <p:blipFill>
          <a:blip r:embed="rId5"/>
          <a:stretch>
            <a:fillRect/>
          </a:stretch>
        </p:blipFill>
        <p:spPr>
          <a:xfrm>
            <a:off x="7736498" y="65566"/>
            <a:ext cx="1314450" cy="464185"/>
          </a:xfrm>
          <a:prstGeom prst="rect">
            <a:avLst/>
          </a:prstGeom>
        </p:spPr>
      </p:pic>
    </p:spTree>
    <p:extLst>
      <p:ext uri="{BB962C8B-B14F-4D97-AF65-F5344CB8AC3E}">
        <p14:creationId xmlns:p14="http://schemas.microsoft.com/office/powerpoint/2010/main" val="452809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FFA9653D-48CD-479E-BA32-FA7B40DFB7CB}"/>
              </a:ext>
            </a:extLst>
          </p:cNvPr>
          <p:cNvPicPr>
            <a:picLocks noChangeAspect="1"/>
          </p:cNvPicPr>
          <p:nvPr/>
        </p:nvPicPr>
        <p:blipFill rotWithShape="1">
          <a:blip r:embed="rId5"/>
          <a:srcRect t="12162" b="11635"/>
          <a:stretch/>
        </p:blipFill>
        <p:spPr>
          <a:xfrm>
            <a:off x="1895920" y="746584"/>
            <a:ext cx="5840578" cy="5934334"/>
          </a:xfrm>
          <a:prstGeom prst="rect">
            <a:avLst/>
          </a:prstGeom>
          <a:ln>
            <a:solidFill>
              <a:srgbClr val="0070C0"/>
            </a:solidFill>
          </a:ln>
        </p:spPr>
      </p:pic>
      <p:sp>
        <p:nvSpPr>
          <p:cNvPr id="9" name="Rectangle 8">
            <a:extLst>
              <a:ext uri="{FF2B5EF4-FFF2-40B4-BE49-F238E27FC236}">
                <a16:creationId xmlns:a16="http://schemas.microsoft.com/office/drawing/2014/main" id="{C861A986-3307-445F-A6EB-0F601F675D6D}"/>
              </a:ext>
            </a:extLst>
          </p:cNvPr>
          <p:cNvSpPr/>
          <p:nvPr/>
        </p:nvSpPr>
        <p:spPr>
          <a:xfrm>
            <a:off x="1895921" y="728110"/>
            <a:ext cx="5840578" cy="117596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Just when I think our adventure can’t get better, I see something even more amazing out the window.</a:t>
            </a:r>
          </a:p>
        </p:txBody>
      </p:sp>
    </p:spTree>
    <p:extLst>
      <p:ext uri="{BB962C8B-B14F-4D97-AF65-F5344CB8AC3E}">
        <p14:creationId xmlns:p14="http://schemas.microsoft.com/office/powerpoint/2010/main" val="29662355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E74D9699-2ECB-40FE-BCD8-1B2CD21363D5}"/>
              </a:ext>
            </a:extLst>
          </p:cNvPr>
          <p:cNvPicPr>
            <a:picLocks noChangeAspect="1"/>
          </p:cNvPicPr>
          <p:nvPr/>
        </p:nvPicPr>
        <p:blipFill rotWithShape="1">
          <a:blip r:embed="rId5"/>
          <a:srcRect t="12162" b="11635"/>
          <a:stretch/>
        </p:blipFill>
        <p:spPr>
          <a:xfrm>
            <a:off x="1908277" y="728111"/>
            <a:ext cx="5841048" cy="5934812"/>
          </a:xfrm>
          <a:prstGeom prst="rect">
            <a:avLst/>
          </a:prstGeom>
          <a:ln>
            <a:solidFill>
              <a:srgbClr val="0070C0"/>
            </a:solidFill>
          </a:ln>
        </p:spPr>
      </p:pic>
      <p:sp>
        <p:nvSpPr>
          <p:cNvPr id="9" name="Rectangle 8">
            <a:extLst>
              <a:ext uri="{FF2B5EF4-FFF2-40B4-BE49-F238E27FC236}">
                <a16:creationId xmlns:a16="http://schemas.microsoft.com/office/drawing/2014/main" id="{24F7983D-4535-452B-A053-04F204C9A354}"/>
              </a:ext>
            </a:extLst>
          </p:cNvPr>
          <p:cNvSpPr/>
          <p:nvPr/>
        </p:nvSpPr>
        <p:spPr>
          <a:xfrm>
            <a:off x="1898564" y="728110"/>
            <a:ext cx="5860473" cy="14187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“That’s Antarctica,” explains Dr. Sally.  “Here, you’ll find the South Pole.  The sun doesn’t shine directly on the North Pole or the South Pole, so they’re the coldest places on Earth! Pretty cool, huh?”</a:t>
            </a:r>
          </a:p>
        </p:txBody>
      </p:sp>
    </p:spTree>
    <p:extLst>
      <p:ext uri="{BB962C8B-B14F-4D97-AF65-F5344CB8AC3E}">
        <p14:creationId xmlns:p14="http://schemas.microsoft.com/office/powerpoint/2010/main" val="21958368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B53BC7B8-F353-41AC-A929-A2E54B9A1DC1}"/>
              </a:ext>
            </a:extLst>
          </p:cNvPr>
          <p:cNvPicPr>
            <a:picLocks noChangeAspect="1"/>
          </p:cNvPicPr>
          <p:nvPr/>
        </p:nvPicPr>
        <p:blipFill rotWithShape="1">
          <a:blip r:embed="rId5"/>
          <a:srcRect t="12161" b="12404"/>
          <a:stretch/>
        </p:blipFill>
        <p:spPr>
          <a:xfrm>
            <a:off x="1835751" y="662316"/>
            <a:ext cx="6042157" cy="6077178"/>
          </a:xfrm>
          <a:prstGeom prst="rect">
            <a:avLst/>
          </a:prstGeom>
          <a:ln>
            <a:solidFill>
              <a:srgbClr val="0070C0"/>
            </a:solidFill>
          </a:ln>
        </p:spPr>
      </p:pic>
      <p:sp>
        <p:nvSpPr>
          <p:cNvPr id="9" name="Rectangle 8">
            <a:extLst>
              <a:ext uri="{FF2B5EF4-FFF2-40B4-BE49-F238E27FC236}">
                <a16:creationId xmlns:a16="http://schemas.microsoft.com/office/drawing/2014/main" id="{18D2A3DC-1302-4BB6-8541-7C012AD1E502}"/>
              </a:ext>
            </a:extLst>
          </p:cNvPr>
          <p:cNvSpPr/>
          <p:nvPr/>
        </p:nvSpPr>
        <p:spPr>
          <a:xfrm>
            <a:off x="1835751" y="662316"/>
            <a:ext cx="6042157" cy="14580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“Most of Earth isn’t too hot or too cold, thanks to our atmosphere,” Dr. Sally continues.  “The atmosphere works like a blanket and keeps Earth warm.  Gases in the atmosphere trap the sun’s heat.”</a:t>
            </a:r>
          </a:p>
        </p:txBody>
      </p:sp>
    </p:spTree>
    <p:extLst>
      <p:ext uri="{BB962C8B-B14F-4D97-AF65-F5344CB8AC3E}">
        <p14:creationId xmlns:p14="http://schemas.microsoft.com/office/powerpoint/2010/main" val="13695556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5" name="Picture 4">
            <a:extLst>
              <a:ext uri="{FF2B5EF4-FFF2-40B4-BE49-F238E27FC236}">
                <a16:creationId xmlns:a16="http://schemas.microsoft.com/office/drawing/2014/main" id="{D8C4AC9E-2D65-4256-9610-503D04DE9D4E}"/>
              </a:ext>
            </a:extLst>
          </p:cNvPr>
          <p:cNvPicPr>
            <a:picLocks noChangeAspect="1"/>
          </p:cNvPicPr>
          <p:nvPr/>
        </p:nvPicPr>
        <p:blipFill rotWithShape="1">
          <a:blip r:embed="rId5"/>
          <a:srcRect t="12162" b="9519"/>
          <a:stretch/>
        </p:blipFill>
        <p:spPr>
          <a:xfrm>
            <a:off x="1895920" y="529752"/>
            <a:ext cx="5853936" cy="6113016"/>
          </a:xfrm>
          <a:prstGeom prst="rect">
            <a:avLst/>
          </a:prstGeom>
          <a:ln>
            <a:solidFill>
              <a:srgbClr val="0070C0"/>
            </a:solidFill>
          </a:ln>
        </p:spPr>
      </p:pic>
      <p:sp>
        <p:nvSpPr>
          <p:cNvPr id="10" name="Rectangle 9">
            <a:extLst>
              <a:ext uri="{FF2B5EF4-FFF2-40B4-BE49-F238E27FC236}">
                <a16:creationId xmlns:a16="http://schemas.microsoft.com/office/drawing/2014/main" id="{07C8B73A-5CDC-4B1E-ACFB-54EA8DE3A24F}"/>
              </a:ext>
            </a:extLst>
          </p:cNvPr>
          <p:cNvSpPr/>
          <p:nvPr/>
        </p:nvSpPr>
        <p:spPr>
          <a:xfrm>
            <a:off x="1892652" y="529751"/>
            <a:ext cx="5860473" cy="18148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“Dr. Sally,” I say, “You’re right.  Earth really is amazing!”</a:t>
            </a:r>
          </a:p>
          <a:p>
            <a:pPr algn="ctr"/>
            <a:r>
              <a:rPr lang="en-CA" dirty="0">
                <a:solidFill>
                  <a:schemeClr val="tx1"/>
                </a:solidFill>
                <a:latin typeface="Century Gothic" panose="020B0502020202020204" pitchFamily="34" charset="0"/>
              </a:rPr>
              <a:t>Dr. Sally says, “It’s true! But did you know there’s one other very important thing that makes Earth special?  It’s you!”</a:t>
            </a:r>
          </a:p>
        </p:txBody>
      </p:sp>
    </p:spTree>
    <p:extLst>
      <p:ext uri="{BB962C8B-B14F-4D97-AF65-F5344CB8AC3E}">
        <p14:creationId xmlns:p14="http://schemas.microsoft.com/office/powerpoint/2010/main" val="9651002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36DF5F90-19FD-4710-A46E-CE7BACE7BCF1}"/>
              </a:ext>
            </a:extLst>
          </p:cNvPr>
          <p:cNvPicPr>
            <a:picLocks noChangeAspect="1"/>
          </p:cNvPicPr>
          <p:nvPr/>
        </p:nvPicPr>
        <p:blipFill rotWithShape="1">
          <a:blip r:embed="rId5"/>
          <a:srcRect t="12162" b="12788"/>
          <a:stretch/>
        </p:blipFill>
        <p:spPr>
          <a:xfrm>
            <a:off x="1990073" y="531122"/>
            <a:ext cx="6146928" cy="6151032"/>
          </a:xfrm>
          <a:prstGeom prst="rect">
            <a:avLst/>
          </a:prstGeom>
          <a:ln>
            <a:solidFill>
              <a:srgbClr val="0070C0"/>
            </a:solidFill>
          </a:ln>
        </p:spPr>
      </p:pic>
      <p:sp>
        <p:nvSpPr>
          <p:cNvPr id="9" name="Rectangle 8">
            <a:extLst>
              <a:ext uri="{FF2B5EF4-FFF2-40B4-BE49-F238E27FC236}">
                <a16:creationId xmlns:a16="http://schemas.microsoft.com/office/drawing/2014/main" id="{F74D22CA-88A0-461A-981C-405E5FFE5E50}"/>
              </a:ext>
            </a:extLst>
          </p:cNvPr>
          <p:cNvSpPr/>
          <p:nvPr/>
        </p:nvSpPr>
        <p:spPr>
          <a:xfrm>
            <a:off x="1990073" y="1592788"/>
            <a:ext cx="6146928" cy="72838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“Me? I’m confused, how do I make Earth special?”</a:t>
            </a:r>
          </a:p>
        </p:txBody>
      </p:sp>
    </p:spTree>
    <p:extLst>
      <p:ext uri="{BB962C8B-B14F-4D97-AF65-F5344CB8AC3E}">
        <p14:creationId xmlns:p14="http://schemas.microsoft.com/office/powerpoint/2010/main" val="27136265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F6FE6442-2E0F-4FD0-A473-C1D04CF5588A}"/>
              </a:ext>
            </a:extLst>
          </p:cNvPr>
          <p:cNvPicPr>
            <a:picLocks noChangeAspect="1"/>
          </p:cNvPicPr>
          <p:nvPr/>
        </p:nvPicPr>
        <p:blipFill rotWithShape="1">
          <a:blip r:embed="rId5"/>
          <a:srcRect t="10651" b="10866"/>
          <a:stretch/>
        </p:blipFill>
        <p:spPr>
          <a:xfrm>
            <a:off x="2067088" y="529751"/>
            <a:ext cx="5810820" cy="6080718"/>
          </a:xfrm>
          <a:prstGeom prst="rect">
            <a:avLst/>
          </a:prstGeom>
          <a:ln>
            <a:solidFill>
              <a:srgbClr val="0070C0"/>
            </a:solidFill>
          </a:ln>
        </p:spPr>
      </p:pic>
      <p:sp>
        <p:nvSpPr>
          <p:cNvPr id="9" name="Rectangle 8">
            <a:extLst>
              <a:ext uri="{FF2B5EF4-FFF2-40B4-BE49-F238E27FC236}">
                <a16:creationId xmlns:a16="http://schemas.microsoft.com/office/drawing/2014/main" id="{B4691AB1-FD1C-49D0-8664-95A34C1C1E42}"/>
              </a:ext>
            </a:extLst>
          </p:cNvPr>
          <p:cNvSpPr/>
          <p:nvPr/>
        </p:nvSpPr>
        <p:spPr>
          <a:xfrm>
            <a:off x="2067088" y="5134708"/>
            <a:ext cx="5810820" cy="115301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“Earth is  the only planet we know of with intelligent life, and humans have the brainpower to invent, build, and discover new things.  Just imagine what great things you will do someday!”</a:t>
            </a:r>
          </a:p>
        </p:txBody>
      </p:sp>
    </p:spTree>
    <p:extLst>
      <p:ext uri="{BB962C8B-B14F-4D97-AF65-F5344CB8AC3E}">
        <p14:creationId xmlns:p14="http://schemas.microsoft.com/office/powerpoint/2010/main" val="1619636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4C1486D8-827C-4EB6-A881-872CC73561D1}"/>
              </a:ext>
            </a:extLst>
          </p:cNvPr>
          <p:cNvPicPr>
            <a:picLocks noChangeAspect="1"/>
          </p:cNvPicPr>
          <p:nvPr/>
        </p:nvPicPr>
        <p:blipFill rotWithShape="1">
          <a:blip r:embed="rId5"/>
          <a:srcRect t="12162" b="12597"/>
          <a:stretch/>
        </p:blipFill>
        <p:spPr>
          <a:xfrm>
            <a:off x="2017922" y="556854"/>
            <a:ext cx="6058826" cy="6078408"/>
          </a:xfrm>
          <a:prstGeom prst="rect">
            <a:avLst/>
          </a:prstGeom>
          <a:ln>
            <a:solidFill>
              <a:srgbClr val="0070C0"/>
            </a:solidFill>
          </a:ln>
        </p:spPr>
      </p:pic>
      <p:sp>
        <p:nvSpPr>
          <p:cNvPr id="9" name="Rectangle 8">
            <a:extLst>
              <a:ext uri="{FF2B5EF4-FFF2-40B4-BE49-F238E27FC236}">
                <a16:creationId xmlns:a16="http://schemas.microsoft.com/office/drawing/2014/main" id="{65DACBC9-2AEC-4F3D-A3AA-AF25B70C297D}"/>
              </a:ext>
            </a:extLst>
          </p:cNvPr>
          <p:cNvSpPr/>
          <p:nvPr/>
        </p:nvSpPr>
        <p:spPr>
          <a:xfrm>
            <a:off x="2064082" y="556854"/>
            <a:ext cx="6012666" cy="106093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Then I hear my teacher’s voice. </a:t>
            </a:r>
          </a:p>
          <a:p>
            <a:pPr algn="ctr"/>
            <a:r>
              <a:rPr lang="en-CA" dirty="0">
                <a:solidFill>
                  <a:schemeClr val="tx1"/>
                </a:solidFill>
                <a:latin typeface="Century Gothic" panose="020B0502020202020204" pitchFamily="34" charset="0"/>
              </a:rPr>
              <a:t>“Come on, Ian, time to go! Our Space Museum trip is over!”</a:t>
            </a:r>
          </a:p>
        </p:txBody>
      </p:sp>
    </p:spTree>
    <p:extLst>
      <p:ext uri="{BB962C8B-B14F-4D97-AF65-F5344CB8AC3E}">
        <p14:creationId xmlns:p14="http://schemas.microsoft.com/office/powerpoint/2010/main" val="31611259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EE935D60-F64B-4F0A-B10A-6079FCC2EB4B}"/>
              </a:ext>
            </a:extLst>
          </p:cNvPr>
          <p:cNvPicPr>
            <a:picLocks noChangeAspect="1"/>
          </p:cNvPicPr>
          <p:nvPr/>
        </p:nvPicPr>
        <p:blipFill rotWithShape="1">
          <a:blip r:embed="rId5"/>
          <a:srcRect t="9904" b="11058"/>
          <a:stretch/>
        </p:blipFill>
        <p:spPr>
          <a:xfrm>
            <a:off x="2017922" y="529751"/>
            <a:ext cx="5801370" cy="6113752"/>
          </a:xfrm>
          <a:prstGeom prst="rect">
            <a:avLst/>
          </a:prstGeom>
          <a:ln>
            <a:solidFill>
              <a:srgbClr val="0070C0"/>
            </a:solidFill>
          </a:ln>
        </p:spPr>
      </p:pic>
      <p:sp>
        <p:nvSpPr>
          <p:cNvPr id="9" name="Rectangle 8">
            <a:extLst>
              <a:ext uri="{FF2B5EF4-FFF2-40B4-BE49-F238E27FC236}">
                <a16:creationId xmlns:a16="http://schemas.microsoft.com/office/drawing/2014/main" id="{CE92B467-26A1-43AF-8BFE-541D52900563}"/>
              </a:ext>
            </a:extLst>
          </p:cNvPr>
          <p:cNvSpPr/>
          <p:nvPr/>
        </p:nvSpPr>
        <p:spPr>
          <a:xfrm>
            <a:off x="2017923" y="529751"/>
            <a:ext cx="5801370" cy="15100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solidFill>
                  <a:schemeClr val="tx1"/>
                </a:solidFill>
                <a:latin typeface="Century Gothic" panose="020B0502020202020204" pitchFamily="34" charset="0"/>
              </a:rPr>
              <a:t>I’m sad that my adventure is over. But I have work to do on Earth!  My space club meets tonight. I want to learn even more about space.  Then I can do great things like astronauts!</a:t>
            </a:r>
          </a:p>
        </p:txBody>
      </p:sp>
    </p:spTree>
    <p:extLst>
      <p:ext uri="{BB962C8B-B14F-4D97-AF65-F5344CB8AC3E}">
        <p14:creationId xmlns:p14="http://schemas.microsoft.com/office/powerpoint/2010/main" val="5626813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pic>
        <p:nvPicPr>
          <p:cNvPr id="9" name="Picture 8">
            <a:extLst>
              <a:ext uri="{FF2B5EF4-FFF2-40B4-BE49-F238E27FC236}">
                <a16:creationId xmlns:a16="http://schemas.microsoft.com/office/drawing/2014/main" id="{D90375DD-DD6A-4481-AF06-B8EDAC7E5276}"/>
              </a:ext>
            </a:extLst>
          </p:cNvPr>
          <p:cNvPicPr>
            <a:picLocks noChangeAspect="1"/>
          </p:cNvPicPr>
          <p:nvPr/>
        </p:nvPicPr>
        <p:blipFill>
          <a:blip r:embed="rId5"/>
          <a:stretch>
            <a:fillRect/>
          </a:stretch>
        </p:blipFill>
        <p:spPr>
          <a:xfrm>
            <a:off x="6718209" y="3388051"/>
            <a:ext cx="2036577" cy="2610646"/>
          </a:xfrm>
          <a:prstGeom prst="rect">
            <a:avLst/>
          </a:prstGeom>
        </p:spPr>
      </p:pic>
      <p:sp>
        <p:nvSpPr>
          <p:cNvPr id="10" name="Speech Bubble: Oval 9">
            <a:extLst>
              <a:ext uri="{FF2B5EF4-FFF2-40B4-BE49-F238E27FC236}">
                <a16:creationId xmlns:a16="http://schemas.microsoft.com/office/drawing/2014/main" id="{2AEFD4B2-8F3C-4AB2-B357-30FCA849C2AD}"/>
              </a:ext>
            </a:extLst>
          </p:cNvPr>
          <p:cNvSpPr/>
          <p:nvPr/>
        </p:nvSpPr>
        <p:spPr>
          <a:xfrm>
            <a:off x="230476" y="1808274"/>
            <a:ext cx="5695764" cy="4068511"/>
          </a:xfrm>
          <a:prstGeom prst="wedgeEllipseCallout">
            <a:avLst>
              <a:gd name="adj1" fmla="val 61855"/>
              <a:gd name="adj2" fmla="val -1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lnSpc>
                <a:spcPct val="150000"/>
              </a:lnSpc>
              <a:buAutoNum type="arabicPeriod"/>
            </a:pPr>
            <a:r>
              <a:rPr lang="en-CA" sz="2000" dirty="0">
                <a:solidFill>
                  <a:srgbClr val="2F528F"/>
                </a:solidFill>
                <a:latin typeface="Century Gothic" panose="020B0502020202020204" pitchFamily="34" charset="0"/>
              </a:rPr>
              <a:t>What makes Earth special?</a:t>
            </a:r>
          </a:p>
          <a:p>
            <a:pPr marL="457200" indent="-457200">
              <a:lnSpc>
                <a:spcPct val="150000"/>
              </a:lnSpc>
              <a:buAutoNum type="arabicPeriod"/>
            </a:pPr>
            <a:r>
              <a:rPr lang="en-CA" sz="2000" dirty="0">
                <a:solidFill>
                  <a:srgbClr val="2F528F"/>
                </a:solidFill>
                <a:latin typeface="Century Gothic" panose="020B0502020202020204" pitchFamily="34" charset="0"/>
              </a:rPr>
              <a:t>What makes humans special?</a:t>
            </a:r>
          </a:p>
          <a:p>
            <a:pPr marL="457200" indent="-457200">
              <a:lnSpc>
                <a:spcPct val="150000"/>
              </a:lnSpc>
              <a:buAutoNum type="arabicPeriod"/>
            </a:pPr>
            <a:r>
              <a:rPr lang="en-CA" sz="2000" dirty="0">
                <a:solidFill>
                  <a:srgbClr val="2F528F"/>
                </a:solidFill>
                <a:latin typeface="Century Gothic" panose="020B0502020202020204" pitchFamily="34" charset="0"/>
              </a:rPr>
              <a:t>What is the atmosphere?</a:t>
            </a:r>
          </a:p>
          <a:p>
            <a:pPr marL="457200" indent="-457200">
              <a:lnSpc>
                <a:spcPct val="150000"/>
              </a:lnSpc>
              <a:buAutoNum type="arabicPeriod"/>
            </a:pPr>
            <a:r>
              <a:rPr lang="en-CA" sz="2000" dirty="0">
                <a:solidFill>
                  <a:srgbClr val="2F528F"/>
                </a:solidFill>
                <a:latin typeface="Century Gothic" panose="020B0502020202020204" pitchFamily="34" charset="0"/>
              </a:rPr>
              <a:t>What is unique about you?</a:t>
            </a:r>
          </a:p>
          <a:p>
            <a:pPr marL="457200" indent="-457200">
              <a:lnSpc>
                <a:spcPct val="150000"/>
              </a:lnSpc>
              <a:buAutoNum type="arabicPeriod"/>
            </a:pPr>
            <a:r>
              <a:rPr lang="en-CA" sz="2000" dirty="0">
                <a:solidFill>
                  <a:srgbClr val="2F528F"/>
                </a:solidFill>
                <a:latin typeface="Century Gothic" panose="020B0502020202020204" pitchFamily="34" charset="0"/>
              </a:rPr>
              <a:t>Tell the class about one of your class trips.</a:t>
            </a:r>
          </a:p>
        </p:txBody>
      </p:sp>
    </p:spTree>
    <p:extLst>
      <p:ext uri="{BB962C8B-B14F-4D97-AF65-F5344CB8AC3E}">
        <p14:creationId xmlns:p14="http://schemas.microsoft.com/office/powerpoint/2010/main" val="10643790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pic>
        <p:nvPicPr>
          <p:cNvPr id="9" name="Picture 8">
            <a:extLst>
              <a:ext uri="{FF2B5EF4-FFF2-40B4-BE49-F238E27FC236}">
                <a16:creationId xmlns:a16="http://schemas.microsoft.com/office/drawing/2014/main" id="{D90375DD-DD6A-4481-AF06-B8EDAC7E5276}"/>
              </a:ext>
            </a:extLst>
          </p:cNvPr>
          <p:cNvPicPr>
            <a:picLocks noChangeAspect="1"/>
          </p:cNvPicPr>
          <p:nvPr/>
        </p:nvPicPr>
        <p:blipFill>
          <a:blip r:embed="rId5"/>
          <a:stretch>
            <a:fillRect/>
          </a:stretch>
        </p:blipFill>
        <p:spPr>
          <a:xfrm>
            <a:off x="6039659" y="2971400"/>
            <a:ext cx="2275594" cy="2917037"/>
          </a:xfrm>
          <a:prstGeom prst="rect">
            <a:avLst/>
          </a:prstGeom>
        </p:spPr>
      </p:pic>
      <p:sp>
        <p:nvSpPr>
          <p:cNvPr id="10" name="Speech Bubble: Oval 9">
            <a:extLst>
              <a:ext uri="{FF2B5EF4-FFF2-40B4-BE49-F238E27FC236}">
                <a16:creationId xmlns:a16="http://schemas.microsoft.com/office/drawing/2014/main" id="{2AEFD4B2-8F3C-4AB2-B357-30FCA849C2AD}"/>
              </a:ext>
            </a:extLst>
          </p:cNvPr>
          <p:cNvSpPr/>
          <p:nvPr/>
        </p:nvSpPr>
        <p:spPr>
          <a:xfrm>
            <a:off x="1492116" y="1148407"/>
            <a:ext cx="4636188" cy="2020982"/>
          </a:xfrm>
          <a:prstGeom prst="wedgeEllipseCallout">
            <a:avLst>
              <a:gd name="adj1" fmla="val 48020"/>
              <a:gd name="adj2" fmla="val 3989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800" dirty="0">
                <a:solidFill>
                  <a:srgbClr val="2F528F"/>
                </a:solidFill>
                <a:latin typeface="Century Gothic" panose="020B0502020202020204" pitchFamily="34" charset="0"/>
              </a:rPr>
              <a:t>Can you remember what </a:t>
            </a:r>
            <a:r>
              <a:rPr lang="en-CA" sz="2800" b="1" dirty="0">
                <a:solidFill>
                  <a:srgbClr val="2F528F"/>
                </a:solidFill>
                <a:latin typeface="Century Gothic" panose="020B0502020202020204" pitchFamily="34" charset="0"/>
              </a:rPr>
              <a:t>summarizing </a:t>
            </a:r>
            <a:r>
              <a:rPr lang="en-CA" sz="2800" dirty="0">
                <a:solidFill>
                  <a:srgbClr val="2F528F"/>
                </a:solidFill>
                <a:latin typeface="Century Gothic" panose="020B0502020202020204" pitchFamily="34" charset="0"/>
              </a:rPr>
              <a:t>is?</a:t>
            </a:r>
            <a:endParaRPr lang="en-CA" sz="2000" dirty="0">
              <a:solidFill>
                <a:srgbClr val="2F528F"/>
              </a:solidFill>
              <a:latin typeface="Century Gothic" panose="020B0502020202020204" pitchFamily="34" charset="0"/>
            </a:endParaRPr>
          </a:p>
        </p:txBody>
      </p:sp>
      <p:pic>
        <p:nvPicPr>
          <p:cNvPr id="11" name="Picture 2" descr="Image result for summarizing clipart">
            <a:extLst>
              <a:ext uri="{FF2B5EF4-FFF2-40B4-BE49-F238E27FC236}">
                <a16:creationId xmlns:a16="http://schemas.microsoft.com/office/drawing/2014/main" id="{F08879D8-CB0F-4BEC-B741-92ED1ECB40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3902" y="3883143"/>
            <a:ext cx="5056150" cy="2005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3592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5FF7C-DE1D-488A-AC68-342D16FFB040}"/>
              </a:ext>
            </a:extLst>
          </p:cNvPr>
          <p:cNvSpPr>
            <a:spLocks noGrp="1"/>
          </p:cNvSpPr>
          <p:nvPr>
            <p:ph type="title"/>
          </p:nvPr>
        </p:nvSpPr>
        <p:spPr/>
        <p:txBody>
          <a:bodyPr/>
          <a:lstStyle/>
          <a:p>
            <a:endParaRPr lang="en-CA"/>
          </a:p>
        </p:txBody>
      </p:sp>
      <p:sp>
        <p:nvSpPr>
          <p:cNvPr id="3" name="Content Placeholder 2">
            <a:extLst>
              <a:ext uri="{FF2B5EF4-FFF2-40B4-BE49-F238E27FC236}">
                <a16:creationId xmlns:a16="http://schemas.microsoft.com/office/drawing/2014/main" id="{117A5CBA-6892-492E-92A8-132C861762EF}"/>
              </a:ext>
            </a:extLst>
          </p:cNvPr>
          <p:cNvSpPr>
            <a:spLocks noGrp="1"/>
          </p:cNvSpPr>
          <p:nvPr>
            <p:ph idx="1"/>
          </p:nvPr>
        </p:nvSpPr>
        <p:spPr/>
        <p:txBody>
          <a:bodyPr/>
          <a:lstStyle/>
          <a:p>
            <a:endParaRPr lang="en-CA"/>
          </a:p>
        </p:txBody>
      </p:sp>
      <p:pic>
        <p:nvPicPr>
          <p:cNvPr id="4" name="Picture 3">
            <a:extLst>
              <a:ext uri="{FF2B5EF4-FFF2-40B4-BE49-F238E27FC236}">
                <a16:creationId xmlns:a16="http://schemas.microsoft.com/office/drawing/2014/main" id="{9530C817-21AA-4B4E-85C1-EF09989E63C2}"/>
              </a:ext>
            </a:extLst>
          </p:cNvPr>
          <p:cNvPicPr>
            <a:picLocks noChangeAspect="1"/>
          </p:cNvPicPr>
          <p:nvPr/>
        </p:nvPicPr>
        <p:blipFill>
          <a:blip r:embed="rId2"/>
          <a:stretch>
            <a:fillRect/>
          </a:stretch>
        </p:blipFill>
        <p:spPr>
          <a:xfrm>
            <a:off x="0" y="0"/>
            <a:ext cx="9144000" cy="6858000"/>
          </a:xfrm>
          <a:prstGeom prst="rect">
            <a:avLst/>
          </a:prstGeom>
        </p:spPr>
      </p:pic>
      <p:sp>
        <p:nvSpPr>
          <p:cNvPr id="7" name="Rectangle: Rounded Corners 6">
            <a:extLst>
              <a:ext uri="{FF2B5EF4-FFF2-40B4-BE49-F238E27FC236}">
                <a16:creationId xmlns:a16="http://schemas.microsoft.com/office/drawing/2014/main" id="{D871C554-7100-4C73-8817-25A0309DF276}"/>
              </a:ext>
            </a:extLst>
          </p:cNvPr>
          <p:cNvSpPr/>
          <p:nvPr/>
        </p:nvSpPr>
        <p:spPr>
          <a:xfrm>
            <a:off x="1400059" y="217965"/>
            <a:ext cx="6336439" cy="3627203"/>
          </a:xfrm>
          <a:prstGeom prst="roundRect">
            <a:avLst/>
          </a:prstGeom>
          <a:solidFill>
            <a:srgbClr val="4472C4">
              <a:alpha val="89804"/>
            </a:srgb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u="sng" dirty="0">
                <a:latin typeface="Century Gothic" panose="020B0502020202020204" pitchFamily="34" charset="0"/>
              </a:rPr>
              <a:t>Learning Goals</a:t>
            </a:r>
          </a:p>
          <a:p>
            <a:pPr algn="ctr"/>
            <a:endParaRPr lang="en-CA" dirty="0">
              <a:latin typeface="Century Gothic" panose="020B0502020202020204" pitchFamily="34" charset="0"/>
            </a:endParaRPr>
          </a:p>
          <a:p>
            <a:pPr marL="285750" indent="-285750">
              <a:buFont typeface="Wingdings" panose="05000000000000000000" pitchFamily="2" charset="2"/>
              <a:buChar char="q"/>
            </a:pPr>
            <a:r>
              <a:rPr lang="en-CA" dirty="0">
                <a:latin typeface="Century Gothic" panose="020B0502020202020204" pitchFamily="34" charset="0"/>
              </a:rPr>
              <a:t>Sounds of the letters ‘oi’</a:t>
            </a:r>
          </a:p>
          <a:p>
            <a:pPr marL="285750" indent="-285750">
              <a:buFont typeface="Wingdings" panose="05000000000000000000" pitchFamily="2" charset="2"/>
              <a:buChar char="q"/>
            </a:pPr>
            <a:endParaRPr lang="en-CA" dirty="0">
              <a:latin typeface="Century Gothic" panose="020B0502020202020204" pitchFamily="34" charset="0"/>
            </a:endParaRPr>
          </a:p>
          <a:p>
            <a:pPr marL="285750" indent="-285750">
              <a:buFont typeface="Wingdings" panose="05000000000000000000" pitchFamily="2" charset="2"/>
              <a:buChar char="q"/>
            </a:pPr>
            <a:r>
              <a:rPr lang="en-CA" dirty="0">
                <a:latin typeface="Century Gothic" panose="020B0502020202020204" pitchFamily="34" charset="0"/>
              </a:rPr>
              <a:t>Repeat rhyming words</a:t>
            </a:r>
          </a:p>
          <a:p>
            <a:pPr marL="285750" indent="-285750">
              <a:buFont typeface="Wingdings" panose="05000000000000000000" pitchFamily="2" charset="2"/>
              <a:buChar char="q"/>
            </a:pPr>
            <a:endParaRPr lang="en-CA" dirty="0">
              <a:latin typeface="Century Gothic" panose="020B0502020202020204" pitchFamily="34" charset="0"/>
            </a:endParaRPr>
          </a:p>
          <a:p>
            <a:pPr marL="285750" indent="-285750">
              <a:buFont typeface="Wingdings" panose="05000000000000000000" pitchFamily="2" charset="2"/>
              <a:buChar char="q"/>
            </a:pPr>
            <a:r>
              <a:rPr lang="en-CA" dirty="0">
                <a:latin typeface="Century Gothic" panose="020B0502020202020204" pitchFamily="34" charset="0"/>
              </a:rPr>
              <a:t>Reading focus:  oral summary</a:t>
            </a:r>
          </a:p>
          <a:p>
            <a:pPr marL="285750" indent="-285750">
              <a:buFont typeface="Wingdings" panose="05000000000000000000" pitchFamily="2" charset="2"/>
              <a:buChar char="q"/>
            </a:pPr>
            <a:endParaRPr lang="en-CA" dirty="0">
              <a:latin typeface="Century Gothic" panose="020B0502020202020204" pitchFamily="34" charset="0"/>
            </a:endParaRPr>
          </a:p>
          <a:p>
            <a:pPr marL="285750" indent="-285750">
              <a:buFont typeface="Wingdings" panose="05000000000000000000" pitchFamily="2" charset="2"/>
              <a:buChar char="q"/>
            </a:pPr>
            <a:r>
              <a:rPr lang="en-CA" dirty="0">
                <a:latin typeface="Century Gothic" panose="020B0502020202020204" pitchFamily="34" charset="0"/>
              </a:rPr>
              <a:t>Making connections between text and self and world</a:t>
            </a:r>
          </a:p>
          <a:p>
            <a:pPr marL="285750" indent="-285750">
              <a:buFont typeface="Wingdings" panose="05000000000000000000" pitchFamily="2" charset="2"/>
              <a:buChar char="q"/>
            </a:pPr>
            <a:endParaRPr lang="en-CA" dirty="0">
              <a:latin typeface="Century Gothic" panose="020B0502020202020204" pitchFamily="34" charset="0"/>
            </a:endParaRPr>
          </a:p>
          <a:p>
            <a:pPr marL="285750" indent="-285750">
              <a:buFont typeface="Wingdings" panose="05000000000000000000" pitchFamily="2" charset="2"/>
              <a:buChar char="q"/>
            </a:pPr>
            <a:r>
              <a:rPr lang="en-CA" dirty="0">
                <a:latin typeface="Century Gothic" panose="020B0502020202020204" pitchFamily="34" charset="0"/>
              </a:rPr>
              <a:t>Talking about why humans are special</a:t>
            </a:r>
          </a:p>
        </p:txBody>
      </p:sp>
      <p:pic>
        <p:nvPicPr>
          <p:cNvPr id="6" name="Picture 5">
            <a:extLst>
              <a:ext uri="{FF2B5EF4-FFF2-40B4-BE49-F238E27FC236}">
                <a16:creationId xmlns:a16="http://schemas.microsoft.com/office/drawing/2014/main" id="{B72347FE-7FC0-40C6-A7AF-25AB853217E2}"/>
              </a:ext>
            </a:extLst>
          </p:cNvPr>
          <p:cNvPicPr/>
          <p:nvPr/>
        </p:nvPicPr>
        <p:blipFill>
          <a:blip r:embed="rId3"/>
          <a:stretch>
            <a:fillRect/>
          </a:stretch>
        </p:blipFill>
        <p:spPr>
          <a:xfrm>
            <a:off x="7736498" y="65566"/>
            <a:ext cx="1314450" cy="464185"/>
          </a:xfrm>
          <a:prstGeom prst="rect">
            <a:avLst/>
          </a:prstGeom>
        </p:spPr>
      </p:pic>
      <p:pic>
        <p:nvPicPr>
          <p:cNvPr id="8" name="Picture 7">
            <a:extLst>
              <a:ext uri="{FF2B5EF4-FFF2-40B4-BE49-F238E27FC236}">
                <a16:creationId xmlns:a16="http://schemas.microsoft.com/office/drawing/2014/main" id="{5F3BB2C0-3B8B-49F8-9BFD-A0EF9EB98DB2}"/>
              </a:ext>
            </a:extLst>
          </p:cNvPr>
          <p:cNvPicPr/>
          <p:nvPr/>
        </p:nvPicPr>
        <p:blipFill>
          <a:blip r:embed="rId3"/>
          <a:stretch>
            <a:fillRect/>
          </a:stretch>
        </p:blipFill>
        <p:spPr>
          <a:xfrm>
            <a:off x="7888898" y="217966"/>
            <a:ext cx="1314450" cy="464185"/>
          </a:xfrm>
          <a:prstGeom prst="rect">
            <a:avLst/>
          </a:prstGeom>
        </p:spPr>
      </p:pic>
    </p:spTree>
    <p:extLst>
      <p:ext uri="{BB962C8B-B14F-4D97-AF65-F5344CB8AC3E}">
        <p14:creationId xmlns:p14="http://schemas.microsoft.com/office/powerpoint/2010/main" val="3563507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pic>
        <p:nvPicPr>
          <p:cNvPr id="9" name="Picture 8">
            <a:extLst>
              <a:ext uri="{FF2B5EF4-FFF2-40B4-BE49-F238E27FC236}">
                <a16:creationId xmlns:a16="http://schemas.microsoft.com/office/drawing/2014/main" id="{D90375DD-DD6A-4481-AF06-B8EDAC7E5276}"/>
              </a:ext>
            </a:extLst>
          </p:cNvPr>
          <p:cNvPicPr>
            <a:picLocks noChangeAspect="1"/>
          </p:cNvPicPr>
          <p:nvPr/>
        </p:nvPicPr>
        <p:blipFill>
          <a:blip r:embed="rId5"/>
          <a:stretch>
            <a:fillRect/>
          </a:stretch>
        </p:blipFill>
        <p:spPr>
          <a:xfrm>
            <a:off x="6039659" y="2971400"/>
            <a:ext cx="2275594" cy="2917037"/>
          </a:xfrm>
          <a:prstGeom prst="rect">
            <a:avLst/>
          </a:prstGeom>
        </p:spPr>
      </p:pic>
      <p:sp>
        <p:nvSpPr>
          <p:cNvPr id="10" name="Speech Bubble: Oval 9">
            <a:extLst>
              <a:ext uri="{FF2B5EF4-FFF2-40B4-BE49-F238E27FC236}">
                <a16:creationId xmlns:a16="http://schemas.microsoft.com/office/drawing/2014/main" id="{2AEFD4B2-8F3C-4AB2-B357-30FCA849C2AD}"/>
              </a:ext>
            </a:extLst>
          </p:cNvPr>
          <p:cNvSpPr/>
          <p:nvPr/>
        </p:nvSpPr>
        <p:spPr>
          <a:xfrm>
            <a:off x="2625601" y="211926"/>
            <a:ext cx="4636188" cy="2020982"/>
          </a:xfrm>
          <a:prstGeom prst="wedgeEllipseCallout">
            <a:avLst>
              <a:gd name="adj1" fmla="val 41279"/>
              <a:gd name="adj2" fmla="val 6338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800" dirty="0">
                <a:solidFill>
                  <a:srgbClr val="2F528F"/>
                </a:solidFill>
                <a:latin typeface="Century Gothic" panose="020B0502020202020204" pitchFamily="34" charset="0"/>
              </a:rPr>
              <a:t>Can you remember what </a:t>
            </a:r>
            <a:r>
              <a:rPr lang="en-CA" sz="2800" b="1" dirty="0">
                <a:solidFill>
                  <a:srgbClr val="2F528F"/>
                </a:solidFill>
                <a:latin typeface="Century Gothic" panose="020B0502020202020204" pitchFamily="34" charset="0"/>
              </a:rPr>
              <a:t>summarizing </a:t>
            </a:r>
            <a:r>
              <a:rPr lang="en-CA" sz="2800" dirty="0">
                <a:solidFill>
                  <a:srgbClr val="2F528F"/>
                </a:solidFill>
                <a:latin typeface="Century Gothic" panose="020B0502020202020204" pitchFamily="34" charset="0"/>
              </a:rPr>
              <a:t>is?</a:t>
            </a:r>
            <a:endParaRPr lang="en-CA" sz="2000" dirty="0">
              <a:solidFill>
                <a:srgbClr val="2F528F"/>
              </a:solidFill>
              <a:latin typeface="Century Gothic" panose="020B0502020202020204" pitchFamily="34" charset="0"/>
            </a:endParaRPr>
          </a:p>
        </p:txBody>
      </p:sp>
      <p:pic>
        <p:nvPicPr>
          <p:cNvPr id="3076" name="Picture 4" descr="Image result for summarizing clipart">
            <a:extLst>
              <a:ext uri="{FF2B5EF4-FFF2-40B4-BE49-F238E27FC236}">
                <a16:creationId xmlns:a16="http://schemas.microsoft.com/office/drawing/2014/main" id="{91EF81B3-A46C-4481-9138-214FD79A2A0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0956" t="11586" r="8127" b="9292"/>
          <a:stretch/>
        </p:blipFill>
        <p:spPr bwMode="auto">
          <a:xfrm>
            <a:off x="717671" y="2814274"/>
            <a:ext cx="4606724" cy="3391383"/>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6015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8979BE13-4393-4BB3-869C-C1C99CCC5A4A}"/>
              </a:ext>
            </a:extLst>
          </p:cNvPr>
          <p:cNvPicPr>
            <a:picLocks noChangeAspect="1"/>
          </p:cNvPicPr>
          <p:nvPr/>
        </p:nvPicPr>
        <p:blipFill>
          <a:blip r:embed="rId5"/>
          <a:stretch>
            <a:fillRect/>
          </a:stretch>
        </p:blipFill>
        <p:spPr>
          <a:xfrm>
            <a:off x="405535" y="4208584"/>
            <a:ext cx="3311551" cy="2478151"/>
          </a:xfrm>
          <a:prstGeom prst="rect">
            <a:avLst/>
          </a:prstGeom>
          <a:ln>
            <a:solidFill>
              <a:schemeClr val="accent1"/>
            </a:solidFill>
          </a:ln>
        </p:spPr>
      </p:pic>
      <p:pic>
        <p:nvPicPr>
          <p:cNvPr id="9" name="Picture 8">
            <a:extLst>
              <a:ext uri="{FF2B5EF4-FFF2-40B4-BE49-F238E27FC236}">
                <a16:creationId xmlns:a16="http://schemas.microsoft.com/office/drawing/2014/main" id="{D90375DD-DD6A-4481-AF06-B8EDAC7E5276}"/>
              </a:ext>
            </a:extLst>
          </p:cNvPr>
          <p:cNvPicPr>
            <a:picLocks noChangeAspect="1"/>
          </p:cNvPicPr>
          <p:nvPr/>
        </p:nvPicPr>
        <p:blipFill>
          <a:blip r:embed="rId6"/>
          <a:stretch>
            <a:fillRect/>
          </a:stretch>
        </p:blipFill>
        <p:spPr>
          <a:xfrm>
            <a:off x="6039659" y="2971400"/>
            <a:ext cx="2275594" cy="2917037"/>
          </a:xfrm>
          <a:prstGeom prst="rect">
            <a:avLst/>
          </a:prstGeom>
        </p:spPr>
      </p:pic>
      <p:sp>
        <p:nvSpPr>
          <p:cNvPr id="10" name="Speech Bubble: Oval 9">
            <a:extLst>
              <a:ext uri="{FF2B5EF4-FFF2-40B4-BE49-F238E27FC236}">
                <a16:creationId xmlns:a16="http://schemas.microsoft.com/office/drawing/2014/main" id="{2AEFD4B2-8F3C-4AB2-B357-30FCA849C2AD}"/>
              </a:ext>
            </a:extLst>
          </p:cNvPr>
          <p:cNvSpPr/>
          <p:nvPr/>
        </p:nvSpPr>
        <p:spPr>
          <a:xfrm>
            <a:off x="1024745" y="1506145"/>
            <a:ext cx="4965090" cy="2303404"/>
          </a:xfrm>
          <a:prstGeom prst="wedgeEllipseCallout">
            <a:avLst>
              <a:gd name="adj1" fmla="val 48020"/>
              <a:gd name="adj2" fmla="val 3989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800" b="1" dirty="0">
                <a:solidFill>
                  <a:srgbClr val="2F528F"/>
                </a:solidFill>
                <a:latin typeface="Century Gothic" panose="020B0502020202020204" pitchFamily="34" charset="0"/>
              </a:rPr>
              <a:t>What </a:t>
            </a:r>
            <a:r>
              <a:rPr lang="en-CA" sz="2800" dirty="0">
                <a:solidFill>
                  <a:srgbClr val="2F528F"/>
                </a:solidFill>
                <a:latin typeface="Century Gothic" panose="020B0502020202020204" pitchFamily="34" charset="0"/>
              </a:rPr>
              <a:t>was this book about?</a:t>
            </a:r>
            <a:endParaRPr lang="en-CA" sz="2000" b="1" dirty="0">
              <a:solidFill>
                <a:srgbClr val="2F528F"/>
              </a:solidFill>
              <a:latin typeface="Century Gothic" panose="020B0502020202020204" pitchFamily="34" charset="0"/>
            </a:endParaRPr>
          </a:p>
        </p:txBody>
      </p:sp>
    </p:spTree>
    <p:extLst>
      <p:ext uri="{BB962C8B-B14F-4D97-AF65-F5344CB8AC3E}">
        <p14:creationId xmlns:p14="http://schemas.microsoft.com/office/powerpoint/2010/main" val="40315522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dirty="0"/>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pic>
        <p:nvPicPr>
          <p:cNvPr id="9" name="Picture 8">
            <a:extLst>
              <a:ext uri="{FF2B5EF4-FFF2-40B4-BE49-F238E27FC236}">
                <a16:creationId xmlns:a16="http://schemas.microsoft.com/office/drawing/2014/main" id="{D90375DD-DD6A-4481-AF06-B8EDAC7E5276}"/>
              </a:ext>
            </a:extLst>
          </p:cNvPr>
          <p:cNvPicPr>
            <a:picLocks noChangeAspect="1"/>
          </p:cNvPicPr>
          <p:nvPr/>
        </p:nvPicPr>
        <p:blipFill>
          <a:blip r:embed="rId5"/>
          <a:stretch>
            <a:fillRect/>
          </a:stretch>
        </p:blipFill>
        <p:spPr>
          <a:xfrm>
            <a:off x="6039659" y="2971400"/>
            <a:ext cx="2275594" cy="2917037"/>
          </a:xfrm>
          <a:prstGeom prst="rect">
            <a:avLst/>
          </a:prstGeom>
        </p:spPr>
      </p:pic>
      <p:sp>
        <p:nvSpPr>
          <p:cNvPr id="10" name="Speech Bubble: Oval 9">
            <a:extLst>
              <a:ext uri="{FF2B5EF4-FFF2-40B4-BE49-F238E27FC236}">
                <a16:creationId xmlns:a16="http://schemas.microsoft.com/office/drawing/2014/main" id="{2AEFD4B2-8F3C-4AB2-B357-30FCA849C2AD}"/>
              </a:ext>
            </a:extLst>
          </p:cNvPr>
          <p:cNvSpPr/>
          <p:nvPr/>
        </p:nvSpPr>
        <p:spPr>
          <a:xfrm>
            <a:off x="2743200" y="529750"/>
            <a:ext cx="4239812" cy="2071311"/>
          </a:xfrm>
          <a:prstGeom prst="wedgeEllipseCallout">
            <a:avLst>
              <a:gd name="adj1" fmla="val 45895"/>
              <a:gd name="adj2" fmla="val 4702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800" dirty="0">
                <a:solidFill>
                  <a:srgbClr val="2F528F"/>
                </a:solidFill>
                <a:latin typeface="Century Gothic" panose="020B0502020202020204" pitchFamily="34" charset="0"/>
              </a:rPr>
              <a:t>Let’s summarize our story!</a:t>
            </a:r>
            <a:endParaRPr lang="en-CA" sz="2000" dirty="0">
              <a:solidFill>
                <a:srgbClr val="2F528F"/>
              </a:solidFill>
              <a:latin typeface="Century Gothic" panose="020B0502020202020204" pitchFamily="34" charset="0"/>
            </a:endParaRPr>
          </a:p>
        </p:txBody>
      </p:sp>
      <p:pic>
        <p:nvPicPr>
          <p:cNvPr id="12" name="Picture 11">
            <a:extLst>
              <a:ext uri="{FF2B5EF4-FFF2-40B4-BE49-F238E27FC236}">
                <a16:creationId xmlns:a16="http://schemas.microsoft.com/office/drawing/2014/main" id="{FF85B537-4C32-4AE3-B82F-2C948451E5EA}"/>
              </a:ext>
            </a:extLst>
          </p:cNvPr>
          <p:cNvPicPr>
            <a:picLocks noChangeAspect="1"/>
          </p:cNvPicPr>
          <p:nvPr/>
        </p:nvPicPr>
        <p:blipFill rotWithShape="1">
          <a:blip r:embed="rId6"/>
          <a:srcRect l="10257" t="10674" r="14614" b="17403"/>
          <a:stretch/>
        </p:blipFill>
        <p:spPr>
          <a:xfrm>
            <a:off x="1143000" y="2730599"/>
            <a:ext cx="3014048" cy="3847282"/>
          </a:xfrm>
          <a:prstGeom prst="rect">
            <a:avLst/>
          </a:prstGeom>
          <a:ln>
            <a:solidFill>
              <a:srgbClr val="0070C0"/>
            </a:solidFill>
          </a:ln>
        </p:spPr>
      </p:pic>
    </p:spTree>
    <p:extLst>
      <p:ext uri="{BB962C8B-B14F-4D97-AF65-F5344CB8AC3E}">
        <p14:creationId xmlns:p14="http://schemas.microsoft.com/office/powerpoint/2010/main" val="1361738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dirty="0"/>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pic>
        <p:nvPicPr>
          <p:cNvPr id="12" name="Picture 11">
            <a:extLst>
              <a:ext uri="{FF2B5EF4-FFF2-40B4-BE49-F238E27FC236}">
                <a16:creationId xmlns:a16="http://schemas.microsoft.com/office/drawing/2014/main" id="{FF85B537-4C32-4AE3-B82F-2C948451E5EA}"/>
              </a:ext>
            </a:extLst>
          </p:cNvPr>
          <p:cNvPicPr>
            <a:picLocks noChangeAspect="1"/>
          </p:cNvPicPr>
          <p:nvPr/>
        </p:nvPicPr>
        <p:blipFill rotWithShape="1">
          <a:blip r:embed="rId5"/>
          <a:srcRect l="10257" t="10674" r="14614" b="17403"/>
          <a:stretch/>
        </p:blipFill>
        <p:spPr>
          <a:xfrm>
            <a:off x="5698795" y="1832555"/>
            <a:ext cx="3014048" cy="3847282"/>
          </a:xfrm>
          <a:prstGeom prst="rect">
            <a:avLst/>
          </a:prstGeom>
          <a:ln>
            <a:solidFill>
              <a:srgbClr val="0070C0"/>
            </a:solidFill>
          </a:ln>
        </p:spPr>
      </p:pic>
      <p:sp>
        <p:nvSpPr>
          <p:cNvPr id="13" name="Rectangle: Rounded Corners 12">
            <a:extLst>
              <a:ext uri="{FF2B5EF4-FFF2-40B4-BE49-F238E27FC236}">
                <a16:creationId xmlns:a16="http://schemas.microsoft.com/office/drawing/2014/main" id="{9ADA9241-8C4F-4900-8B72-F214E46E6D3C}"/>
              </a:ext>
            </a:extLst>
          </p:cNvPr>
          <p:cNvSpPr/>
          <p:nvPr/>
        </p:nvSpPr>
        <p:spPr>
          <a:xfrm>
            <a:off x="304719" y="1788566"/>
            <a:ext cx="5231168" cy="4010349"/>
          </a:xfrm>
          <a:prstGeom prst="roundRect">
            <a:avLst/>
          </a:prstGeom>
          <a:solidFill>
            <a:schemeClr val="bg1">
              <a:alpha val="89804"/>
            </a:schemeClr>
          </a:solidFill>
          <a:ln>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CA" dirty="0">
                <a:solidFill>
                  <a:srgbClr val="2F528F"/>
                </a:solidFill>
                <a:latin typeface="Century Gothic" panose="020B0502020202020204" pitchFamily="34" charset="0"/>
              </a:rPr>
              <a:t>1._______________________________________________________________________________</a:t>
            </a:r>
          </a:p>
          <a:p>
            <a:pPr>
              <a:lnSpc>
                <a:spcPct val="150000"/>
              </a:lnSpc>
            </a:pPr>
            <a:r>
              <a:rPr lang="en-CA" dirty="0">
                <a:solidFill>
                  <a:srgbClr val="2F528F"/>
                </a:solidFill>
                <a:latin typeface="Century Gothic" panose="020B0502020202020204" pitchFamily="34" charset="0"/>
              </a:rPr>
              <a:t>2._______________________________________________________________________________</a:t>
            </a:r>
          </a:p>
          <a:p>
            <a:pPr>
              <a:lnSpc>
                <a:spcPct val="150000"/>
              </a:lnSpc>
            </a:pPr>
            <a:r>
              <a:rPr lang="en-CA" dirty="0">
                <a:solidFill>
                  <a:srgbClr val="2F528F"/>
                </a:solidFill>
                <a:latin typeface="Century Gothic" panose="020B0502020202020204" pitchFamily="34" charset="0"/>
              </a:rPr>
              <a:t>3.______________________________________</a:t>
            </a:r>
          </a:p>
          <a:p>
            <a:pPr>
              <a:lnSpc>
                <a:spcPct val="150000"/>
              </a:lnSpc>
            </a:pPr>
            <a:r>
              <a:rPr lang="en-CA" dirty="0">
                <a:solidFill>
                  <a:srgbClr val="2F528F"/>
                </a:solidFill>
                <a:latin typeface="Century Gothic" panose="020B0502020202020204" pitchFamily="34" charset="0"/>
              </a:rPr>
              <a:t>________________________________________4.______________________________________</a:t>
            </a:r>
          </a:p>
          <a:p>
            <a:pPr>
              <a:lnSpc>
                <a:spcPct val="150000"/>
              </a:lnSpc>
            </a:pPr>
            <a:r>
              <a:rPr lang="en-CA" dirty="0">
                <a:solidFill>
                  <a:srgbClr val="2F528F"/>
                </a:solidFill>
                <a:latin typeface="Century Gothic" panose="020B0502020202020204" pitchFamily="34" charset="0"/>
              </a:rPr>
              <a:t>________________________________________</a:t>
            </a:r>
          </a:p>
        </p:txBody>
      </p:sp>
      <p:sp>
        <p:nvSpPr>
          <p:cNvPr id="14" name="Speech Bubble: Oval 13">
            <a:extLst>
              <a:ext uri="{FF2B5EF4-FFF2-40B4-BE49-F238E27FC236}">
                <a16:creationId xmlns:a16="http://schemas.microsoft.com/office/drawing/2014/main" id="{9E0518A5-3D51-4347-A787-4AD3F0AC476E}"/>
              </a:ext>
            </a:extLst>
          </p:cNvPr>
          <p:cNvSpPr/>
          <p:nvPr/>
        </p:nvSpPr>
        <p:spPr>
          <a:xfrm>
            <a:off x="2277001" y="573839"/>
            <a:ext cx="4709140" cy="755122"/>
          </a:xfrm>
          <a:prstGeom prst="wedgeEllipseCallout">
            <a:avLst>
              <a:gd name="adj1" fmla="val 37159"/>
              <a:gd name="adj2" fmla="val 3361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000" dirty="0">
                <a:solidFill>
                  <a:srgbClr val="2F528F"/>
                </a:solidFill>
                <a:latin typeface="Century Gothic" panose="020B0502020202020204" pitchFamily="34" charset="0"/>
              </a:rPr>
              <a:t>Let’s summarize our story!</a:t>
            </a:r>
          </a:p>
        </p:txBody>
      </p:sp>
    </p:spTree>
    <p:extLst>
      <p:ext uri="{BB962C8B-B14F-4D97-AF65-F5344CB8AC3E}">
        <p14:creationId xmlns:p14="http://schemas.microsoft.com/office/powerpoint/2010/main" val="9024134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04F2B53F-3864-4F32-8049-597D54629CD1}"/>
              </a:ext>
            </a:extLst>
          </p:cNvPr>
          <p:cNvPicPr>
            <a:picLocks noChangeAspect="1"/>
          </p:cNvPicPr>
          <p:nvPr/>
        </p:nvPicPr>
        <p:blipFill rotWithShape="1">
          <a:blip r:embed="rId5"/>
          <a:srcRect t="12163" b="11250"/>
          <a:stretch/>
        </p:blipFill>
        <p:spPr>
          <a:xfrm>
            <a:off x="2294851" y="781291"/>
            <a:ext cx="5344151" cy="5457344"/>
          </a:xfrm>
          <a:prstGeom prst="rect">
            <a:avLst/>
          </a:prstGeom>
          <a:ln>
            <a:solidFill>
              <a:srgbClr val="0070C0"/>
            </a:solidFill>
          </a:ln>
        </p:spPr>
      </p:pic>
    </p:spTree>
    <p:extLst>
      <p:ext uri="{BB962C8B-B14F-4D97-AF65-F5344CB8AC3E}">
        <p14:creationId xmlns:p14="http://schemas.microsoft.com/office/powerpoint/2010/main" val="18352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sp>
        <p:nvSpPr>
          <p:cNvPr id="9" name="Rectangle: Rounded Corners 8">
            <a:extLst>
              <a:ext uri="{FF2B5EF4-FFF2-40B4-BE49-F238E27FC236}">
                <a16:creationId xmlns:a16="http://schemas.microsoft.com/office/drawing/2014/main" id="{F3158BF5-C70D-4719-A12B-61653FCF5043}"/>
              </a:ext>
            </a:extLst>
          </p:cNvPr>
          <p:cNvSpPr/>
          <p:nvPr/>
        </p:nvSpPr>
        <p:spPr>
          <a:xfrm>
            <a:off x="2915339" y="267300"/>
            <a:ext cx="3649550" cy="762988"/>
          </a:xfrm>
          <a:prstGeom prst="roundRect">
            <a:avLst/>
          </a:prstGeom>
          <a:solidFill>
            <a:srgbClr val="FFFFFF"/>
          </a:solidFill>
          <a:ln w="76200">
            <a:solidFill>
              <a:srgbClr val="2F528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a:solidFill>
                  <a:srgbClr val="2F528F"/>
                </a:solidFill>
                <a:latin typeface="Century Gothic" panose="020B0502020202020204" pitchFamily="34" charset="0"/>
              </a:rPr>
              <a:t>Phonics: oi</a:t>
            </a:r>
          </a:p>
        </p:txBody>
      </p:sp>
      <p:pic>
        <p:nvPicPr>
          <p:cNvPr id="1026" name="Picture 2" descr="Image result for red o letter clipart">
            <a:extLst>
              <a:ext uri="{FF2B5EF4-FFF2-40B4-BE49-F238E27FC236}">
                <a16:creationId xmlns:a16="http://schemas.microsoft.com/office/drawing/2014/main" id="{C737C692-E559-490E-9C38-D977E67C9A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5920" y="1622900"/>
            <a:ext cx="2811543" cy="27417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red i letter clipart">
            <a:extLst>
              <a:ext uri="{FF2B5EF4-FFF2-40B4-BE49-F238E27FC236}">
                <a16:creationId xmlns:a16="http://schemas.microsoft.com/office/drawing/2014/main" id="{D0AE9386-4AFF-400E-9C2E-C21AAC8E20F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5627718" y="1722916"/>
            <a:ext cx="620681" cy="264171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F330D8E2-D568-4879-A912-A7CBC49F6665}"/>
              </a:ext>
            </a:extLst>
          </p:cNvPr>
          <p:cNvPicPr>
            <a:picLocks noChangeAspect="1"/>
          </p:cNvPicPr>
          <p:nvPr/>
        </p:nvPicPr>
        <p:blipFill rotWithShape="1">
          <a:blip r:embed="rId7"/>
          <a:srcRect l="4587" t="10541" r="11214" b="10110"/>
          <a:stretch/>
        </p:blipFill>
        <p:spPr>
          <a:xfrm>
            <a:off x="2790092" y="4509966"/>
            <a:ext cx="3247293" cy="2168495"/>
          </a:xfrm>
          <a:prstGeom prst="rect">
            <a:avLst/>
          </a:prstGeom>
          <a:ln>
            <a:solidFill>
              <a:srgbClr val="0070C0"/>
            </a:solidFill>
          </a:ln>
        </p:spPr>
      </p:pic>
    </p:spTree>
    <p:extLst>
      <p:ext uri="{BB962C8B-B14F-4D97-AF65-F5344CB8AC3E}">
        <p14:creationId xmlns:p14="http://schemas.microsoft.com/office/powerpoint/2010/main" val="221843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sp>
        <p:nvSpPr>
          <p:cNvPr id="9" name="Rectangle: Rounded Corners 8">
            <a:extLst>
              <a:ext uri="{FF2B5EF4-FFF2-40B4-BE49-F238E27FC236}">
                <a16:creationId xmlns:a16="http://schemas.microsoft.com/office/drawing/2014/main" id="{F3158BF5-C70D-4719-A12B-61653FCF5043}"/>
              </a:ext>
            </a:extLst>
          </p:cNvPr>
          <p:cNvSpPr/>
          <p:nvPr/>
        </p:nvSpPr>
        <p:spPr>
          <a:xfrm>
            <a:off x="518345" y="2520596"/>
            <a:ext cx="2515006" cy="718008"/>
          </a:xfrm>
          <a:prstGeom prst="roundRect">
            <a:avLst/>
          </a:prstGeom>
          <a:solidFill>
            <a:srgbClr val="FFFFFF"/>
          </a:solidFill>
          <a:ln w="76200">
            <a:solidFill>
              <a:srgbClr val="2F528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a:solidFill>
                  <a:srgbClr val="2F528F"/>
                </a:solidFill>
                <a:latin typeface="Century Gothic" panose="020B0502020202020204" pitchFamily="34" charset="0"/>
              </a:rPr>
              <a:t>Phonics: oi</a:t>
            </a:r>
          </a:p>
        </p:txBody>
      </p:sp>
      <p:pic>
        <p:nvPicPr>
          <p:cNvPr id="4" name="Picture 3">
            <a:extLst>
              <a:ext uri="{FF2B5EF4-FFF2-40B4-BE49-F238E27FC236}">
                <a16:creationId xmlns:a16="http://schemas.microsoft.com/office/drawing/2014/main" id="{B7556207-44F2-4A17-A4D1-9354304FE45B}"/>
              </a:ext>
            </a:extLst>
          </p:cNvPr>
          <p:cNvPicPr>
            <a:picLocks noChangeAspect="1"/>
          </p:cNvPicPr>
          <p:nvPr/>
        </p:nvPicPr>
        <p:blipFill rotWithShape="1">
          <a:blip r:embed="rId5"/>
          <a:srcRect t="25525"/>
          <a:stretch/>
        </p:blipFill>
        <p:spPr>
          <a:xfrm>
            <a:off x="3274402" y="876130"/>
            <a:ext cx="5183798" cy="5463112"/>
          </a:xfrm>
          <a:prstGeom prst="rect">
            <a:avLst/>
          </a:prstGeom>
          <a:ln>
            <a:solidFill>
              <a:srgbClr val="0070C0"/>
            </a:solidFill>
          </a:ln>
        </p:spPr>
      </p:pic>
      <p:sp>
        <p:nvSpPr>
          <p:cNvPr id="10" name="Rectangle: Rounded Corners 9">
            <a:extLst>
              <a:ext uri="{FF2B5EF4-FFF2-40B4-BE49-F238E27FC236}">
                <a16:creationId xmlns:a16="http://schemas.microsoft.com/office/drawing/2014/main" id="{A0A6430B-2654-4D80-B554-1C6631E7B816}"/>
              </a:ext>
            </a:extLst>
          </p:cNvPr>
          <p:cNvSpPr/>
          <p:nvPr/>
        </p:nvSpPr>
        <p:spPr>
          <a:xfrm>
            <a:off x="518345" y="3913107"/>
            <a:ext cx="2515006" cy="1193718"/>
          </a:xfrm>
          <a:prstGeom prst="roundRect">
            <a:avLst/>
          </a:prstGeom>
          <a:solidFill>
            <a:srgbClr val="FFFFFF"/>
          </a:solidFill>
          <a:ln w="76200">
            <a:solidFill>
              <a:srgbClr val="2F528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a:solidFill>
                  <a:srgbClr val="2F528F"/>
                </a:solidFill>
                <a:latin typeface="Century Gothic" panose="020B0502020202020204" pitchFamily="34" charset="0"/>
              </a:rPr>
              <a:t>Say the rhyming ‘oi’ words</a:t>
            </a:r>
          </a:p>
        </p:txBody>
      </p:sp>
    </p:spTree>
    <p:extLst>
      <p:ext uri="{BB962C8B-B14F-4D97-AF65-F5344CB8AC3E}">
        <p14:creationId xmlns:p14="http://schemas.microsoft.com/office/powerpoint/2010/main" val="2948191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sp>
        <p:nvSpPr>
          <p:cNvPr id="9" name="Rectangle: Rounded Corners 8">
            <a:extLst>
              <a:ext uri="{FF2B5EF4-FFF2-40B4-BE49-F238E27FC236}">
                <a16:creationId xmlns:a16="http://schemas.microsoft.com/office/drawing/2014/main" id="{F3158BF5-C70D-4719-A12B-61653FCF5043}"/>
              </a:ext>
            </a:extLst>
          </p:cNvPr>
          <p:cNvSpPr/>
          <p:nvPr/>
        </p:nvSpPr>
        <p:spPr>
          <a:xfrm>
            <a:off x="556342" y="2394317"/>
            <a:ext cx="2515006" cy="718008"/>
          </a:xfrm>
          <a:prstGeom prst="roundRect">
            <a:avLst/>
          </a:prstGeom>
          <a:solidFill>
            <a:srgbClr val="FFFFFF"/>
          </a:solidFill>
          <a:ln w="76200">
            <a:solidFill>
              <a:srgbClr val="2F528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a:solidFill>
                  <a:srgbClr val="2F528F"/>
                </a:solidFill>
                <a:latin typeface="Century Gothic" panose="020B0502020202020204" pitchFamily="34" charset="0"/>
              </a:rPr>
              <a:t>Phonics: oi</a:t>
            </a:r>
          </a:p>
        </p:txBody>
      </p:sp>
      <p:pic>
        <p:nvPicPr>
          <p:cNvPr id="5" name="Picture 4">
            <a:extLst>
              <a:ext uri="{FF2B5EF4-FFF2-40B4-BE49-F238E27FC236}">
                <a16:creationId xmlns:a16="http://schemas.microsoft.com/office/drawing/2014/main" id="{4A2C5EE3-C6FB-4189-9BEE-0E0B3213359C}"/>
              </a:ext>
            </a:extLst>
          </p:cNvPr>
          <p:cNvPicPr>
            <a:picLocks noChangeAspect="1"/>
          </p:cNvPicPr>
          <p:nvPr/>
        </p:nvPicPr>
        <p:blipFill rotWithShape="1">
          <a:blip r:embed="rId5"/>
          <a:srcRect t="24872"/>
          <a:stretch/>
        </p:blipFill>
        <p:spPr>
          <a:xfrm>
            <a:off x="3373316" y="964223"/>
            <a:ext cx="4782916" cy="5084885"/>
          </a:xfrm>
          <a:prstGeom prst="rect">
            <a:avLst/>
          </a:prstGeom>
          <a:ln>
            <a:solidFill>
              <a:srgbClr val="0070C0"/>
            </a:solidFill>
          </a:ln>
        </p:spPr>
      </p:pic>
      <p:sp>
        <p:nvSpPr>
          <p:cNvPr id="10" name="Rectangle: Rounded Corners 9">
            <a:extLst>
              <a:ext uri="{FF2B5EF4-FFF2-40B4-BE49-F238E27FC236}">
                <a16:creationId xmlns:a16="http://schemas.microsoft.com/office/drawing/2014/main" id="{89646564-9727-468A-9122-D74B506EAB02}"/>
              </a:ext>
            </a:extLst>
          </p:cNvPr>
          <p:cNvSpPr/>
          <p:nvPr/>
        </p:nvSpPr>
        <p:spPr>
          <a:xfrm>
            <a:off x="556342" y="3933867"/>
            <a:ext cx="2515006" cy="1193718"/>
          </a:xfrm>
          <a:prstGeom prst="roundRect">
            <a:avLst/>
          </a:prstGeom>
          <a:solidFill>
            <a:srgbClr val="FFFFFF"/>
          </a:solidFill>
          <a:ln w="76200">
            <a:solidFill>
              <a:srgbClr val="2F528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a:solidFill>
                  <a:srgbClr val="2F528F"/>
                </a:solidFill>
                <a:latin typeface="Century Gothic" panose="020B0502020202020204" pitchFamily="34" charset="0"/>
              </a:rPr>
              <a:t>Fill in the rhyming ‘oi’ words</a:t>
            </a:r>
          </a:p>
        </p:txBody>
      </p:sp>
    </p:spTree>
    <p:extLst>
      <p:ext uri="{BB962C8B-B14F-4D97-AF65-F5344CB8AC3E}">
        <p14:creationId xmlns:p14="http://schemas.microsoft.com/office/powerpoint/2010/main" val="2037650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sp>
        <p:nvSpPr>
          <p:cNvPr id="9" name="Rectangle: Rounded Corners 8">
            <a:extLst>
              <a:ext uri="{FF2B5EF4-FFF2-40B4-BE49-F238E27FC236}">
                <a16:creationId xmlns:a16="http://schemas.microsoft.com/office/drawing/2014/main" id="{F3158BF5-C70D-4719-A12B-61653FCF5043}"/>
              </a:ext>
            </a:extLst>
          </p:cNvPr>
          <p:cNvSpPr/>
          <p:nvPr/>
        </p:nvSpPr>
        <p:spPr>
          <a:xfrm>
            <a:off x="365286" y="1944032"/>
            <a:ext cx="3649550" cy="762988"/>
          </a:xfrm>
          <a:prstGeom prst="roundRect">
            <a:avLst/>
          </a:prstGeom>
          <a:solidFill>
            <a:srgbClr val="FFFFFF"/>
          </a:solidFill>
          <a:ln w="76200">
            <a:solidFill>
              <a:srgbClr val="2F528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a:solidFill>
                  <a:srgbClr val="2F528F"/>
                </a:solidFill>
                <a:latin typeface="Century Gothic" panose="020B0502020202020204" pitchFamily="34" charset="0"/>
              </a:rPr>
              <a:t>Phonics: oi</a:t>
            </a:r>
          </a:p>
        </p:txBody>
      </p:sp>
      <p:pic>
        <p:nvPicPr>
          <p:cNvPr id="4" name="Picture 3">
            <a:extLst>
              <a:ext uri="{FF2B5EF4-FFF2-40B4-BE49-F238E27FC236}">
                <a16:creationId xmlns:a16="http://schemas.microsoft.com/office/drawing/2014/main" id="{6341E74E-55E0-4E80-BDA0-105346F29406}"/>
              </a:ext>
            </a:extLst>
          </p:cNvPr>
          <p:cNvPicPr>
            <a:picLocks noChangeAspect="1"/>
          </p:cNvPicPr>
          <p:nvPr/>
        </p:nvPicPr>
        <p:blipFill>
          <a:blip r:embed="rId5"/>
          <a:stretch>
            <a:fillRect/>
          </a:stretch>
        </p:blipFill>
        <p:spPr>
          <a:xfrm>
            <a:off x="4217218" y="652463"/>
            <a:ext cx="4038600" cy="5715000"/>
          </a:xfrm>
          <a:prstGeom prst="rect">
            <a:avLst/>
          </a:prstGeom>
        </p:spPr>
      </p:pic>
      <p:pic>
        <p:nvPicPr>
          <p:cNvPr id="5" name="Picture 4">
            <a:extLst>
              <a:ext uri="{FF2B5EF4-FFF2-40B4-BE49-F238E27FC236}">
                <a16:creationId xmlns:a16="http://schemas.microsoft.com/office/drawing/2014/main" id="{EABA9235-F460-454D-8F03-072C7DCF6182}"/>
              </a:ext>
            </a:extLst>
          </p:cNvPr>
          <p:cNvPicPr>
            <a:picLocks noChangeAspect="1"/>
          </p:cNvPicPr>
          <p:nvPr/>
        </p:nvPicPr>
        <p:blipFill>
          <a:blip r:embed="rId6"/>
          <a:stretch>
            <a:fillRect/>
          </a:stretch>
        </p:blipFill>
        <p:spPr>
          <a:xfrm rot="21267024">
            <a:off x="329659" y="4580112"/>
            <a:ext cx="2152075" cy="2145978"/>
          </a:xfrm>
          <a:prstGeom prst="rect">
            <a:avLst/>
          </a:prstGeom>
        </p:spPr>
      </p:pic>
      <p:sp>
        <p:nvSpPr>
          <p:cNvPr id="12" name="Speech Bubble: Oval 11">
            <a:extLst>
              <a:ext uri="{FF2B5EF4-FFF2-40B4-BE49-F238E27FC236}">
                <a16:creationId xmlns:a16="http://schemas.microsoft.com/office/drawing/2014/main" id="{693670DC-6002-4228-AF55-0E47DB705130}"/>
              </a:ext>
            </a:extLst>
          </p:cNvPr>
          <p:cNvSpPr/>
          <p:nvPr/>
        </p:nvSpPr>
        <p:spPr>
          <a:xfrm>
            <a:off x="1104342" y="3256738"/>
            <a:ext cx="2292912" cy="1268665"/>
          </a:xfrm>
          <a:prstGeom prst="wedgeEllipseCallout">
            <a:avLst>
              <a:gd name="adj1" fmla="val -5277"/>
              <a:gd name="adj2" fmla="val 8242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000" dirty="0">
                <a:solidFill>
                  <a:srgbClr val="2F528F"/>
                </a:solidFill>
                <a:latin typeface="Century Gothic" panose="020B0502020202020204" pitchFamily="34" charset="0"/>
              </a:rPr>
              <a:t>Draw your own ‘oi’ words!</a:t>
            </a:r>
          </a:p>
        </p:txBody>
      </p:sp>
    </p:spTree>
    <p:extLst>
      <p:ext uri="{BB962C8B-B14F-4D97-AF65-F5344CB8AC3E}">
        <p14:creationId xmlns:p14="http://schemas.microsoft.com/office/powerpoint/2010/main" val="1074716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sp>
        <p:nvSpPr>
          <p:cNvPr id="9" name="Rectangle: Rounded Corners 8">
            <a:extLst>
              <a:ext uri="{FF2B5EF4-FFF2-40B4-BE49-F238E27FC236}">
                <a16:creationId xmlns:a16="http://schemas.microsoft.com/office/drawing/2014/main" id="{F3158BF5-C70D-4719-A12B-61653FCF5043}"/>
              </a:ext>
            </a:extLst>
          </p:cNvPr>
          <p:cNvSpPr/>
          <p:nvPr/>
        </p:nvSpPr>
        <p:spPr>
          <a:xfrm>
            <a:off x="2915339" y="267300"/>
            <a:ext cx="3649550" cy="762988"/>
          </a:xfrm>
          <a:prstGeom prst="roundRect">
            <a:avLst/>
          </a:prstGeom>
          <a:solidFill>
            <a:srgbClr val="FFFFFF"/>
          </a:solidFill>
          <a:ln w="76200">
            <a:solidFill>
              <a:srgbClr val="2F528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a:solidFill>
                  <a:srgbClr val="2F528F"/>
                </a:solidFill>
                <a:latin typeface="Century Gothic" panose="020B0502020202020204" pitchFamily="34" charset="0"/>
              </a:rPr>
              <a:t>Phonics: oi</a:t>
            </a:r>
          </a:p>
        </p:txBody>
      </p:sp>
      <p:pic>
        <p:nvPicPr>
          <p:cNvPr id="4" name="Picture 3">
            <a:extLst>
              <a:ext uri="{FF2B5EF4-FFF2-40B4-BE49-F238E27FC236}">
                <a16:creationId xmlns:a16="http://schemas.microsoft.com/office/drawing/2014/main" id="{09A76542-3885-4404-9461-0707BBDD1A7C}"/>
              </a:ext>
            </a:extLst>
          </p:cNvPr>
          <p:cNvPicPr>
            <a:picLocks noChangeAspect="1"/>
          </p:cNvPicPr>
          <p:nvPr/>
        </p:nvPicPr>
        <p:blipFill rotWithShape="1">
          <a:blip r:embed="rId5"/>
          <a:srcRect t="6923"/>
          <a:stretch/>
        </p:blipFill>
        <p:spPr>
          <a:xfrm>
            <a:off x="312132" y="2689067"/>
            <a:ext cx="3333750" cy="2393706"/>
          </a:xfrm>
          <a:prstGeom prst="rect">
            <a:avLst/>
          </a:prstGeom>
          <a:ln>
            <a:solidFill>
              <a:srgbClr val="0070C0"/>
            </a:solidFill>
          </a:ln>
        </p:spPr>
      </p:pic>
      <p:graphicFrame>
        <p:nvGraphicFramePr>
          <p:cNvPr id="5" name="Table 4">
            <a:extLst>
              <a:ext uri="{FF2B5EF4-FFF2-40B4-BE49-F238E27FC236}">
                <a16:creationId xmlns:a16="http://schemas.microsoft.com/office/drawing/2014/main" id="{4D9806E4-AF11-4FCE-9FBE-D04733BBFAD6}"/>
              </a:ext>
            </a:extLst>
          </p:cNvPr>
          <p:cNvGraphicFramePr>
            <a:graphicFrameLocks noGrp="1"/>
          </p:cNvGraphicFramePr>
          <p:nvPr>
            <p:extLst>
              <p:ext uri="{D42A27DB-BD31-4B8C-83A1-F6EECF244321}">
                <p14:modId xmlns:p14="http://schemas.microsoft.com/office/powerpoint/2010/main" val="331429654"/>
              </p:ext>
            </p:extLst>
          </p:nvPr>
        </p:nvGraphicFramePr>
        <p:xfrm>
          <a:off x="3933096" y="1628949"/>
          <a:ext cx="4237890" cy="4326478"/>
        </p:xfrm>
        <a:graphic>
          <a:graphicData uri="http://schemas.openxmlformats.org/drawingml/2006/table">
            <a:tbl>
              <a:tblPr firstRow="1" bandRow="1">
                <a:tableStyleId>{5C22544A-7EE6-4342-B048-85BDC9FD1C3A}</a:tableStyleId>
              </a:tblPr>
              <a:tblGrid>
                <a:gridCol w="2118945">
                  <a:extLst>
                    <a:ext uri="{9D8B030D-6E8A-4147-A177-3AD203B41FA5}">
                      <a16:colId xmlns:a16="http://schemas.microsoft.com/office/drawing/2014/main" val="2187035704"/>
                    </a:ext>
                  </a:extLst>
                </a:gridCol>
                <a:gridCol w="2118945">
                  <a:extLst>
                    <a:ext uri="{9D8B030D-6E8A-4147-A177-3AD203B41FA5}">
                      <a16:colId xmlns:a16="http://schemas.microsoft.com/office/drawing/2014/main" val="29225289"/>
                    </a:ext>
                  </a:extLst>
                </a:gridCol>
              </a:tblGrid>
              <a:tr h="610159">
                <a:tc>
                  <a:txBody>
                    <a:bodyPr/>
                    <a:lstStyle/>
                    <a:p>
                      <a:pPr algn="ctr"/>
                      <a:r>
                        <a:rPr lang="en-CA" sz="2800" dirty="0"/>
                        <a:t>OI</a:t>
                      </a:r>
                    </a:p>
                  </a:txBody>
                  <a:tcPr/>
                </a:tc>
                <a:tc>
                  <a:txBody>
                    <a:bodyPr/>
                    <a:lstStyle/>
                    <a:p>
                      <a:pPr algn="ctr"/>
                      <a:r>
                        <a:rPr lang="en-CA" sz="2800" dirty="0"/>
                        <a:t>OY</a:t>
                      </a:r>
                    </a:p>
                  </a:txBody>
                  <a:tcPr/>
                </a:tc>
                <a:extLst>
                  <a:ext uri="{0D108BD9-81ED-4DB2-BD59-A6C34878D82A}">
                    <a16:rowId xmlns:a16="http://schemas.microsoft.com/office/drawing/2014/main" val="1212771333"/>
                  </a:ext>
                </a:extLst>
              </a:tr>
              <a:tr h="3716319">
                <a:tc>
                  <a:txBody>
                    <a:bodyPr/>
                    <a:lstStyle/>
                    <a:p>
                      <a:pPr algn="ctr"/>
                      <a:endParaRPr lang="en-CA"/>
                    </a:p>
                  </a:txBody>
                  <a:tcPr/>
                </a:tc>
                <a:tc>
                  <a:txBody>
                    <a:bodyPr/>
                    <a:lstStyle/>
                    <a:p>
                      <a:pPr algn="ctr"/>
                      <a:endParaRPr lang="en-CA" dirty="0"/>
                    </a:p>
                  </a:txBody>
                  <a:tcPr/>
                </a:tc>
                <a:extLst>
                  <a:ext uri="{0D108BD9-81ED-4DB2-BD59-A6C34878D82A}">
                    <a16:rowId xmlns:a16="http://schemas.microsoft.com/office/drawing/2014/main" val="949533422"/>
                  </a:ext>
                </a:extLst>
              </a:tr>
            </a:tbl>
          </a:graphicData>
        </a:graphic>
      </p:graphicFrame>
    </p:spTree>
    <p:extLst>
      <p:ext uri="{BB962C8B-B14F-4D97-AF65-F5344CB8AC3E}">
        <p14:creationId xmlns:p14="http://schemas.microsoft.com/office/powerpoint/2010/main" val="193938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329FB-0C02-432A-A96E-F729DE2E088D}"/>
              </a:ext>
            </a:extLst>
          </p:cNvPr>
          <p:cNvSpPr>
            <a:spLocks noGrp="1"/>
          </p:cNvSpPr>
          <p:nvPr>
            <p:ph type="title"/>
          </p:nvPr>
        </p:nvSpPr>
        <p:spPr/>
        <p:txBody>
          <a:bodyPr/>
          <a:lstStyle/>
          <a:p>
            <a:endParaRPr lang="en-CA"/>
          </a:p>
        </p:txBody>
      </p:sp>
      <p:sp>
        <p:nvSpPr>
          <p:cNvPr id="3" name="Content Placeholder 2">
            <a:extLst>
              <a:ext uri="{FF2B5EF4-FFF2-40B4-BE49-F238E27FC236}">
                <a16:creationId xmlns:a16="http://schemas.microsoft.com/office/drawing/2014/main" id="{809FD4A5-0BF5-4862-AE7E-D3EEC62A59F8}"/>
              </a:ext>
            </a:extLst>
          </p:cNvPr>
          <p:cNvSpPr>
            <a:spLocks noGrp="1"/>
          </p:cNvSpPr>
          <p:nvPr>
            <p:ph idx="1"/>
          </p:nvPr>
        </p:nvSpPr>
        <p:spPr/>
        <p:txBody>
          <a:bodyPr/>
          <a:lstStyle/>
          <a:p>
            <a:endParaRPr lang="en-CA"/>
          </a:p>
        </p:txBody>
      </p:sp>
      <p:pic>
        <p:nvPicPr>
          <p:cNvPr id="4" name="Picture 3">
            <a:extLst>
              <a:ext uri="{FF2B5EF4-FFF2-40B4-BE49-F238E27FC236}">
                <a16:creationId xmlns:a16="http://schemas.microsoft.com/office/drawing/2014/main" id="{B2E5A372-AE2E-4B59-B7E3-5762CFFEECA9}"/>
              </a:ext>
            </a:extLst>
          </p:cNvPr>
          <p:cNvPicPr>
            <a:picLocks noChangeAspect="1"/>
          </p:cNvPicPr>
          <p:nvPr/>
        </p:nvPicPr>
        <p:blipFill>
          <a:blip r:embed="rId2"/>
          <a:stretch>
            <a:fillRect/>
          </a:stretch>
        </p:blipFill>
        <p:spPr>
          <a:xfrm>
            <a:off x="0" y="0"/>
            <a:ext cx="9144000" cy="6858000"/>
          </a:xfrm>
          <a:prstGeom prst="rect">
            <a:avLst/>
          </a:prstGeom>
        </p:spPr>
      </p:pic>
      <p:pic>
        <p:nvPicPr>
          <p:cNvPr id="5" name="Picture 4">
            <a:extLst>
              <a:ext uri="{FF2B5EF4-FFF2-40B4-BE49-F238E27FC236}">
                <a16:creationId xmlns:a16="http://schemas.microsoft.com/office/drawing/2014/main" id="{1E996559-3AA1-478B-A5A8-89177AF4E6E7}"/>
              </a:ext>
            </a:extLst>
          </p:cNvPr>
          <p:cNvPicPr>
            <a:picLocks noChangeAspect="1"/>
          </p:cNvPicPr>
          <p:nvPr/>
        </p:nvPicPr>
        <p:blipFill>
          <a:blip r:embed="rId3"/>
          <a:stretch>
            <a:fillRect/>
          </a:stretch>
        </p:blipFill>
        <p:spPr>
          <a:xfrm rot="483675">
            <a:off x="4946469" y="3599932"/>
            <a:ext cx="1107832" cy="770798"/>
          </a:xfrm>
          <a:prstGeom prst="rect">
            <a:avLst/>
          </a:prstGeom>
        </p:spPr>
      </p:pic>
      <p:sp>
        <p:nvSpPr>
          <p:cNvPr id="6" name="Rectangle: Rounded Corners 5">
            <a:extLst>
              <a:ext uri="{FF2B5EF4-FFF2-40B4-BE49-F238E27FC236}">
                <a16:creationId xmlns:a16="http://schemas.microsoft.com/office/drawing/2014/main" id="{6E801BF0-78BF-45EC-8042-63E52289AA63}"/>
              </a:ext>
            </a:extLst>
          </p:cNvPr>
          <p:cNvSpPr/>
          <p:nvPr/>
        </p:nvSpPr>
        <p:spPr>
          <a:xfrm>
            <a:off x="2324140" y="862012"/>
            <a:ext cx="4494566" cy="1333584"/>
          </a:xfrm>
          <a:prstGeom prst="roundRect">
            <a:avLst/>
          </a:prstGeom>
          <a:solidFill>
            <a:schemeClr val="bg1">
              <a:alpha val="89804"/>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200" dirty="0">
                <a:solidFill>
                  <a:srgbClr val="2F528F"/>
                </a:solidFill>
                <a:latin typeface="Century Gothic" panose="020B0502020202020204" pitchFamily="34" charset="0"/>
              </a:rPr>
              <a:t>Which planet </a:t>
            </a:r>
          </a:p>
          <a:p>
            <a:pPr algn="ctr"/>
            <a:r>
              <a:rPr lang="en-CA" sz="3200" dirty="0">
                <a:solidFill>
                  <a:srgbClr val="2F528F"/>
                </a:solidFill>
                <a:latin typeface="Century Gothic" panose="020B0502020202020204" pitchFamily="34" charset="0"/>
              </a:rPr>
              <a:t>has life on it?</a:t>
            </a:r>
            <a:endParaRPr lang="en-CA" sz="2000" dirty="0">
              <a:solidFill>
                <a:srgbClr val="2F528F"/>
              </a:solidFill>
              <a:latin typeface="Century Gothic" panose="020B0502020202020204" pitchFamily="34" charset="0"/>
            </a:endParaRPr>
          </a:p>
        </p:txBody>
      </p:sp>
      <p:pic>
        <p:nvPicPr>
          <p:cNvPr id="7" name="Picture 2" descr="Image result for outer space kids clipart">
            <a:extLst>
              <a:ext uri="{FF2B5EF4-FFF2-40B4-BE49-F238E27FC236}">
                <a16:creationId xmlns:a16="http://schemas.microsoft.com/office/drawing/2014/main" id="{88F31687-36B8-4AB3-8D92-84BE68A5D6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29771">
            <a:off x="729233" y="3243393"/>
            <a:ext cx="1082619" cy="168108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Related image">
            <a:extLst>
              <a:ext uri="{FF2B5EF4-FFF2-40B4-BE49-F238E27FC236}">
                <a16:creationId xmlns:a16="http://schemas.microsoft.com/office/drawing/2014/main" id="{DF959D13-1265-422D-B912-21DAE45F97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185207">
            <a:off x="6931778" y="527405"/>
            <a:ext cx="1537921" cy="19716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DF0CC83C-910B-4F12-A1F3-4AE0864C4C26}"/>
              </a:ext>
            </a:extLst>
          </p:cNvPr>
          <p:cNvPicPr/>
          <p:nvPr/>
        </p:nvPicPr>
        <p:blipFill>
          <a:blip r:embed="rId6"/>
          <a:stretch>
            <a:fillRect/>
          </a:stretch>
        </p:blipFill>
        <p:spPr>
          <a:xfrm>
            <a:off x="7736498" y="65566"/>
            <a:ext cx="1314450" cy="464185"/>
          </a:xfrm>
          <a:prstGeom prst="rect">
            <a:avLst/>
          </a:prstGeom>
        </p:spPr>
      </p:pic>
      <p:pic>
        <p:nvPicPr>
          <p:cNvPr id="1026" name="Picture 2" descr="Related image">
            <a:extLst>
              <a:ext uri="{FF2B5EF4-FFF2-40B4-BE49-F238E27FC236}">
                <a16:creationId xmlns:a16="http://schemas.microsoft.com/office/drawing/2014/main" id="{ABFB72E5-CB35-48E3-9729-71F373DD794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1091" y="5249433"/>
            <a:ext cx="2057615" cy="1195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1207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dirty="0"/>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sp>
        <p:nvSpPr>
          <p:cNvPr id="9" name="Rectangle: Rounded Corners 8">
            <a:extLst>
              <a:ext uri="{FF2B5EF4-FFF2-40B4-BE49-F238E27FC236}">
                <a16:creationId xmlns:a16="http://schemas.microsoft.com/office/drawing/2014/main" id="{F3158BF5-C70D-4719-A12B-61653FCF5043}"/>
              </a:ext>
            </a:extLst>
          </p:cNvPr>
          <p:cNvSpPr/>
          <p:nvPr/>
        </p:nvSpPr>
        <p:spPr>
          <a:xfrm>
            <a:off x="380264" y="2754209"/>
            <a:ext cx="2715348" cy="1288330"/>
          </a:xfrm>
          <a:prstGeom prst="roundRect">
            <a:avLst/>
          </a:prstGeom>
          <a:solidFill>
            <a:srgbClr val="FFFFFF"/>
          </a:solidFill>
          <a:ln w="76200">
            <a:solidFill>
              <a:srgbClr val="2F528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400" dirty="0">
                <a:solidFill>
                  <a:srgbClr val="2F528F"/>
                </a:solidFill>
                <a:latin typeface="Century Gothic" panose="020B0502020202020204" pitchFamily="34" charset="0"/>
              </a:rPr>
              <a:t>Find the words that make the ‘oi’ sound</a:t>
            </a:r>
          </a:p>
        </p:txBody>
      </p:sp>
      <p:pic>
        <p:nvPicPr>
          <p:cNvPr id="6" name="Picture 5">
            <a:extLst>
              <a:ext uri="{FF2B5EF4-FFF2-40B4-BE49-F238E27FC236}">
                <a16:creationId xmlns:a16="http://schemas.microsoft.com/office/drawing/2014/main" id="{9B96B67E-C886-4B50-B46D-C4413816E9A5}"/>
              </a:ext>
            </a:extLst>
          </p:cNvPr>
          <p:cNvPicPr>
            <a:picLocks noChangeAspect="1"/>
          </p:cNvPicPr>
          <p:nvPr/>
        </p:nvPicPr>
        <p:blipFill rotWithShape="1">
          <a:blip r:embed="rId5"/>
          <a:srcRect l="5758" t="13515" b="7689"/>
          <a:stretch/>
        </p:blipFill>
        <p:spPr>
          <a:xfrm>
            <a:off x="3539937" y="705518"/>
            <a:ext cx="4905388" cy="5793039"/>
          </a:xfrm>
          <a:prstGeom prst="rect">
            <a:avLst/>
          </a:prstGeom>
          <a:ln>
            <a:solidFill>
              <a:srgbClr val="0070C0"/>
            </a:solidFill>
          </a:ln>
        </p:spPr>
      </p:pic>
      <p:pic>
        <p:nvPicPr>
          <p:cNvPr id="12" name="Picture 11">
            <a:extLst>
              <a:ext uri="{FF2B5EF4-FFF2-40B4-BE49-F238E27FC236}">
                <a16:creationId xmlns:a16="http://schemas.microsoft.com/office/drawing/2014/main" id="{428D06AD-4849-493D-A531-CB8602166A27}"/>
              </a:ext>
            </a:extLst>
          </p:cNvPr>
          <p:cNvPicPr>
            <a:picLocks noChangeAspect="1"/>
          </p:cNvPicPr>
          <p:nvPr/>
        </p:nvPicPr>
        <p:blipFill>
          <a:blip r:embed="rId6"/>
          <a:stretch>
            <a:fillRect/>
          </a:stretch>
        </p:blipFill>
        <p:spPr>
          <a:xfrm rot="21267024">
            <a:off x="478987" y="4453376"/>
            <a:ext cx="2152075" cy="2145978"/>
          </a:xfrm>
          <a:prstGeom prst="rect">
            <a:avLst/>
          </a:prstGeom>
        </p:spPr>
      </p:pic>
    </p:spTree>
    <p:extLst>
      <p:ext uri="{BB962C8B-B14F-4D97-AF65-F5344CB8AC3E}">
        <p14:creationId xmlns:p14="http://schemas.microsoft.com/office/powerpoint/2010/main" val="1194898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5FF7C-DE1D-488A-AC68-342D16FFB040}"/>
              </a:ext>
            </a:extLst>
          </p:cNvPr>
          <p:cNvSpPr>
            <a:spLocks noGrp="1"/>
          </p:cNvSpPr>
          <p:nvPr>
            <p:ph type="title"/>
          </p:nvPr>
        </p:nvSpPr>
        <p:spPr/>
        <p:txBody>
          <a:bodyPr/>
          <a:lstStyle/>
          <a:p>
            <a:endParaRPr lang="en-CA"/>
          </a:p>
        </p:txBody>
      </p:sp>
      <p:sp>
        <p:nvSpPr>
          <p:cNvPr id="3" name="Content Placeholder 2">
            <a:extLst>
              <a:ext uri="{FF2B5EF4-FFF2-40B4-BE49-F238E27FC236}">
                <a16:creationId xmlns:a16="http://schemas.microsoft.com/office/drawing/2014/main" id="{117A5CBA-6892-492E-92A8-132C861762EF}"/>
              </a:ext>
            </a:extLst>
          </p:cNvPr>
          <p:cNvSpPr>
            <a:spLocks noGrp="1"/>
          </p:cNvSpPr>
          <p:nvPr>
            <p:ph idx="1"/>
          </p:nvPr>
        </p:nvSpPr>
        <p:spPr/>
        <p:txBody>
          <a:bodyPr/>
          <a:lstStyle/>
          <a:p>
            <a:endParaRPr lang="en-CA"/>
          </a:p>
        </p:txBody>
      </p:sp>
      <p:pic>
        <p:nvPicPr>
          <p:cNvPr id="4" name="Picture 3">
            <a:extLst>
              <a:ext uri="{FF2B5EF4-FFF2-40B4-BE49-F238E27FC236}">
                <a16:creationId xmlns:a16="http://schemas.microsoft.com/office/drawing/2014/main" id="{9530C817-21AA-4B4E-85C1-EF09989E63C2}"/>
              </a:ext>
            </a:extLst>
          </p:cNvPr>
          <p:cNvPicPr>
            <a:picLocks noChangeAspect="1"/>
          </p:cNvPicPr>
          <p:nvPr/>
        </p:nvPicPr>
        <p:blipFill>
          <a:blip r:embed="rId2"/>
          <a:stretch>
            <a:fillRect/>
          </a:stretch>
        </p:blipFill>
        <p:spPr>
          <a:xfrm>
            <a:off x="0" y="0"/>
            <a:ext cx="9144000" cy="6858000"/>
          </a:xfrm>
          <a:prstGeom prst="rect">
            <a:avLst/>
          </a:prstGeom>
        </p:spPr>
      </p:pic>
      <p:sp>
        <p:nvSpPr>
          <p:cNvPr id="6" name="Rectangle: Rounded Corners 5">
            <a:extLst>
              <a:ext uri="{FF2B5EF4-FFF2-40B4-BE49-F238E27FC236}">
                <a16:creationId xmlns:a16="http://schemas.microsoft.com/office/drawing/2014/main" id="{37BEB3FD-BA18-4451-A897-07E3D0AB522F}"/>
              </a:ext>
            </a:extLst>
          </p:cNvPr>
          <p:cNvSpPr/>
          <p:nvPr/>
        </p:nvSpPr>
        <p:spPr>
          <a:xfrm>
            <a:off x="1484201" y="236172"/>
            <a:ext cx="6252297" cy="3761397"/>
          </a:xfrm>
          <a:prstGeom prst="roundRect">
            <a:avLst/>
          </a:prstGeom>
          <a:solidFill>
            <a:srgbClr val="4472C4">
              <a:alpha val="94118"/>
            </a:srgb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200" u="sng" dirty="0">
                <a:latin typeface="Century Gothic" panose="020B0502020202020204" pitchFamily="34" charset="0"/>
              </a:rPr>
              <a:t>What did we learn today?</a:t>
            </a:r>
          </a:p>
          <a:p>
            <a:pPr marL="285750" indent="-285750">
              <a:buFont typeface="Wingdings" panose="05000000000000000000" pitchFamily="2" charset="2"/>
              <a:buChar char="ü"/>
            </a:pPr>
            <a:endParaRPr lang="en-CA" dirty="0">
              <a:latin typeface="Century Gothic" panose="020B0502020202020204" pitchFamily="34" charset="0"/>
            </a:endParaRPr>
          </a:p>
          <a:p>
            <a:pPr marL="285750" indent="-285750">
              <a:buFont typeface="Wingdings" panose="05000000000000000000" pitchFamily="2" charset="2"/>
              <a:buChar char="q"/>
            </a:pPr>
            <a:r>
              <a:rPr lang="en-CA" dirty="0">
                <a:latin typeface="Century Gothic" panose="020B0502020202020204" pitchFamily="34" charset="0"/>
              </a:rPr>
              <a:t>Sounds of the letters ‘oi’</a:t>
            </a:r>
          </a:p>
          <a:p>
            <a:pPr marL="285750" indent="-285750">
              <a:buFont typeface="Wingdings" panose="05000000000000000000" pitchFamily="2" charset="2"/>
              <a:buChar char="q"/>
            </a:pPr>
            <a:endParaRPr lang="en-CA" dirty="0">
              <a:latin typeface="Century Gothic" panose="020B0502020202020204" pitchFamily="34" charset="0"/>
            </a:endParaRPr>
          </a:p>
          <a:p>
            <a:pPr marL="285750" indent="-285750">
              <a:buFont typeface="Wingdings" panose="05000000000000000000" pitchFamily="2" charset="2"/>
              <a:buChar char="q"/>
            </a:pPr>
            <a:r>
              <a:rPr lang="en-CA" dirty="0">
                <a:latin typeface="Century Gothic" panose="020B0502020202020204" pitchFamily="34" charset="0"/>
              </a:rPr>
              <a:t>Repeat rhyming words</a:t>
            </a:r>
          </a:p>
          <a:p>
            <a:pPr marL="285750" indent="-285750">
              <a:buFont typeface="Wingdings" panose="05000000000000000000" pitchFamily="2" charset="2"/>
              <a:buChar char="q"/>
            </a:pPr>
            <a:endParaRPr lang="en-CA" dirty="0">
              <a:latin typeface="Century Gothic" panose="020B0502020202020204" pitchFamily="34" charset="0"/>
            </a:endParaRPr>
          </a:p>
          <a:p>
            <a:pPr marL="285750" indent="-285750">
              <a:buFont typeface="Wingdings" panose="05000000000000000000" pitchFamily="2" charset="2"/>
              <a:buChar char="q"/>
            </a:pPr>
            <a:r>
              <a:rPr lang="en-CA" dirty="0">
                <a:latin typeface="Century Gothic" panose="020B0502020202020204" pitchFamily="34" charset="0"/>
              </a:rPr>
              <a:t>Reading focus:  oral summary</a:t>
            </a:r>
          </a:p>
          <a:p>
            <a:pPr marL="285750" indent="-285750">
              <a:buFont typeface="Wingdings" panose="05000000000000000000" pitchFamily="2" charset="2"/>
              <a:buChar char="q"/>
            </a:pPr>
            <a:endParaRPr lang="en-CA" sz="2000" dirty="0">
              <a:latin typeface="Century Gothic" panose="020B0502020202020204" pitchFamily="34" charset="0"/>
            </a:endParaRPr>
          </a:p>
          <a:p>
            <a:pPr marL="285750" indent="-285750">
              <a:buFont typeface="Wingdings" panose="05000000000000000000" pitchFamily="2" charset="2"/>
              <a:buChar char="q"/>
            </a:pPr>
            <a:r>
              <a:rPr lang="en-CA" dirty="0">
                <a:latin typeface="Century Gothic" panose="020B0502020202020204" pitchFamily="34" charset="0"/>
              </a:rPr>
              <a:t>Making connections between text and self and world</a:t>
            </a:r>
          </a:p>
          <a:p>
            <a:pPr marL="285750" indent="-285750">
              <a:buFont typeface="Wingdings" panose="05000000000000000000" pitchFamily="2" charset="2"/>
              <a:buChar char="q"/>
            </a:pPr>
            <a:endParaRPr lang="en-CA" dirty="0">
              <a:latin typeface="Century Gothic" panose="020B0502020202020204" pitchFamily="34" charset="0"/>
            </a:endParaRPr>
          </a:p>
          <a:p>
            <a:pPr marL="285750" indent="-285750">
              <a:buFont typeface="Wingdings" panose="05000000000000000000" pitchFamily="2" charset="2"/>
              <a:buChar char="q"/>
            </a:pPr>
            <a:r>
              <a:rPr lang="en-CA" dirty="0">
                <a:latin typeface="Century Gothic" panose="020B0502020202020204" pitchFamily="34" charset="0"/>
              </a:rPr>
              <a:t>Talking about why humans are special</a:t>
            </a:r>
          </a:p>
        </p:txBody>
      </p:sp>
      <p:pic>
        <p:nvPicPr>
          <p:cNvPr id="7" name="Picture 6">
            <a:extLst>
              <a:ext uri="{FF2B5EF4-FFF2-40B4-BE49-F238E27FC236}">
                <a16:creationId xmlns:a16="http://schemas.microsoft.com/office/drawing/2014/main" id="{2AEB2268-9BCB-4F9B-939B-BF7AF799ACAB}"/>
              </a:ext>
            </a:extLst>
          </p:cNvPr>
          <p:cNvPicPr/>
          <p:nvPr/>
        </p:nvPicPr>
        <p:blipFill>
          <a:blip r:embed="rId3"/>
          <a:stretch>
            <a:fillRect/>
          </a:stretch>
        </p:blipFill>
        <p:spPr>
          <a:xfrm>
            <a:off x="7736498" y="65566"/>
            <a:ext cx="1314450" cy="464185"/>
          </a:xfrm>
          <a:prstGeom prst="rect">
            <a:avLst/>
          </a:prstGeom>
        </p:spPr>
      </p:pic>
    </p:spTree>
    <p:extLst>
      <p:ext uri="{BB962C8B-B14F-4D97-AF65-F5344CB8AC3E}">
        <p14:creationId xmlns:p14="http://schemas.microsoft.com/office/powerpoint/2010/main" val="5523665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5FF7C-DE1D-488A-AC68-342D16FFB040}"/>
              </a:ext>
            </a:extLst>
          </p:cNvPr>
          <p:cNvSpPr>
            <a:spLocks noGrp="1"/>
          </p:cNvSpPr>
          <p:nvPr>
            <p:ph type="title"/>
          </p:nvPr>
        </p:nvSpPr>
        <p:spPr/>
        <p:txBody>
          <a:bodyPr/>
          <a:lstStyle/>
          <a:p>
            <a:endParaRPr lang="en-CA"/>
          </a:p>
        </p:txBody>
      </p:sp>
      <p:sp>
        <p:nvSpPr>
          <p:cNvPr id="3" name="Content Placeholder 2">
            <a:extLst>
              <a:ext uri="{FF2B5EF4-FFF2-40B4-BE49-F238E27FC236}">
                <a16:creationId xmlns:a16="http://schemas.microsoft.com/office/drawing/2014/main" id="{117A5CBA-6892-492E-92A8-132C861762EF}"/>
              </a:ext>
            </a:extLst>
          </p:cNvPr>
          <p:cNvSpPr>
            <a:spLocks noGrp="1"/>
          </p:cNvSpPr>
          <p:nvPr>
            <p:ph idx="1"/>
          </p:nvPr>
        </p:nvSpPr>
        <p:spPr/>
        <p:txBody>
          <a:bodyPr/>
          <a:lstStyle/>
          <a:p>
            <a:endParaRPr lang="en-CA"/>
          </a:p>
        </p:txBody>
      </p:sp>
      <p:pic>
        <p:nvPicPr>
          <p:cNvPr id="5" name="Picture 4">
            <a:extLst>
              <a:ext uri="{FF2B5EF4-FFF2-40B4-BE49-F238E27FC236}">
                <a16:creationId xmlns:a16="http://schemas.microsoft.com/office/drawing/2014/main" id="{1314DC29-24A2-4B5C-9896-FEAB7BDFE5B1}"/>
              </a:ext>
            </a:extLst>
          </p:cNvPr>
          <p:cNvPicPr>
            <a:picLocks noChangeAspect="1"/>
          </p:cNvPicPr>
          <p:nvPr/>
        </p:nvPicPr>
        <p:blipFill>
          <a:blip r:embed="rId2"/>
          <a:stretch>
            <a:fillRect/>
          </a:stretch>
        </p:blipFill>
        <p:spPr>
          <a:xfrm>
            <a:off x="0" y="0"/>
            <a:ext cx="9144000" cy="6858000"/>
          </a:xfrm>
          <a:prstGeom prst="rect">
            <a:avLst/>
          </a:prstGeom>
        </p:spPr>
      </p:pic>
      <p:pic>
        <p:nvPicPr>
          <p:cNvPr id="5122" name="Picture 2" descr="Image result for outer space kids clipart">
            <a:extLst>
              <a:ext uri="{FF2B5EF4-FFF2-40B4-BE49-F238E27FC236}">
                <a16:creationId xmlns:a16="http://schemas.microsoft.com/office/drawing/2014/main" id="{053AF0F2-5AFF-4AAD-80B3-D3CA349CB2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29771">
            <a:off x="5794227" y="3302009"/>
            <a:ext cx="1082619" cy="168108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elated image">
            <a:extLst>
              <a:ext uri="{FF2B5EF4-FFF2-40B4-BE49-F238E27FC236}">
                <a16:creationId xmlns:a16="http://schemas.microsoft.com/office/drawing/2014/main" id="{4794945C-2524-4751-862B-535169E8A3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1754" y="4340206"/>
            <a:ext cx="1537921" cy="197169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353CF344-ACC2-4C18-A814-A1FBBA80BA7F}"/>
              </a:ext>
            </a:extLst>
          </p:cNvPr>
          <p:cNvSpPr/>
          <p:nvPr/>
        </p:nvSpPr>
        <p:spPr>
          <a:xfrm>
            <a:off x="541730" y="1010135"/>
            <a:ext cx="4264732" cy="4675558"/>
          </a:xfrm>
          <a:prstGeom prst="roundRect">
            <a:avLst/>
          </a:prstGeom>
          <a:solidFill>
            <a:srgbClr val="4472C4">
              <a:alpha val="87059"/>
            </a:srgb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3200" u="sng" dirty="0">
                <a:latin typeface="Century Gothic" panose="020B0502020202020204" pitchFamily="34" charset="0"/>
              </a:rPr>
              <a:t>Before we go… </a:t>
            </a:r>
          </a:p>
          <a:p>
            <a:pPr algn="ctr"/>
            <a:endParaRPr lang="en-CA" sz="3200" u="sng" dirty="0">
              <a:latin typeface="Century Gothic" panose="020B0502020202020204" pitchFamily="34" charset="0"/>
            </a:endParaRPr>
          </a:p>
          <a:p>
            <a:pPr marL="342900" indent="-342900">
              <a:buFont typeface="Wingdings" panose="05000000000000000000" pitchFamily="2" charset="2"/>
              <a:buChar char="v"/>
            </a:pPr>
            <a:r>
              <a:rPr lang="en-CA" sz="2000" dirty="0">
                <a:latin typeface="Century Gothic" panose="020B0502020202020204" pitchFamily="34" charset="0"/>
              </a:rPr>
              <a:t>Do you understand the homework?</a:t>
            </a:r>
          </a:p>
          <a:p>
            <a:pPr marL="342900" indent="-342900">
              <a:buFont typeface="Wingdings" panose="05000000000000000000" pitchFamily="2" charset="2"/>
              <a:buChar char="v"/>
            </a:pPr>
            <a:endParaRPr lang="en-CA" sz="2000" dirty="0">
              <a:latin typeface="Century Gothic" panose="020B0502020202020204" pitchFamily="34" charset="0"/>
            </a:endParaRPr>
          </a:p>
          <a:p>
            <a:pPr marL="342900" indent="-342900">
              <a:buFont typeface="Wingdings" panose="05000000000000000000" pitchFamily="2" charset="2"/>
              <a:buChar char="v"/>
            </a:pPr>
            <a:r>
              <a:rPr lang="en-CA" sz="2000" dirty="0">
                <a:latin typeface="Century Gothic" panose="020B0502020202020204" pitchFamily="34" charset="0"/>
              </a:rPr>
              <a:t>Do you have any questions?</a:t>
            </a:r>
          </a:p>
          <a:p>
            <a:pPr marL="342900" indent="-342900">
              <a:buFont typeface="Wingdings" panose="05000000000000000000" pitchFamily="2" charset="2"/>
              <a:buChar char="v"/>
            </a:pPr>
            <a:endParaRPr lang="en-CA" sz="2000" dirty="0">
              <a:latin typeface="Century Gothic" panose="020B0502020202020204" pitchFamily="34" charset="0"/>
            </a:endParaRPr>
          </a:p>
          <a:p>
            <a:pPr marL="342900" indent="-342900">
              <a:buFont typeface="Wingdings" panose="05000000000000000000" pitchFamily="2" charset="2"/>
              <a:buChar char="v"/>
            </a:pPr>
            <a:r>
              <a:rPr lang="en-CA" sz="2000" dirty="0">
                <a:latin typeface="Century Gothic" panose="020B0502020202020204" pitchFamily="34" charset="0"/>
              </a:rPr>
              <a:t>What are two new things you learned today?</a:t>
            </a:r>
          </a:p>
        </p:txBody>
      </p:sp>
      <p:pic>
        <p:nvPicPr>
          <p:cNvPr id="9" name="Picture 8">
            <a:extLst>
              <a:ext uri="{FF2B5EF4-FFF2-40B4-BE49-F238E27FC236}">
                <a16:creationId xmlns:a16="http://schemas.microsoft.com/office/drawing/2014/main" id="{9C9BA96E-DB57-423E-9F63-64B261679909}"/>
              </a:ext>
            </a:extLst>
          </p:cNvPr>
          <p:cNvPicPr/>
          <p:nvPr/>
        </p:nvPicPr>
        <p:blipFill>
          <a:blip r:embed="rId5"/>
          <a:stretch>
            <a:fillRect/>
          </a:stretch>
        </p:blipFill>
        <p:spPr>
          <a:xfrm>
            <a:off x="7736498" y="65566"/>
            <a:ext cx="1314450" cy="464185"/>
          </a:xfrm>
          <a:prstGeom prst="rect">
            <a:avLst/>
          </a:prstGeom>
        </p:spPr>
      </p:pic>
    </p:spTree>
    <p:extLst>
      <p:ext uri="{BB962C8B-B14F-4D97-AF65-F5344CB8AC3E}">
        <p14:creationId xmlns:p14="http://schemas.microsoft.com/office/powerpoint/2010/main" val="2599829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extLst>
              <a:ext uri="{FF2B5EF4-FFF2-40B4-BE49-F238E27FC236}">
                <a16:creationId xmlns:a16="http://schemas.microsoft.com/office/drawing/2014/main" id="{6C741889-EDD3-42E5-A9E1-E530AF7E4B7B}"/>
              </a:ext>
            </a:extLst>
          </p:cNvPr>
          <p:cNvSpPr/>
          <p:nvPr/>
        </p:nvSpPr>
        <p:spPr>
          <a:xfrm>
            <a:off x="515085" y="2962077"/>
            <a:ext cx="2566134" cy="3212402"/>
          </a:xfrm>
          <a:prstGeom prst="roundRect">
            <a:avLst/>
          </a:prstGeom>
          <a:solidFill>
            <a:schemeClr val="bg1">
              <a:alpha val="89804"/>
            </a:schemeClr>
          </a:solidFill>
          <a:ln>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800" dirty="0">
                <a:solidFill>
                  <a:srgbClr val="2F528F"/>
                </a:solidFill>
                <a:latin typeface="Century Gothic" panose="020B0502020202020204" pitchFamily="34" charset="0"/>
              </a:rPr>
              <a:t>Write a sentence with two words from the word family.</a:t>
            </a:r>
          </a:p>
          <a:p>
            <a:pPr algn="ctr"/>
            <a:r>
              <a:rPr lang="en-CA" dirty="0">
                <a:solidFill>
                  <a:srgbClr val="2F528F"/>
                </a:solidFill>
                <a:latin typeface="Century Gothic" panose="020B0502020202020204" pitchFamily="34" charset="0"/>
              </a:rPr>
              <a:t>Be sure to write about space!</a:t>
            </a:r>
          </a:p>
        </p:txBody>
      </p:sp>
      <p:pic>
        <p:nvPicPr>
          <p:cNvPr id="13" name="Picture 12">
            <a:extLst>
              <a:ext uri="{FF2B5EF4-FFF2-40B4-BE49-F238E27FC236}">
                <a16:creationId xmlns:a16="http://schemas.microsoft.com/office/drawing/2014/main" id="{AE153C26-E30F-40D3-A3FB-CA7BE8EBE84F}"/>
              </a:ext>
            </a:extLst>
          </p:cNvPr>
          <p:cNvPicPr/>
          <p:nvPr/>
        </p:nvPicPr>
        <p:blipFill>
          <a:blip r:embed="rId4"/>
          <a:stretch>
            <a:fillRect/>
          </a:stretch>
        </p:blipFill>
        <p:spPr>
          <a:xfrm>
            <a:off x="7736498" y="65566"/>
            <a:ext cx="1314450" cy="464185"/>
          </a:xfrm>
          <a:prstGeom prst="rect">
            <a:avLst/>
          </a:prstGeom>
        </p:spPr>
      </p:pic>
      <p:sp>
        <p:nvSpPr>
          <p:cNvPr id="9" name="Rectangle: Rounded Corners 8">
            <a:extLst>
              <a:ext uri="{FF2B5EF4-FFF2-40B4-BE49-F238E27FC236}">
                <a16:creationId xmlns:a16="http://schemas.microsoft.com/office/drawing/2014/main" id="{542B3EAE-2220-4F51-99AE-F9ADDFC851A7}"/>
              </a:ext>
            </a:extLst>
          </p:cNvPr>
          <p:cNvSpPr/>
          <p:nvPr/>
        </p:nvSpPr>
        <p:spPr>
          <a:xfrm>
            <a:off x="3397747" y="2962077"/>
            <a:ext cx="5231168" cy="3212402"/>
          </a:xfrm>
          <a:prstGeom prst="roundRect">
            <a:avLst/>
          </a:prstGeom>
          <a:solidFill>
            <a:schemeClr val="bg1">
              <a:alpha val="89804"/>
            </a:schemeClr>
          </a:solidFill>
          <a:ln>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rgbClr val="2F528F"/>
              </a:solidFill>
              <a:latin typeface="Century Gothic" panose="020B0502020202020204" pitchFamily="34" charset="0"/>
            </a:endParaRPr>
          </a:p>
        </p:txBody>
      </p:sp>
      <p:pic>
        <p:nvPicPr>
          <p:cNvPr id="11" name="Picture 2" descr="Image result for red o letter clipart">
            <a:extLst>
              <a:ext uri="{FF2B5EF4-FFF2-40B4-BE49-F238E27FC236}">
                <a16:creationId xmlns:a16="http://schemas.microsoft.com/office/drawing/2014/main" id="{B00AC51B-A512-4FD5-B378-FA10A67228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6406" y="247359"/>
            <a:ext cx="2138738" cy="208563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Image result for red i letter clipart">
            <a:extLst>
              <a:ext uri="{FF2B5EF4-FFF2-40B4-BE49-F238E27FC236}">
                <a16:creationId xmlns:a16="http://schemas.microsoft.com/office/drawing/2014/main" id="{59737AC6-AEEF-4733-9F21-3E712C5B0F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5069562" y="297561"/>
            <a:ext cx="620681" cy="2035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5050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extLst>
              <a:ext uri="{FF2B5EF4-FFF2-40B4-BE49-F238E27FC236}">
                <a16:creationId xmlns:a16="http://schemas.microsoft.com/office/drawing/2014/main" id="{6C741889-EDD3-42E5-A9E1-E530AF7E4B7B}"/>
              </a:ext>
            </a:extLst>
          </p:cNvPr>
          <p:cNvSpPr/>
          <p:nvPr/>
        </p:nvSpPr>
        <p:spPr>
          <a:xfrm>
            <a:off x="2520393" y="325847"/>
            <a:ext cx="4103214" cy="1140498"/>
          </a:xfrm>
          <a:prstGeom prst="roundRect">
            <a:avLst/>
          </a:prstGeom>
          <a:solidFill>
            <a:schemeClr val="bg1">
              <a:alpha val="89804"/>
            </a:schemeClr>
          </a:solidFill>
          <a:ln>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800" dirty="0">
                <a:solidFill>
                  <a:srgbClr val="2F528F"/>
                </a:solidFill>
                <a:latin typeface="Century Gothic" panose="020B0502020202020204" pitchFamily="34" charset="0"/>
              </a:rPr>
              <a:t>Write sentences with these space words!</a:t>
            </a:r>
          </a:p>
        </p:txBody>
      </p:sp>
      <p:pic>
        <p:nvPicPr>
          <p:cNvPr id="13" name="Picture 12">
            <a:extLst>
              <a:ext uri="{FF2B5EF4-FFF2-40B4-BE49-F238E27FC236}">
                <a16:creationId xmlns:a16="http://schemas.microsoft.com/office/drawing/2014/main" id="{AE153C26-E30F-40D3-A3FB-CA7BE8EBE84F}"/>
              </a:ext>
            </a:extLst>
          </p:cNvPr>
          <p:cNvPicPr/>
          <p:nvPr/>
        </p:nvPicPr>
        <p:blipFill>
          <a:blip r:embed="rId4"/>
          <a:stretch>
            <a:fillRect/>
          </a:stretch>
        </p:blipFill>
        <p:spPr>
          <a:xfrm>
            <a:off x="7736498" y="65566"/>
            <a:ext cx="1314450" cy="464185"/>
          </a:xfrm>
          <a:prstGeom prst="rect">
            <a:avLst/>
          </a:prstGeom>
        </p:spPr>
      </p:pic>
      <p:sp>
        <p:nvSpPr>
          <p:cNvPr id="9" name="Rectangle: Rounded Corners 8">
            <a:extLst>
              <a:ext uri="{FF2B5EF4-FFF2-40B4-BE49-F238E27FC236}">
                <a16:creationId xmlns:a16="http://schemas.microsoft.com/office/drawing/2014/main" id="{542B3EAE-2220-4F51-99AE-F9ADDFC851A7}"/>
              </a:ext>
            </a:extLst>
          </p:cNvPr>
          <p:cNvSpPr/>
          <p:nvPr/>
        </p:nvSpPr>
        <p:spPr>
          <a:xfrm>
            <a:off x="3553285" y="2298015"/>
            <a:ext cx="5231168" cy="3212402"/>
          </a:xfrm>
          <a:prstGeom prst="roundRect">
            <a:avLst/>
          </a:prstGeom>
          <a:solidFill>
            <a:schemeClr val="bg1">
              <a:alpha val="89804"/>
            </a:schemeClr>
          </a:solidFill>
          <a:ln>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rgbClr val="2F528F"/>
              </a:solidFill>
              <a:latin typeface="Century Gothic" panose="020B0502020202020204" pitchFamily="34" charset="0"/>
            </a:endParaRPr>
          </a:p>
        </p:txBody>
      </p:sp>
      <p:pic>
        <p:nvPicPr>
          <p:cNvPr id="2050" name="Picture 2" descr="Image result for space sentence">
            <a:extLst>
              <a:ext uri="{FF2B5EF4-FFF2-40B4-BE49-F238E27FC236}">
                <a16:creationId xmlns:a16="http://schemas.microsoft.com/office/drawing/2014/main" id="{70DAAEAC-0614-4585-88A0-A2DE8CD1BCD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42" t="24230" r="442" b="22989"/>
          <a:stretch/>
        </p:blipFill>
        <p:spPr bwMode="auto">
          <a:xfrm>
            <a:off x="359547" y="2657847"/>
            <a:ext cx="2867485" cy="244433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7144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dirty="0"/>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FCA8FF4-5003-4B07-ACF6-1ABEE71C6549}"/>
              </a:ext>
            </a:extLst>
          </p:cNvPr>
          <p:cNvPicPr/>
          <p:nvPr/>
        </p:nvPicPr>
        <p:blipFill>
          <a:blip r:embed="rId4"/>
          <a:stretch>
            <a:fillRect/>
          </a:stretch>
        </p:blipFill>
        <p:spPr>
          <a:xfrm>
            <a:off x="7736498" y="65566"/>
            <a:ext cx="1314450" cy="464185"/>
          </a:xfrm>
          <a:prstGeom prst="rect">
            <a:avLst/>
          </a:prstGeom>
        </p:spPr>
      </p:pic>
      <p:pic>
        <p:nvPicPr>
          <p:cNvPr id="1026" name="Picture 2" descr="Image result for mars word search">
            <a:extLst>
              <a:ext uri="{FF2B5EF4-FFF2-40B4-BE49-F238E27FC236}">
                <a16:creationId xmlns:a16="http://schemas.microsoft.com/office/drawing/2014/main" id="{85F22765-0FEB-47DD-8538-68285144167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2149475" y="0"/>
            <a:ext cx="4843463" cy="6858000"/>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7892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Related image">
            <a:extLst>
              <a:ext uri="{FF2B5EF4-FFF2-40B4-BE49-F238E27FC236}">
                <a16:creationId xmlns:a16="http://schemas.microsoft.com/office/drawing/2014/main" id="{DB231C00-CDA1-47FF-B42B-601DBF7D2A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632" y="4360153"/>
            <a:ext cx="1979443" cy="197944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5"/>
          <a:stretch>
            <a:fillRect/>
          </a:stretch>
        </p:blipFill>
        <p:spPr>
          <a:xfrm>
            <a:off x="7736498" y="65566"/>
            <a:ext cx="1314450" cy="464185"/>
          </a:xfrm>
          <a:prstGeom prst="rect">
            <a:avLst/>
          </a:prstGeom>
        </p:spPr>
      </p:pic>
      <p:pic>
        <p:nvPicPr>
          <p:cNvPr id="4" name="Picture 2" descr="Image result for planets clipart">
            <a:extLst>
              <a:ext uri="{FF2B5EF4-FFF2-40B4-BE49-F238E27FC236}">
                <a16:creationId xmlns:a16="http://schemas.microsoft.com/office/drawing/2014/main" id="{89FA5AA8-D6EF-4370-98B3-B8AB69B2334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7488" b="5438"/>
          <a:stretch/>
        </p:blipFill>
        <p:spPr bwMode="auto">
          <a:xfrm>
            <a:off x="3750852" y="999246"/>
            <a:ext cx="4762500" cy="5532013"/>
          </a:xfrm>
          <a:prstGeom prst="rect">
            <a:avLst/>
          </a:prstGeom>
          <a:noFill/>
          <a:extLst>
            <a:ext uri="{909E8E84-426E-40DD-AFC4-6F175D3DCCD1}">
              <a14:hiddenFill xmlns:a14="http://schemas.microsoft.com/office/drawing/2010/main">
                <a:solidFill>
                  <a:srgbClr val="FFFFFF"/>
                </a:solidFill>
              </a14:hiddenFill>
            </a:ext>
          </a:extLst>
        </p:spPr>
      </p:pic>
      <p:sp>
        <p:nvSpPr>
          <p:cNvPr id="17" name="Speech Bubble: Oval 16">
            <a:extLst>
              <a:ext uri="{FF2B5EF4-FFF2-40B4-BE49-F238E27FC236}">
                <a16:creationId xmlns:a16="http://schemas.microsoft.com/office/drawing/2014/main" id="{57D9BD12-1FB7-4183-BF1B-8068EEB4F4A5}"/>
              </a:ext>
            </a:extLst>
          </p:cNvPr>
          <p:cNvSpPr/>
          <p:nvPr/>
        </p:nvSpPr>
        <p:spPr>
          <a:xfrm>
            <a:off x="3257877" y="5688043"/>
            <a:ext cx="1818215" cy="1089449"/>
          </a:xfrm>
          <a:prstGeom prst="wedgeEllipseCallout">
            <a:avLst>
              <a:gd name="adj1" fmla="val -74026"/>
              <a:gd name="adj2" fmla="val -5268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000" dirty="0">
                <a:solidFill>
                  <a:srgbClr val="FF0000"/>
                </a:solidFill>
                <a:latin typeface="Century Gothic" panose="020B0502020202020204" pitchFamily="34" charset="0"/>
              </a:rPr>
              <a:t>Wow!</a:t>
            </a:r>
          </a:p>
        </p:txBody>
      </p:sp>
      <p:sp>
        <p:nvSpPr>
          <p:cNvPr id="9" name="Speech Bubble: Oval 8">
            <a:extLst>
              <a:ext uri="{FF2B5EF4-FFF2-40B4-BE49-F238E27FC236}">
                <a16:creationId xmlns:a16="http://schemas.microsoft.com/office/drawing/2014/main" id="{15BF71EE-D5A6-4020-91DA-FD2CDFEEE6E4}"/>
              </a:ext>
            </a:extLst>
          </p:cNvPr>
          <p:cNvSpPr/>
          <p:nvPr/>
        </p:nvSpPr>
        <p:spPr>
          <a:xfrm>
            <a:off x="702729" y="2384322"/>
            <a:ext cx="2657619" cy="1466068"/>
          </a:xfrm>
          <a:prstGeom prst="wedgeEllipseCallout">
            <a:avLst>
              <a:gd name="adj1" fmla="val -5277"/>
              <a:gd name="adj2" fmla="val 8242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000" dirty="0">
                <a:solidFill>
                  <a:srgbClr val="2F528F"/>
                </a:solidFill>
                <a:latin typeface="Century Gothic" panose="020B0502020202020204" pitchFamily="34" charset="0"/>
              </a:rPr>
              <a:t>You’re right! </a:t>
            </a:r>
          </a:p>
          <a:p>
            <a:pPr algn="ctr"/>
            <a:r>
              <a:rPr lang="en-CA" sz="2000" dirty="0">
                <a:solidFill>
                  <a:srgbClr val="2F528F"/>
                </a:solidFill>
                <a:latin typeface="Century Gothic" panose="020B0502020202020204" pitchFamily="34" charset="0"/>
              </a:rPr>
              <a:t>Planet Earth! Our home!</a:t>
            </a:r>
          </a:p>
        </p:txBody>
      </p:sp>
      <p:sp>
        <p:nvSpPr>
          <p:cNvPr id="5" name="Circle: Hollow 4">
            <a:extLst>
              <a:ext uri="{FF2B5EF4-FFF2-40B4-BE49-F238E27FC236}">
                <a16:creationId xmlns:a16="http://schemas.microsoft.com/office/drawing/2014/main" id="{5AF0729F-64A7-47C9-A29E-FC0CB85379DD}"/>
              </a:ext>
            </a:extLst>
          </p:cNvPr>
          <p:cNvSpPr/>
          <p:nvPr/>
        </p:nvSpPr>
        <p:spPr>
          <a:xfrm>
            <a:off x="3482350" y="753012"/>
            <a:ext cx="2164692" cy="2176935"/>
          </a:xfrm>
          <a:prstGeom prst="donut">
            <a:avLst>
              <a:gd name="adj" fmla="val 1217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Tree>
    <p:extLst>
      <p:ext uri="{BB962C8B-B14F-4D97-AF65-F5344CB8AC3E}">
        <p14:creationId xmlns:p14="http://schemas.microsoft.com/office/powerpoint/2010/main" val="1837104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sp>
        <p:nvSpPr>
          <p:cNvPr id="9" name="Speech Bubble: Oval 8">
            <a:extLst>
              <a:ext uri="{FF2B5EF4-FFF2-40B4-BE49-F238E27FC236}">
                <a16:creationId xmlns:a16="http://schemas.microsoft.com/office/drawing/2014/main" id="{15BF71EE-D5A6-4020-91DA-FD2CDFEEE6E4}"/>
              </a:ext>
            </a:extLst>
          </p:cNvPr>
          <p:cNvSpPr/>
          <p:nvPr/>
        </p:nvSpPr>
        <p:spPr>
          <a:xfrm>
            <a:off x="1231547" y="1481165"/>
            <a:ext cx="3392070" cy="1989977"/>
          </a:xfrm>
          <a:prstGeom prst="wedgeEllipseCallout">
            <a:avLst>
              <a:gd name="adj1" fmla="val -33949"/>
              <a:gd name="adj2" fmla="val 6083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800" dirty="0">
                <a:solidFill>
                  <a:srgbClr val="2F528F"/>
                </a:solidFill>
                <a:latin typeface="Century Gothic" panose="020B0502020202020204" pitchFamily="34" charset="0"/>
              </a:rPr>
              <a:t>Let’s read a story about our home, the Earth!</a:t>
            </a:r>
          </a:p>
        </p:txBody>
      </p:sp>
      <p:pic>
        <p:nvPicPr>
          <p:cNvPr id="16" name="Picture 2" descr="Related image">
            <a:extLst>
              <a:ext uri="{FF2B5EF4-FFF2-40B4-BE49-F238E27FC236}">
                <a16:creationId xmlns:a16="http://schemas.microsoft.com/office/drawing/2014/main" id="{DB231C00-CDA1-47FF-B42B-601DBF7D2A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97" y="3646084"/>
            <a:ext cx="1979443" cy="1979443"/>
          </a:xfrm>
          <a:prstGeom prst="rect">
            <a:avLst/>
          </a:prstGeom>
          <a:noFill/>
          <a:extLst>
            <a:ext uri="{909E8E84-426E-40DD-AFC4-6F175D3DCCD1}">
              <a14:hiddenFill xmlns:a14="http://schemas.microsoft.com/office/drawing/2010/main">
                <a:solidFill>
                  <a:srgbClr val="FFFFFF"/>
                </a:solidFill>
              </a14:hiddenFill>
            </a:ext>
          </a:extLst>
        </p:spPr>
      </p:pic>
      <p:sp>
        <p:nvSpPr>
          <p:cNvPr id="17" name="Speech Bubble: Oval 16">
            <a:extLst>
              <a:ext uri="{FF2B5EF4-FFF2-40B4-BE49-F238E27FC236}">
                <a16:creationId xmlns:a16="http://schemas.microsoft.com/office/drawing/2014/main" id="{57D9BD12-1FB7-4183-BF1B-8068EEB4F4A5}"/>
              </a:ext>
            </a:extLst>
          </p:cNvPr>
          <p:cNvSpPr/>
          <p:nvPr/>
        </p:nvSpPr>
        <p:spPr>
          <a:xfrm>
            <a:off x="1757324" y="4076562"/>
            <a:ext cx="2340517" cy="1365101"/>
          </a:xfrm>
          <a:prstGeom prst="wedgeEllipseCallout">
            <a:avLst>
              <a:gd name="adj1" fmla="val -56618"/>
              <a:gd name="adj2" fmla="val -1287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000" dirty="0">
                <a:solidFill>
                  <a:srgbClr val="FF0000"/>
                </a:solidFill>
                <a:latin typeface="Century Gothic" panose="020B0502020202020204" pitchFamily="34" charset="0"/>
              </a:rPr>
              <a:t>Woof!</a:t>
            </a:r>
          </a:p>
        </p:txBody>
      </p:sp>
      <p:pic>
        <p:nvPicPr>
          <p:cNvPr id="12" name="Picture 11">
            <a:extLst>
              <a:ext uri="{FF2B5EF4-FFF2-40B4-BE49-F238E27FC236}">
                <a16:creationId xmlns:a16="http://schemas.microsoft.com/office/drawing/2014/main" id="{692C8CA9-7A92-42D1-961C-8DE58DAB7371}"/>
              </a:ext>
            </a:extLst>
          </p:cNvPr>
          <p:cNvPicPr/>
          <p:nvPr/>
        </p:nvPicPr>
        <p:blipFill>
          <a:blip r:embed="rId5"/>
          <a:stretch>
            <a:fillRect/>
          </a:stretch>
        </p:blipFill>
        <p:spPr>
          <a:xfrm>
            <a:off x="7736498" y="65566"/>
            <a:ext cx="1314450" cy="464185"/>
          </a:xfrm>
          <a:prstGeom prst="rect">
            <a:avLst/>
          </a:prstGeom>
        </p:spPr>
      </p:pic>
      <p:pic>
        <p:nvPicPr>
          <p:cNvPr id="4" name="Picture 2" descr="Image result for planets clipart">
            <a:extLst>
              <a:ext uri="{FF2B5EF4-FFF2-40B4-BE49-F238E27FC236}">
                <a16:creationId xmlns:a16="http://schemas.microsoft.com/office/drawing/2014/main" id="{E87F1510-DB1A-4707-B3DB-DA6C6999E4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1970" y="1974211"/>
            <a:ext cx="3935510" cy="3345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5970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08FD02E3-C352-40B7-BE5B-800776526D69}"/>
              </a:ext>
            </a:extLst>
          </p:cNvPr>
          <p:cNvPicPr>
            <a:picLocks noChangeAspect="1"/>
          </p:cNvPicPr>
          <p:nvPr/>
        </p:nvPicPr>
        <p:blipFill rotWithShape="1">
          <a:blip r:embed="rId5"/>
          <a:srcRect l="10257" t="10674" r="14614" b="17403"/>
          <a:stretch/>
        </p:blipFill>
        <p:spPr>
          <a:xfrm>
            <a:off x="2378022" y="494732"/>
            <a:ext cx="4724400" cy="6030461"/>
          </a:xfrm>
          <a:prstGeom prst="rect">
            <a:avLst/>
          </a:prstGeom>
          <a:ln>
            <a:solidFill>
              <a:srgbClr val="0070C0"/>
            </a:solidFill>
          </a:ln>
        </p:spPr>
      </p:pic>
    </p:spTree>
    <p:extLst>
      <p:ext uri="{BB962C8B-B14F-4D97-AF65-F5344CB8AC3E}">
        <p14:creationId xmlns:p14="http://schemas.microsoft.com/office/powerpoint/2010/main" val="581738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5" name="Picture 4">
            <a:extLst>
              <a:ext uri="{FF2B5EF4-FFF2-40B4-BE49-F238E27FC236}">
                <a16:creationId xmlns:a16="http://schemas.microsoft.com/office/drawing/2014/main" id="{377BCADF-7C0F-49B6-8EC7-A3601181973D}"/>
              </a:ext>
            </a:extLst>
          </p:cNvPr>
          <p:cNvPicPr>
            <a:picLocks noChangeAspect="1"/>
          </p:cNvPicPr>
          <p:nvPr/>
        </p:nvPicPr>
        <p:blipFill rotWithShape="1">
          <a:blip r:embed="rId5"/>
          <a:srcRect t="16622" b="38951"/>
          <a:stretch/>
        </p:blipFill>
        <p:spPr>
          <a:xfrm>
            <a:off x="1353647" y="1640547"/>
            <a:ext cx="6935913" cy="4108544"/>
          </a:xfrm>
          <a:prstGeom prst="rect">
            <a:avLst/>
          </a:prstGeom>
          <a:ln>
            <a:solidFill>
              <a:srgbClr val="0070C0"/>
            </a:solidFill>
          </a:ln>
        </p:spPr>
      </p:pic>
    </p:spTree>
    <p:extLst>
      <p:ext uri="{BB962C8B-B14F-4D97-AF65-F5344CB8AC3E}">
        <p14:creationId xmlns:p14="http://schemas.microsoft.com/office/powerpoint/2010/main" val="485516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15A37-095B-4AB0-9706-D9F3F9ED21D9}"/>
              </a:ext>
            </a:extLst>
          </p:cNvPr>
          <p:cNvSpPr>
            <a:spLocks noGrp="1"/>
          </p:cNvSpPr>
          <p:nvPr>
            <p:ph type="ctrTitle"/>
          </p:nvPr>
        </p:nvSpPr>
        <p:spPr/>
        <p:txBody>
          <a:bodyPr/>
          <a:lstStyle/>
          <a:p>
            <a:endParaRPr lang="en-CA"/>
          </a:p>
        </p:txBody>
      </p:sp>
      <p:sp>
        <p:nvSpPr>
          <p:cNvPr id="3" name="Subtitle 2">
            <a:extLst>
              <a:ext uri="{FF2B5EF4-FFF2-40B4-BE49-F238E27FC236}">
                <a16:creationId xmlns:a16="http://schemas.microsoft.com/office/drawing/2014/main" id="{2739FF7C-FBEF-4FDD-9E4E-50A74F07073E}"/>
              </a:ext>
            </a:extLst>
          </p:cNvPr>
          <p:cNvSpPr>
            <a:spLocks noGrp="1"/>
          </p:cNvSpPr>
          <p:nvPr>
            <p:ph type="subTitle" idx="1"/>
          </p:nvPr>
        </p:nvSpPr>
        <p:spPr/>
        <p:txBody>
          <a:bodyPr/>
          <a:lstStyle/>
          <a:p>
            <a:endParaRPr lang="en-CA" dirty="0"/>
          </a:p>
        </p:txBody>
      </p:sp>
      <p:pic>
        <p:nvPicPr>
          <p:cNvPr id="2056" name="Picture 8" descr="Image result for moon clipart">
            <a:extLst>
              <a:ext uri="{FF2B5EF4-FFF2-40B4-BE49-F238E27FC236}">
                <a16:creationId xmlns:a16="http://schemas.microsoft.com/office/drawing/2014/main" id="{5059CA48-2A5D-4FC5-8D99-F0B71A910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 y="122360"/>
            <a:ext cx="1271954" cy="127195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star clipart">
            <a:extLst>
              <a:ext uri="{FF2B5EF4-FFF2-40B4-BE49-F238E27FC236}">
                <a16:creationId xmlns:a16="http://schemas.microsoft.com/office/drawing/2014/main" id="{2E5EA3EC-47A4-47CB-B994-27AA767634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284857" y="957289"/>
            <a:ext cx="865629" cy="8656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Image result for star clipart">
            <a:extLst>
              <a:ext uri="{FF2B5EF4-FFF2-40B4-BE49-F238E27FC236}">
                <a16:creationId xmlns:a16="http://schemas.microsoft.com/office/drawing/2014/main" id="{21AEC361-A52A-40CB-B1B8-D555577738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6497">
            <a:off x="1396461" y="770924"/>
            <a:ext cx="456645" cy="45664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92C8CA9-7A92-42D1-961C-8DE58DAB7371}"/>
              </a:ext>
            </a:extLst>
          </p:cNvPr>
          <p:cNvPicPr/>
          <p:nvPr/>
        </p:nvPicPr>
        <p:blipFill>
          <a:blip r:embed="rId4"/>
          <a:stretch>
            <a:fillRect/>
          </a:stretch>
        </p:blipFill>
        <p:spPr>
          <a:xfrm>
            <a:off x="7736498" y="65566"/>
            <a:ext cx="1314450" cy="464185"/>
          </a:xfrm>
          <a:prstGeom prst="rect">
            <a:avLst/>
          </a:prstGeom>
        </p:spPr>
      </p:pic>
      <p:pic>
        <p:nvPicPr>
          <p:cNvPr id="4" name="Picture 3">
            <a:extLst>
              <a:ext uri="{FF2B5EF4-FFF2-40B4-BE49-F238E27FC236}">
                <a16:creationId xmlns:a16="http://schemas.microsoft.com/office/drawing/2014/main" id="{34DB5A9E-9C88-43F8-99A6-118877E9A3F9}"/>
              </a:ext>
            </a:extLst>
          </p:cNvPr>
          <p:cNvPicPr>
            <a:picLocks noChangeAspect="1"/>
          </p:cNvPicPr>
          <p:nvPr/>
        </p:nvPicPr>
        <p:blipFill>
          <a:blip r:embed="rId5"/>
          <a:stretch>
            <a:fillRect/>
          </a:stretch>
        </p:blipFill>
        <p:spPr>
          <a:xfrm>
            <a:off x="2286000" y="381000"/>
            <a:ext cx="4572000" cy="6096000"/>
          </a:xfrm>
          <a:prstGeom prst="rect">
            <a:avLst/>
          </a:prstGeom>
          <a:ln>
            <a:solidFill>
              <a:srgbClr val="0070C0"/>
            </a:solidFill>
          </a:ln>
        </p:spPr>
      </p:pic>
    </p:spTree>
    <p:extLst>
      <p:ext uri="{BB962C8B-B14F-4D97-AF65-F5344CB8AC3E}">
        <p14:creationId xmlns:p14="http://schemas.microsoft.com/office/powerpoint/2010/main" val="239061018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2393</TotalTime>
  <Words>925</Words>
  <Application>Microsoft Office PowerPoint</Application>
  <PresentationFormat>On-screen Show (4:3)</PresentationFormat>
  <Paragraphs>96</Paragraphs>
  <Slides>45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Calibri Light</vt:lpstr>
      <vt:lpstr>Century Gothic</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Vanessa Bielecki</dc:creator>
  <cp:lastModifiedBy>Vanessa Bielecki</cp:lastModifiedBy>
  <cp:revision>42</cp:revision>
  <dcterms:created xsi:type="dcterms:W3CDTF">2017-08-22T00:35:31Z</dcterms:created>
  <dcterms:modified xsi:type="dcterms:W3CDTF">2017-08-28T11:52:34Z</dcterms:modified>
</cp:coreProperties>
</file>