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5" r:id="rId4"/>
    <p:sldId id="259" r:id="rId5"/>
    <p:sldId id="284" r:id="rId6"/>
    <p:sldId id="260" r:id="rId7"/>
    <p:sldId id="266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7" r:id="rId16"/>
    <p:sldId id="278" r:id="rId17"/>
    <p:sldId id="279" r:id="rId18"/>
    <p:sldId id="280" r:id="rId19"/>
    <p:sldId id="276" r:id="rId20"/>
    <p:sldId id="281" r:id="rId21"/>
    <p:sldId id="263" r:id="rId22"/>
    <p:sldId id="293" r:id="rId23"/>
    <p:sldId id="285" r:id="rId24"/>
    <p:sldId id="286" r:id="rId25"/>
    <p:sldId id="287" r:id="rId26"/>
    <p:sldId id="282" r:id="rId27"/>
    <p:sldId id="288" r:id="rId28"/>
    <p:sldId id="289" r:id="rId29"/>
    <p:sldId id="290" r:id="rId30"/>
    <p:sldId id="283" r:id="rId31"/>
    <p:sldId id="296" r:id="rId32"/>
    <p:sldId id="294" r:id="rId33"/>
    <p:sldId id="291" r:id="rId34"/>
    <p:sldId id="292" r:id="rId35"/>
    <p:sldId id="295" r:id="rId36"/>
    <p:sldId id="261" r:id="rId37"/>
    <p:sldId id="262" r:id="rId38"/>
    <p:sldId id="297" r:id="rId39"/>
    <p:sldId id="267" r:id="rId40"/>
    <p:sldId id="268" r:id="rId4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1" autoAdjust="0"/>
    <p:restoredTop sz="94660"/>
  </p:normalViewPr>
  <p:slideViewPr>
    <p:cSldViewPr snapToGrid="0">
      <p:cViewPr varScale="1">
        <p:scale>
          <a:sx n="82" d="100"/>
          <a:sy n="82" d="100"/>
        </p:scale>
        <p:origin x="8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1B7D4-5402-4DEA-8FE7-815020560951}" type="datetimeFigureOut">
              <a:rPr lang="en-CA" smtClean="0"/>
              <a:t>2017-08-06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756CA-4A32-4EAB-9569-E6A3ADF60E5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28072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1B7D4-5402-4DEA-8FE7-815020560951}" type="datetimeFigureOut">
              <a:rPr lang="en-CA" smtClean="0"/>
              <a:t>2017-08-06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756CA-4A32-4EAB-9569-E6A3ADF60E5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42729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1B7D4-5402-4DEA-8FE7-815020560951}" type="datetimeFigureOut">
              <a:rPr lang="en-CA" smtClean="0"/>
              <a:t>2017-08-06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756CA-4A32-4EAB-9569-E6A3ADF60E5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40700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1B7D4-5402-4DEA-8FE7-815020560951}" type="datetimeFigureOut">
              <a:rPr lang="en-CA" smtClean="0"/>
              <a:t>2017-08-06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756CA-4A32-4EAB-9569-E6A3ADF60E5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30814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1B7D4-5402-4DEA-8FE7-815020560951}" type="datetimeFigureOut">
              <a:rPr lang="en-CA" smtClean="0"/>
              <a:t>2017-08-06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756CA-4A32-4EAB-9569-E6A3ADF60E5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94823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1B7D4-5402-4DEA-8FE7-815020560951}" type="datetimeFigureOut">
              <a:rPr lang="en-CA" smtClean="0"/>
              <a:t>2017-08-06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756CA-4A32-4EAB-9569-E6A3ADF60E5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443713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1B7D4-5402-4DEA-8FE7-815020560951}" type="datetimeFigureOut">
              <a:rPr lang="en-CA" smtClean="0"/>
              <a:t>2017-08-06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756CA-4A32-4EAB-9569-E6A3ADF60E5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54399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1B7D4-5402-4DEA-8FE7-815020560951}" type="datetimeFigureOut">
              <a:rPr lang="en-CA" smtClean="0"/>
              <a:t>2017-08-06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756CA-4A32-4EAB-9569-E6A3ADF60E5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89334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1B7D4-5402-4DEA-8FE7-815020560951}" type="datetimeFigureOut">
              <a:rPr lang="en-CA" smtClean="0"/>
              <a:t>2017-08-06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756CA-4A32-4EAB-9569-E6A3ADF60E5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074873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1B7D4-5402-4DEA-8FE7-815020560951}" type="datetimeFigureOut">
              <a:rPr lang="en-CA" smtClean="0"/>
              <a:t>2017-08-06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756CA-4A32-4EAB-9569-E6A3ADF60E5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78734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1B7D4-5402-4DEA-8FE7-815020560951}" type="datetimeFigureOut">
              <a:rPr lang="en-CA" smtClean="0"/>
              <a:t>2017-08-06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756CA-4A32-4EAB-9569-E6A3ADF60E5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54084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0">
              <a:schemeClr val="accent1">
                <a:lumMod val="45000"/>
                <a:lumOff val="55000"/>
              </a:schemeClr>
            </a:gs>
            <a:gs pos="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01B7D4-5402-4DEA-8FE7-815020560951}" type="datetimeFigureOut">
              <a:rPr lang="en-CA" smtClean="0"/>
              <a:t>2017-08-06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E756CA-4A32-4EAB-9569-E6A3ADF60E5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94296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2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jpeg"/><Relationship Id="rId4" Type="http://schemas.openxmlformats.org/officeDocument/2006/relationships/image" Target="../media/image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3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34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1.jpe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14DC29-24A2-4B5C-9896-FEAB7BDFE5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22" name="Picture 2" descr="Image result for outer space kids clipart">
            <a:extLst>
              <a:ext uri="{FF2B5EF4-FFF2-40B4-BE49-F238E27FC236}">
                <a16:creationId xmlns:a16="http://schemas.microsoft.com/office/drawing/2014/main" id="{053AF0F2-5AFF-4AAD-80B3-D3CA349CB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773580" y="918916"/>
            <a:ext cx="1559949" cy="2422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Related image">
            <a:extLst>
              <a:ext uri="{FF2B5EF4-FFF2-40B4-BE49-F238E27FC236}">
                <a16:creationId xmlns:a16="http://schemas.microsoft.com/office/drawing/2014/main" id="{4794945C-2524-4751-862B-535169E8A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9823" y="2055815"/>
            <a:ext cx="1816227" cy="2328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53CF344-ACC2-4C18-A814-A1FBBA80BA7F}"/>
              </a:ext>
            </a:extLst>
          </p:cNvPr>
          <p:cNvSpPr/>
          <p:nvPr/>
        </p:nvSpPr>
        <p:spPr>
          <a:xfrm>
            <a:off x="1922584" y="4743826"/>
            <a:ext cx="5427785" cy="1697398"/>
          </a:xfrm>
          <a:prstGeom prst="roundRect">
            <a:avLst/>
          </a:prstGeom>
          <a:solidFill>
            <a:srgbClr val="4472C4">
              <a:alpha val="81176"/>
            </a:srgb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dirty="0">
                <a:latin typeface="Century Gothic" panose="020B0502020202020204" pitchFamily="34" charset="0"/>
              </a:rPr>
              <a:t>Welcome to Lesson Three</a:t>
            </a:r>
          </a:p>
          <a:p>
            <a:pPr algn="ctr"/>
            <a:r>
              <a:rPr lang="en-CA" sz="3200" b="1" dirty="0">
                <a:latin typeface="Century Gothic" panose="020B0502020202020204" pitchFamily="34" charset="0"/>
              </a:rPr>
              <a:t>Outer Space</a:t>
            </a:r>
          </a:p>
        </p:txBody>
      </p:sp>
    </p:spTree>
    <p:extLst>
      <p:ext uri="{BB962C8B-B14F-4D97-AF65-F5344CB8AC3E}">
        <p14:creationId xmlns:p14="http://schemas.microsoft.com/office/powerpoint/2010/main" val="19723287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C063C27-4DAF-430E-8A00-C14073ACA3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7844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40962FD-F8BE-4FAF-989C-74EA1BA367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7881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203C096-8A4D-4B22-9DA6-B1C44EB5B1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2440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0C0AD42-0510-4823-B5E9-F50C00B702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2815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D4DF85-2410-4C53-8119-9D4AD1377A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9333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4E7EF6E-9714-4BAA-8CC3-987E3A1E94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1892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D383458-83CF-469A-9E6A-C0E3D7913F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9012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6D726CC-3919-426C-AA6B-0C3C522002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6936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D5815A5-E2A6-4BE7-B2F4-A43EFF2D4C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1923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A7DF190-34BB-4887-86DA-C81FAB8487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8135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14DC29-24A2-4B5C-9896-FEAB7BDFE5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22" name="Picture 2" descr="Image result for outer space kids clipart">
            <a:extLst>
              <a:ext uri="{FF2B5EF4-FFF2-40B4-BE49-F238E27FC236}">
                <a16:creationId xmlns:a16="http://schemas.microsoft.com/office/drawing/2014/main" id="{053AF0F2-5AFF-4AAD-80B3-D3CA349CB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5794227" y="3302009"/>
            <a:ext cx="1082619" cy="168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Related image">
            <a:extLst>
              <a:ext uri="{FF2B5EF4-FFF2-40B4-BE49-F238E27FC236}">
                <a16:creationId xmlns:a16="http://schemas.microsoft.com/office/drawing/2014/main" id="{4794945C-2524-4751-862B-535169E8A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1754" y="4340206"/>
            <a:ext cx="1537921" cy="1971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53CF344-ACC2-4C18-A814-A1FBBA80BA7F}"/>
              </a:ext>
            </a:extLst>
          </p:cNvPr>
          <p:cNvSpPr/>
          <p:nvPr/>
        </p:nvSpPr>
        <p:spPr>
          <a:xfrm>
            <a:off x="471391" y="539262"/>
            <a:ext cx="4592978" cy="2203939"/>
          </a:xfrm>
          <a:prstGeom prst="roundRect">
            <a:avLst/>
          </a:prstGeom>
          <a:solidFill>
            <a:srgbClr val="4472C4">
              <a:alpha val="89804"/>
            </a:srgb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u="sng" dirty="0">
                <a:latin typeface="Century Gothic" panose="020B0502020202020204" pitchFamily="34" charset="0"/>
              </a:rPr>
              <a:t>Outer Space</a:t>
            </a:r>
          </a:p>
          <a:p>
            <a:pPr algn="ctr"/>
            <a:endParaRPr lang="en-CA" sz="3200" u="sng" dirty="0">
              <a:latin typeface="Century Gothic" panose="020B0502020202020204" pitchFamily="34" charset="0"/>
            </a:endParaRPr>
          </a:p>
          <a:p>
            <a:pPr algn="ctr"/>
            <a:r>
              <a:rPr lang="en-CA" sz="2000" dirty="0">
                <a:latin typeface="Century Gothic" panose="020B0502020202020204" pitchFamily="34" charset="0"/>
              </a:rPr>
              <a:t>Let’s play a word game!</a:t>
            </a:r>
          </a:p>
          <a:p>
            <a:pPr algn="ctr"/>
            <a:r>
              <a:rPr lang="en-CA" sz="2000" dirty="0">
                <a:latin typeface="Century Gothic" panose="020B0502020202020204" pitchFamily="34" charset="0"/>
              </a:rPr>
              <a:t>How many words can you make out of the letters in ‘outer space’?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C00B353-0A4B-4159-8D00-0FA78A04EC90}"/>
              </a:ext>
            </a:extLst>
          </p:cNvPr>
          <p:cNvSpPr/>
          <p:nvPr/>
        </p:nvSpPr>
        <p:spPr>
          <a:xfrm>
            <a:off x="471391" y="3241072"/>
            <a:ext cx="4592978" cy="2649841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0070C0"/>
                </a:solidFill>
                <a:latin typeface="Century Gothic" panose="020B0502020202020204" pitchFamily="34" charset="0"/>
              </a:rPr>
              <a:t>Ou</a:t>
            </a:r>
            <a:r>
              <a:rPr lang="en-CA" sz="2000" dirty="0">
                <a:solidFill>
                  <a:srgbClr val="FF0000"/>
                </a:solidFill>
                <a:latin typeface="Century Gothic" panose="020B0502020202020204" pitchFamily="34" charset="0"/>
              </a:rPr>
              <a:t>t</a:t>
            </a:r>
            <a:r>
              <a:rPr lang="en-CA" sz="2000" dirty="0">
                <a:solidFill>
                  <a:srgbClr val="0070C0"/>
                </a:solidFill>
                <a:latin typeface="Century Gothic" panose="020B0502020202020204" pitchFamily="34" charset="0"/>
              </a:rPr>
              <a:t>e</a:t>
            </a:r>
            <a:r>
              <a:rPr lang="en-CA" sz="2000" dirty="0">
                <a:solidFill>
                  <a:srgbClr val="FF0000"/>
                </a:solidFill>
                <a:latin typeface="Century Gothic" panose="020B0502020202020204" pitchFamily="34" charset="0"/>
              </a:rPr>
              <a:t>r</a:t>
            </a:r>
            <a:r>
              <a:rPr lang="en-CA" sz="2000" dirty="0">
                <a:solidFill>
                  <a:srgbClr val="0070C0"/>
                </a:solidFill>
                <a:latin typeface="Century Gothic" panose="020B0502020202020204" pitchFamily="34" charset="0"/>
              </a:rPr>
              <a:t> </a:t>
            </a:r>
            <a:r>
              <a:rPr lang="en-CA" sz="2000" dirty="0">
                <a:solidFill>
                  <a:srgbClr val="FF0000"/>
                </a:solidFill>
                <a:latin typeface="Century Gothic" panose="020B0502020202020204" pitchFamily="34" charset="0"/>
              </a:rPr>
              <a:t>S</a:t>
            </a:r>
            <a:r>
              <a:rPr lang="en-CA" sz="2000" dirty="0">
                <a:solidFill>
                  <a:srgbClr val="0070C0"/>
                </a:solidFill>
                <a:latin typeface="Century Gothic" panose="020B0502020202020204" pitchFamily="34" charset="0"/>
              </a:rPr>
              <a:t>pac</a:t>
            </a:r>
            <a:r>
              <a:rPr lang="en-CA" sz="2000" dirty="0">
                <a:solidFill>
                  <a:srgbClr val="FF0000"/>
                </a:solidFill>
                <a:latin typeface="Century Gothic" panose="020B0502020202020204" pitchFamily="34" charset="0"/>
              </a:rPr>
              <a:t>e</a:t>
            </a:r>
          </a:p>
          <a:p>
            <a:pPr algn="ctr"/>
            <a:r>
              <a:rPr lang="en-CA" sz="2000" dirty="0">
                <a:solidFill>
                  <a:srgbClr val="0070C0"/>
                </a:solidFill>
                <a:latin typeface="Century Gothic" panose="020B0502020202020204" pitchFamily="34" charset="0"/>
              </a:rPr>
              <a:t>Ex: rest</a:t>
            </a:r>
          </a:p>
        </p:txBody>
      </p:sp>
    </p:spTree>
    <p:extLst>
      <p:ext uri="{BB962C8B-B14F-4D97-AF65-F5344CB8AC3E}">
        <p14:creationId xmlns:p14="http://schemas.microsoft.com/office/powerpoint/2010/main" val="4528099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225D8E8-ACEF-4260-B45A-1D4819075C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1853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6BFD00A3-E25A-4486-B295-C1350FE06B6B}"/>
              </a:ext>
            </a:extLst>
          </p:cNvPr>
          <p:cNvSpPr/>
          <p:nvPr/>
        </p:nvSpPr>
        <p:spPr>
          <a:xfrm>
            <a:off x="3557493" y="192934"/>
            <a:ext cx="2932532" cy="1612625"/>
          </a:xfrm>
          <a:prstGeom prst="wedgeEllipseCallout">
            <a:avLst>
              <a:gd name="adj1" fmla="val -53630"/>
              <a:gd name="adj2" fmla="val 2324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Did you like the story?</a:t>
            </a:r>
          </a:p>
        </p:txBody>
      </p:sp>
      <p:pic>
        <p:nvPicPr>
          <p:cNvPr id="13" name="Picture 2" descr="Related image">
            <a:extLst>
              <a:ext uri="{FF2B5EF4-FFF2-40B4-BE49-F238E27FC236}">
                <a16:creationId xmlns:a16="http://schemas.microsoft.com/office/drawing/2014/main" id="{4A0426BF-BFB0-4730-9E1E-EC464BC5A5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585" y="582895"/>
            <a:ext cx="2518912" cy="2518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Speech Bubble: Oval 13">
            <a:extLst>
              <a:ext uri="{FF2B5EF4-FFF2-40B4-BE49-F238E27FC236}">
                <a16:creationId xmlns:a16="http://schemas.microsoft.com/office/drawing/2014/main" id="{7872E870-1D73-422D-A31C-A2301AA81EBF}"/>
              </a:ext>
            </a:extLst>
          </p:cNvPr>
          <p:cNvSpPr/>
          <p:nvPr/>
        </p:nvSpPr>
        <p:spPr>
          <a:xfrm>
            <a:off x="3208037" y="2172526"/>
            <a:ext cx="3753448" cy="1950637"/>
          </a:xfrm>
          <a:prstGeom prst="wedgeEllipseCallout">
            <a:avLst>
              <a:gd name="adj1" fmla="val -48833"/>
              <a:gd name="adj2" fmla="val -4727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What was it about?</a:t>
            </a:r>
          </a:p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Let’s retell the main parts.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365CB320-F6E0-451F-BFC4-AF97DC23E00B}"/>
              </a:ext>
            </a:extLst>
          </p:cNvPr>
          <p:cNvSpPr/>
          <p:nvPr/>
        </p:nvSpPr>
        <p:spPr>
          <a:xfrm>
            <a:off x="717671" y="4255692"/>
            <a:ext cx="7629160" cy="2297508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4148896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6BFD00A3-E25A-4486-B295-C1350FE06B6B}"/>
              </a:ext>
            </a:extLst>
          </p:cNvPr>
          <p:cNvSpPr/>
          <p:nvPr/>
        </p:nvSpPr>
        <p:spPr>
          <a:xfrm>
            <a:off x="3557493" y="192934"/>
            <a:ext cx="2932532" cy="1612625"/>
          </a:xfrm>
          <a:prstGeom prst="wedgeEllipseCallout">
            <a:avLst>
              <a:gd name="adj1" fmla="val -53630"/>
              <a:gd name="adj2" fmla="val 2324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The front cover of a book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C5D1FCF9-7C2A-4ECB-9180-819F1A8C0745}"/>
              </a:ext>
            </a:extLst>
          </p:cNvPr>
          <p:cNvSpPr/>
          <p:nvPr/>
        </p:nvSpPr>
        <p:spPr>
          <a:xfrm>
            <a:off x="598377" y="3488759"/>
            <a:ext cx="3990474" cy="2004215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What are the important parts of the front cover?</a:t>
            </a:r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1A6127B-40DC-4177-AA0E-DF3BD98A49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6644" y="3108449"/>
            <a:ext cx="2458630" cy="335267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6A23F10-9A11-43C4-BE8F-524A64141DA4}"/>
              </a:ext>
            </a:extLst>
          </p:cNvPr>
          <p:cNvSpPr/>
          <p:nvPr/>
        </p:nvSpPr>
        <p:spPr>
          <a:xfrm>
            <a:off x="6013938" y="4161692"/>
            <a:ext cx="1699847" cy="1265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13" name="Picture 2" descr="Related image">
            <a:extLst>
              <a:ext uri="{FF2B5EF4-FFF2-40B4-BE49-F238E27FC236}">
                <a16:creationId xmlns:a16="http://schemas.microsoft.com/office/drawing/2014/main" id="{4A0426BF-BFB0-4730-9E1E-EC464BC5A5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585" y="582895"/>
            <a:ext cx="2518912" cy="2518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50476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C5D1FCF9-7C2A-4ECB-9180-819F1A8C0745}"/>
              </a:ext>
            </a:extLst>
          </p:cNvPr>
          <p:cNvSpPr/>
          <p:nvPr/>
        </p:nvSpPr>
        <p:spPr>
          <a:xfrm>
            <a:off x="717671" y="1927964"/>
            <a:ext cx="3690205" cy="4168036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The title is the name of the book.  </a:t>
            </a:r>
          </a:p>
          <a:p>
            <a:pPr algn="ctr"/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It can help us know what the story will be about.</a:t>
            </a:r>
          </a:p>
          <a:p>
            <a:pPr algn="ctr"/>
            <a:r>
              <a:rPr lang="en-CA" sz="2400" dirty="0">
                <a:solidFill>
                  <a:srgbClr val="FF0000"/>
                </a:solidFill>
                <a:latin typeface="Century Gothic" panose="020B0502020202020204" pitchFamily="34" charset="0"/>
              </a:rPr>
              <a:t>What is the title of this book?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1A6127B-40DC-4177-AA0E-DF3BD98A49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6314" y="876130"/>
            <a:ext cx="3915093" cy="533876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6A23F10-9A11-43C4-BE8F-524A64141DA4}"/>
              </a:ext>
            </a:extLst>
          </p:cNvPr>
          <p:cNvSpPr/>
          <p:nvPr/>
        </p:nvSpPr>
        <p:spPr>
          <a:xfrm>
            <a:off x="5462953" y="2543908"/>
            <a:ext cx="2895601" cy="24870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75CA9F81-2A7D-40E0-B75F-D99529075083}"/>
              </a:ext>
            </a:extLst>
          </p:cNvPr>
          <p:cNvSpPr/>
          <p:nvPr/>
        </p:nvSpPr>
        <p:spPr>
          <a:xfrm>
            <a:off x="4156037" y="1192062"/>
            <a:ext cx="1500554" cy="6662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345243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C5D1FCF9-7C2A-4ECB-9180-819F1A8C0745}"/>
              </a:ext>
            </a:extLst>
          </p:cNvPr>
          <p:cNvSpPr/>
          <p:nvPr/>
        </p:nvSpPr>
        <p:spPr>
          <a:xfrm>
            <a:off x="717672" y="1927964"/>
            <a:ext cx="3643314" cy="3722559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The author is the person who wrote the book.</a:t>
            </a:r>
          </a:p>
          <a:p>
            <a:pPr algn="ctr"/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It usually begins with ‘By’.</a:t>
            </a:r>
          </a:p>
          <a:p>
            <a:pPr algn="ctr"/>
            <a:r>
              <a:rPr lang="en-CA" sz="2400" dirty="0">
                <a:solidFill>
                  <a:srgbClr val="FF0000"/>
                </a:solidFill>
                <a:latin typeface="Century Gothic" panose="020B0502020202020204" pitchFamily="34" charset="0"/>
              </a:rPr>
              <a:t>Who wrote this book?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1A6127B-40DC-4177-AA0E-DF3BD98A49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6314" y="876130"/>
            <a:ext cx="3915093" cy="533876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6A23F10-9A11-43C4-BE8F-524A64141DA4}"/>
              </a:ext>
            </a:extLst>
          </p:cNvPr>
          <p:cNvSpPr/>
          <p:nvPr/>
        </p:nvSpPr>
        <p:spPr>
          <a:xfrm>
            <a:off x="5462953" y="2543908"/>
            <a:ext cx="2895601" cy="24870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75CA9F81-2A7D-40E0-B75F-D99529075083}"/>
              </a:ext>
            </a:extLst>
          </p:cNvPr>
          <p:cNvSpPr/>
          <p:nvPr/>
        </p:nvSpPr>
        <p:spPr>
          <a:xfrm rot="1321509">
            <a:off x="4619589" y="4958190"/>
            <a:ext cx="1500554" cy="6662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375861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C5D1FCF9-7C2A-4ECB-9180-819F1A8C0745}"/>
              </a:ext>
            </a:extLst>
          </p:cNvPr>
          <p:cNvSpPr/>
          <p:nvPr/>
        </p:nvSpPr>
        <p:spPr>
          <a:xfrm>
            <a:off x="717672" y="1927964"/>
            <a:ext cx="3732108" cy="4144590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The illustrator drew the pictures for the book.</a:t>
            </a:r>
          </a:p>
          <a:p>
            <a:pPr algn="ctr"/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It usually says ‘illustrated by’</a:t>
            </a:r>
          </a:p>
          <a:p>
            <a:pPr algn="ctr"/>
            <a:r>
              <a:rPr lang="en-CA" sz="2400" dirty="0">
                <a:solidFill>
                  <a:srgbClr val="FF0000"/>
                </a:solidFill>
                <a:latin typeface="Century Gothic" panose="020B0502020202020204" pitchFamily="34" charset="0"/>
              </a:rPr>
              <a:t>Who drew the pictures for this book?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1A6127B-40DC-4177-AA0E-DF3BD98A49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6314" y="876130"/>
            <a:ext cx="3915093" cy="533876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6A23F10-9A11-43C4-BE8F-524A64141DA4}"/>
              </a:ext>
            </a:extLst>
          </p:cNvPr>
          <p:cNvSpPr/>
          <p:nvPr/>
        </p:nvSpPr>
        <p:spPr>
          <a:xfrm>
            <a:off x="5462953" y="2543908"/>
            <a:ext cx="2895601" cy="24870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75CA9F81-2A7D-40E0-B75F-D99529075083}"/>
              </a:ext>
            </a:extLst>
          </p:cNvPr>
          <p:cNvSpPr/>
          <p:nvPr/>
        </p:nvSpPr>
        <p:spPr>
          <a:xfrm>
            <a:off x="4449780" y="5739452"/>
            <a:ext cx="1013173" cy="6662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11695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Image result for cover of book kids">
            <a:extLst>
              <a:ext uri="{FF2B5EF4-FFF2-40B4-BE49-F238E27FC236}">
                <a16:creationId xmlns:a16="http://schemas.microsoft.com/office/drawing/2014/main" id="{B4C6BAE9-FBB5-4938-A44A-C69F1BA4AF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1950" y="54619"/>
            <a:ext cx="4286250" cy="664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peech Bubble: Oval 8">
            <a:extLst>
              <a:ext uri="{FF2B5EF4-FFF2-40B4-BE49-F238E27FC236}">
                <a16:creationId xmlns:a16="http://schemas.microsoft.com/office/drawing/2014/main" id="{15BF71EE-D5A6-4020-91DA-FD2CDFEEE6E4}"/>
              </a:ext>
            </a:extLst>
          </p:cNvPr>
          <p:cNvSpPr/>
          <p:nvPr/>
        </p:nvSpPr>
        <p:spPr>
          <a:xfrm>
            <a:off x="429654" y="1766219"/>
            <a:ext cx="2932532" cy="1612625"/>
          </a:xfrm>
          <a:prstGeom prst="wedgeEllipseCallout">
            <a:avLst>
              <a:gd name="adj1" fmla="val -18051"/>
              <a:gd name="adj2" fmla="val 6613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Label the important parts.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C992B2A-CD9A-431E-9D81-C219ACE0C3C4}"/>
              </a:ext>
            </a:extLst>
          </p:cNvPr>
          <p:cNvSpPr/>
          <p:nvPr/>
        </p:nvSpPr>
        <p:spPr>
          <a:xfrm>
            <a:off x="2813538" y="6154615"/>
            <a:ext cx="1557709" cy="42203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2951196-389D-415A-8E26-A0A7C98EED95}"/>
              </a:ext>
            </a:extLst>
          </p:cNvPr>
          <p:cNvSpPr/>
          <p:nvPr/>
        </p:nvSpPr>
        <p:spPr>
          <a:xfrm>
            <a:off x="6827815" y="5687565"/>
            <a:ext cx="1557709" cy="42203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F6EE604-3AA9-44EA-9F39-3FF5380C68D0}"/>
              </a:ext>
            </a:extLst>
          </p:cNvPr>
          <p:cNvSpPr/>
          <p:nvPr/>
        </p:nvSpPr>
        <p:spPr>
          <a:xfrm>
            <a:off x="3592392" y="5046784"/>
            <a:ext cx="1557709" cy="42203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5" name="Speech Bubble: Oval 14">
            <a:extLst>
              <a:ext uri="{FF2B5EF4-FFF2-40B4-BE49-F238E27FC236}">
                <a16:creationId xmlns:a16="http://schemas.microsoft.com/office/drawing/2014/main" id="{7C36885B-2BF6-4B99-A630-DC3F1483D562}"/>
              </a:ext>
            </a:extLst>
          </p:cNvPr>
          <p:cNvSpPr/>
          <p:nvPr/>
        </p:nvSpPr>
        <p:spPr>
          <a:xfrm>
            <a:off x="1701069" y="3532532"/>
            <a:ext cx="2340517" cy="1365101"/>
          </a:xfrm>
          <a:prstGeom prst="wedgeEllipseCallout">
            <a:avLst>
              <a:gd name="adj1" fmla="val -56618"/>
              <a:gd name="adj2" fmla="val -1287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FF0000"/>
                </a:solidFill>
                <a:latin typeface="Century Gothic" panose="020B0502020202020204" pitchFamily="34" charset="0"/>
              </a:rPr>
              <a:t>What could this story be about?</a:t>
            </a:r>
          </a:p>
        </p:txBody>
      </p:sp>
      <p:pic>
        <p:nvPicPr>
          <p:cNvPr id="16" name="Picture 2" descr="Related image">
            <a:extLst>
              <a:ext uri="{FF2B5EF4-FFF2-40B4-BE49-F238E27FC236}">
                <a16:creationId xmlns:a16="http://schemas.microsoft.com/office/drawing/2014/main" id="{DB231C00-CDA1-47FF-B42B-601DBF7D2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97" y="3646084"/>
            <a:ext cx="1979443" cy="197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55116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peech Bubble: Oval 8">
            <a:extLst>
              <a:ext uri="{FF2B5EF4-FFF2-40B4-BE49-F238E27FC236}">
                <a16:creationId xmlns:a16="http://schemas.microsoft.com/office/drawing/2014/main" id="{15BF71EE-D5A6-4020-91DA-FD2CDFEEE6E4}"/>
              </a:ext>
            </a:extLst>
          </p:cNvPr>
          <p:cNvSpPr/>
          <p:nvPr/>
        </p:nvSpPr>
        <p:spPr>
          <a:xfrm>
            <a:off x="429654" y="1766219"/>
            <a:ext cx="2932532" cy="1612625"/>
          </a:xfrm>
          <a:prstGeom prst="wedgeEllipseCallout">
            <a:avLst>
              <a:gd name="adj1" fmla="val -18051"/>
              <a:gd name="adj2" fmla="val 6613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Label the important parts.</a:t>
            </a:r>
          </a:p>
        </p:txBody>
      </p:sp>
      <p:sp>
        <p:nvSpPr>
          <p:cNvPr id="15" name="Speech Bubble: Oval 14">
            <a:extLst>
              <a:ext uri="{FF2B5EF4-FFF2-40B4-BE49-F238E27FC236}">
                <a16:creationId xmlns:a16="http://schemas.microsoft.com/office/drawing/2014/main" id="{7C36885B-2BF6-4B99-A630-DC3F1483D562}"/>
              </a:ext>
            </a:extLst>
          </p:cNvPr>
          <p:cNvSpPr/>
          <p:nvPr/>
        </p:nvSpPr>
        <p:spPr>
          <a:xfrm>
            <a:off x="1701069" y="3532532"/>
            <a:ext cx="2340517" cy="1365101"/>
          </a:xfrm>
          <a:prstGeom prst="wedgeEllipseCallout">
            <a:avLst>
              <a:gd name="adj1" fmla="val -56618"/>
              <a:gd name="adj2" fmla="val -1287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FF0000"/>
                </a:solidFill>
                <a:latin typeface="Century Gothic" panose="020B0502020202020204" pitchFamily="34" charset="0"/>
              </a:rPr>
              <a:t>What could this story be about?</a:t>
            </a:r>
          </a:p>
        </p:txBody>
      </p:sp>
      <p:pic>
        <p:nvPicPr>
          <p:cNvPr id="16" name="Picture 2" descr="Related image">
            <a:extLst>
              <a:ext uri="{FF2B5EF4-FFF2-40B4-BE49-F238E27FC236}">
                <a16:creationId xmlns:a16="http://schemas.microsoft.com/office/drawing/2014/main" id="{DB231C00-CDA1-47FF-B42B-601DBF7D2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97" y="3646084"/>
            <a:ext cx="1979443" cy="197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BED0375-9A02-42CA-8311-E7DF718145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65895" y="511025"/>
            <a:ext cx="4750374" cy="573563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C992B2A-CD9A-431E-9D81-C219ACE0C3C4}"/>
              </a:ext>
            </a:extLst>
          </p:cNvPr>
          <p:cNvSpPr/>
          <p:nvPr/>
        </p:nvSpPr>
        <p:spPr>
          <a:xfrm>
            <a:off x="5547741" y="5625527"/>
            <a:ext cx="1557709" cy="42203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93F3986-82F3-4169-8508-117462C2ECC3}"/>
              </a:ext>
            </a:extLst>
          </p:cNvPr>
          <p:cNvSpPr/>
          <p:nvPr/>
        </p:nvSpPr>
        <p:spPr>
          <a:xfrm>
            <a:off x="7458560" y="5624900"/>
            <a:ext cx="1557709" cy="42203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73207AF-C660-461E-92C6-4EC6948532FD}"/>
              </a:ext>
            </a:extLst>
          </p:cNvPr>
          <p:cNvSpPr/>
          <p:nvPr/>
        </p:nvSpPr>
        <p:spPr>
          <a:xfrm>
            <a:off x="4422326" y="2518134"/>
            <a:ext cx="1557709" cy="42203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562752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peech Bubble: Oval 8">
            <a:extLst>
              <a:ext uri="{FF2B5EF4-FFF2-40B4-BE49-F238E27FC236}">
                <a16:creationId xmlns:a16="http://schemas.microsoft.com/office/drawing/2014/main" id="{15BF71EE-D5A6-4020-91DA-FD2CDFEEE6E4}"/>
              </a:ext>
            </a:extLst>
          </p:cNvPr>
          <p:cNvSpPr/>
          <p:nvPr/>
        </p:nvSpPr>
        <p:spPr>
          <a:xfrm>
            <a:off x="429654" y="1766219"/>
            <a:ext cx="2932532" cy="1612625"/>
          </a:xfrm>
          <a:prstGeom prst="wedgeEllipseCallout">
            <a:avLst>
              <a:gd name="adj1" fmla="val -18051"/>
              <a:gd name="adj2" fmla="val 6613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Label the important parts.</a:t>
            </a:r>
          </a:p>
        </p:txBody>
      </p:sp>
      <p:sp>
        <p:nvSpPr>
          <p:cNvPr id="15" name="Speech Bubble: Oval 14">
            <a:extLst>
              <a:ext uri="{FF2B5EF4-FFF2-40B4-BE49-F238E27FC236}">
                <a16:creationId xmlns:a16="http://schemas.microsoft.com/office/drawing/2014/main" id="{7C36885B-2BF6-4B99-A630-DC3F1483D562}"/>
              </a:ext>
            </a:extLst>
          </p:cNvPr>
          <p:cNvSpPr/>
          <p:nvPr/>
        </p:nvSpPr>
        <p:spPr>
          <a:xfrm>
            <a:off x="1701069" y="3532532"/>
            <a:ext cx="2340517" cy="1365101"/>
          </a:xfrm>
          <a:prstGeom prst="wedgeEllipseCallout">
            <a:avLst>
              <a:gd name="adj1" fmla="val -56618"/>
              <a:gd name="adj2" fmla="val -1287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FF0000"/>
                </a:solidFill>
                <a:latin typeface="Century Gothic" panose="020B0502020202020204" pitchFamily="34" charset="0"/>
              </a:rPr>
              <a:t>What could this story be about?</a:t>
            </a:r>
          </a:p>
        </p:txBody>
      </p:sp>
      <p:pic>
        <p:nvPicPr>
          <p:cNvPr id="16" name="Picture 2" descr="Related image">
            <a:extLst>
              <a:ext uri="{FF2B5EF4-FFF2-40B4-BE49-F238E27FC236}">
                <a16:creationId xmlns:a16="http://schemas.microsoft.com/office/drawing/2014/main" id="{DB231C00-CDA1-47FF-B42B-601DBF7D2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97" y="3646084"/>
            <a:ext cx="1979443" cy="197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822E20D-983C-4E43-B34B-444F14274A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39574" y="541597"/>
            <a:ext cx="4607504" cy="598187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C992B2A-CD9A-431E-9D81-C219ACE0C3C4}"/>
              </a:ext>
            </a:extLst>
          </p:cNvPr>
          <p:cNvSpPr/>
          <p:nvPr/>
        </p:nvSpPr>
        <p:spPr>
          <a:xfrm>
            <a:off x="3793145" y="2266865"/>
            <a:ext cx="1557709" cy="42203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9D9B87A-E1EE-4F78-B867-5C4CF207E736}"/>
              </a:ext>
            </a:extLst>
          </p:cNvPr>
          <p:cNvSpPr/>
          <p:nvPr/>
        </p:nvSpPr>
        <p:spPr>
          <a:xfrm>
            <a:off x="7222145" y="2697445"/>
            <a:ext cx="1557709" cy="42203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510B682-D7A8-4344-B5A9-59C0A95C737B}"/>
              </a:ext>
            </a:extLst>
          </p:cNvPr>
          <p:cNvSpPr/>
          <p:nvPr/>
        </p:nvSpPr>
        <p:spPr>
          <a:xfrm>
            <a:off x="3793144" y="848352"/>
            <a:ext cx="1557709" cy="42203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890920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peech Bubble: Oval 8">
            <a:extLst>
              <a:ext uri="{FF2B5EF4-FFF2-40B4-BE49-F238E27FC236}">
                <a16:creationId xmlns:a16="http://schemas.microsoft.com/office/drawing/2014/main" id="{15BF71EE-D5A6-4020-91DA-FD2CDFEEE6E4}"/>
              </a:ext>
            </a:extLst>
          </p:cNvPr>
          <p:cNvSpPr/>
          <p:nvPr/>
        </p:nvSpPr>
        <p:spPr>
          <a:xfrm>
            <a:off x="429654" y="1766219"/>
            <a:ext cx="2932532" cy="1612625"/>
          </a:xfrm>
          <a:prstGeom prst="wedgeEllipseCallout">
            <a:avLst>
              <a:gd name="adj1" fmla="val -18051"/>
              <a:gd name="adj2" fmla="val 6613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Draw your own front cover!</a:t>
            </a:r>
          </a:p>
        </p:txBody>
      </p:sp>
      <p:pic>
        <p:nvPicPr>
          <p:cNvPr id="16" name="Picture 2" descr="Related image">
            <a:extLst>
              <a:ext uri="{FF2B5EF4-FFF2-40B4-BE49-F238E27FC236}">
                <a16:creationId xmlns:a16="http://schemas.microsoft.com/office/drawing/2014/main" id="{DB231C00-CDA1-47FF-B42B-601DBF7D2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97" y="3646084"/>
            <a:ext cx="1979443" cy="197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Image result for book cover clipart">
            <a:extLst>
              <a:ext uri="{FF2B5EF4-FFF2-40B4-BE49-F238E27FC236}">
                <a16:creationId xmlns:a16="http://schemas.microsoft.com/office/drawing/2014/main" id="{8C6960AB-FCED-4BD8-9B6D-C28F971E02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720063" y="492369"/>
            <a:ext cx="5296206" cy="612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peech Bubble: Oval 14">
            <a:extLst>
              <a:ext uri="{FF2B5EF4-FFF2-40B4-BE49-F238E27FC236}">
                <a16:creationId xmlns:a16="http://schemas.microsoft.com/office/drawing/2014/main" id="{7C36885B-2BF6-4B99-A630-DC3F1483D562}"/>
              </a:ext>
            </a:extLst>
          </p:cNvPr>
          <p:cNvSpPr/>
          <p:nvPr/>
        </p:nvSpPr>
        <p:spPr>
          <a:xfrm>
            <a:off x="1701069" y="3532532"/>
            <a:ext cx="2340517" cy="1365101"/>
          </a:xfrm>
          <a:prstGeom prst="wedgeEllipseCallout">
            <a:avLst>
              <a:gd name="adj1" fmla="val -56618"/>
              <a:gd name="adj2" fmla="val -1287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FF0000"/>
                </a:solidFill>
                <a:latin typeface="Century Gothic" panose="020B0502020202020204" pitchFamily="34" charset="0"/>
              </a:rPr>
              <a:t>What could this story be about?</a:t>
            </a:r>
          </a:p>
        </p:txBody>
      </p:sp>
    </p:spTree>
    <p:extLst>
      <p:ext uri="{BB962C8B-B14F-4D97-AF65-F5344CB8AC3E}">
        <p14:creationId xmlns:p14="http://schemas.microsoft.com/office/powerpoint/2010/main" val="34558094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30C817-21AA-4B4E-85C1-EF09989E63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871C554-7100-4C73-8817-25A0309DF276}"/>
              </a:ext>
            </a:extLst>
          </p:cNvPr>
          <p:cNvSpPr/>
          <p:nvPr/>
        </p:nvSpPr>
        <p:spPr>
          <a:xfrm>
            <a:off x="1366355" y="95495"/>
            <a:ext cx="6411289" cy="3655889"/>
          </a:xfrm>
          <a:prstGeom prst="roundRect">
            <a:avLst/>
          </a:prstGeom>
          <a:solidFill>
            <a:srgbClr val="4472C4">
              <a:alpha val="89804"/>
            </a:srgb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>
              <a:buFont typeface="Wingdings" panose="05000000000000000000" pitchFamily="2" charset="2"/>
              <a:buChar char="q"/>
            </a:pPr>
            <a:r>
              <a:rPr lang="en-CA" sz="3200" u="sng" dirty="0">
                <a:latin typeface="Century Gothic" panose="020B0502020202020204" pitchFamily="34" charset="0"/>
              </a:rPr>
              <a:t>Learning Goals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CA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sz="2000" dirty="0">
                <a:latin typeface="Century Gothic" panose="020B0502020202020204" pitchFamily="34" charset="0"/>
              </a:rPr>
              <a:t>Sounds of the letters ‘</a:t>
            </a:r>
            <a:r>
              <a:rPr lang="en-CA" sz="2000" dirty="0" err="1">
                <a:latin typeface="Century Gothic" panose="020B0502020202020204" pitchFamily="34" charset="0"/>
              </a:rPr>
              <a:t>ue</a:t>
            </a:r>
            <a:r>
              <a:rPr lang="en-CA" sz="2000" dirty="0">
                <a:latin typeface="Century Gothic" panose="020B0502020202020204" pitchFamily="34" charset="0"/>
              </a:rPr>
              <a:t>’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sz="2000" dirty="0">
                <a:latin typeface="Century Gothic" panose="020B0502020202020204" pitchFamily="34" charset="0"/>
              </a:rPr>
              <a:t>Locate and identify the title, author and illustrator of a book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sz="2000" dirty="0">
                <a:latin typeface="Century Gothic" panose="020B0502020202020204" pitchFamily="34" charset="0"/>
              </a:rPr>
              <a:t>Reading focus:  Identify the topic or main idea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sz="2000" dirty="0">
                <a:latin typeface="Century Gothic" panose="020B0502020202020204" pitchFamily="34" charset="0"/>
              </a:rPr>
              <a:t>Animals in outer space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72347FE-7FC0-40C6-A7AF-25AB853217E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5072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65062D9-A59D-41D9-90EC-10C07C2C9D3C}"/>
              </a:ext>
            </a:extLst>
          </p:cNvPr>
          <p:cNvSpPr/>
          <p:nvPr/>
        </p:nvSpPr>
        <p:spPr>
          <a:xfrm>
            <a:off x="2596551" y="585335"/>
            <a:ext cx="4740751" cy="889003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The ‘</a:t>
            </a:r>
            <a:r>
              <a:rPr lang="en-CA" sz="32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ue</a:t>
            </a:r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’ word family</a:t>
            </a:r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6" name="Picture 2" descr="Related image">
            <a:extLst>
              <a:ext uri="{FF2B5EF4-FFF2-40B4-BE49-F238E27FC236}">
                <a16:creationId xmlns:a16="http://schemas.microsoft.com/office/drawing/2014/main" id="{4C42E08E-8793-4657-8BEC-899A149982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957" y="3286939"/>
            <a:ext cx="3052262" cy="3052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Speech Bubble: Oval 16">
            <a:extLst>
              <a:ext uri="{FF2B5EF4-FFF2-40B4-BE49-F238E27FC236}">
                <a16:creationId xmlns:a16="http://schemas.microsoft.com/office/drawing/2014/main" id="{E9EA55E4-9DF1-4C69-B8F1-0CAD47CC0A85}"/>
              </a:ext>
            </a:extLst>
          </p:cNvPr>
          <p:cNvSpPr/>
          <p:nvPr/>
        </p:nvSpPr>
        <p:spPr>
          <a:xfrm>
            <a:off x="3458309" y="1868590"/>
            <a:ext cx="4716937" cy="3389209"/>
          </a:xfrm>
          <a:prstGeom prst="wedgeEllipseCallout">
            <a:avLst>
              <a:gd name="adj1" fmla="val -52243"/>
              <a:gd name="adj2" fmla="val 3164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8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1268" name="Picture 4" descr="Image result for ue clipart">
            <a:extLst>
              <a:ext uri="{FF2B5EF4-FFF2-40B4-BE49-F238E27FC236}">
                <a16:creationId xmlns:a16="http://schemas.microsoft.com/office/drawing/2014/main" id="{49DFF951-3AC8-4D49-94CB-29E99F5EBF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41"/>
          <a:stretch/>
        </p:blipFill>
        <p:spPr bwMode="auto">
          <a:xfrm>
            <a:off x="4158249" y="2366349"/>
            <a:ext cx="3324269" cy="2338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598614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Related image">
            <a:extLst>
              <a:ext uri="{FF2B5EF4-FFF2-40B4-BE49-F238E27FC236}">
                <a16:creationId xmlns:a16="http://schemas.microsoft.com/office/drawing/2014/main" id="{6E2F3834-D617-4A4E-9FFF-E56E809A490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5" t="9159" r="5466" b="11852"/>
          <a:stretch/>
        </p:blipFill>
        <p:spPr bwMode="auto">
          <a:xfrm>
            <a:off x="4988170" y="2133931"/>
            <a:ext cx="3470030" cy="4041602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65062D9-A59D-41D9-90EC-10C07C2C9D3C}"/>
              </a:ext>
            </a:extLst>
          </p:cNvPr>
          <p:cNvSpPr/>
          <p:nvPr/>
        </p:nvSpPr>
        <p:spPr>
          <a:xfrm>
            <a:off x="2596551" y="585335"/>
            <a:ext cx="4740751" cy="889003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The ‘</a:t>
            </a:r>
            <a:r>
              <a:rPr lang="en-CA" sz="32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ue</a:t>
            </a:r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’ word family</a:t>
            </a:r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D642316-0794-4AC4-A3A7-BF3D56C571DD}"/>
              </a:ext>
            </a:extLst>
          </p:cNvPr>
          <p:cNvSpPr/>
          <p:nvPr/>
        </p:nvSpPr>
        <p:spPr>
          <a:xfrm>
            <a:off x="5416062" y="4278923"/>
            <a:ext cx="996461" cy="3868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B7075AE-339F-44D9-8FDF-A6AF9A537F0D}"/>
              </a:ext>
            </a:extLst>
          </p:cNvPr>
          <p:cNvSpPr/>
          <p:nvPr/>
        </p:nvSpPr>
        <p:spPr>
          <a:xfrm>
            <a:off x="7233139" y="4328100"/>
            <a:ext cx="996461" cy="3868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BA856E1-BED4-45A3-B23A-4E169F8B5264}"/>
              </a:ext>
            </a:extLst>
          </p:cNvPr>
          <p:cNvSpPr/>
          <p:nvPr/>
        </p:nvSpPr>
        <p:spPr>
          <a:xfrm>
            <a:off x="6224954" y="5689075"/>
            <a:ext cx="996461" cy="3868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42434E5-BE80-4F27-9D91-91D9D6761F57}"/>
              </a:ext>
            </a:extLst>
          </p:cNvPr>
          <p:cNvSpPr/>
          <p:nvPr/>
        </p:nvSpPr>
        <p:spPr>
          <a:xfrm>
            <a:off x="946454" y="2711940"/>
            <a:ext cx="1356658" cy="5627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latin typeface="Century Gothic" panose="020B0502020202020204" pitchFamily="34" charset="0"/>
              </a:rPr>
              <a:t>blue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AF7AABA-9806-4922-8EF8-367C1AE4C33C}"/>
              </a:ext>
            </a:extLst>
          </p:cNvPr>
          <p:cNvSpPr/>
          <p:nvPr/>
        </p:nvSpPr>
        <p:spPr>
          <a:xfrm>
            <a:off x="991177" y="5319799"/>
            <a:ext cx="1356658" cy="5627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latin typeface="Century Gothic" panose="020B0502020202020204" pitchFamily="34" charset="0"/>
              </a:rPr>
              <a:t>clue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1B2C510-94D0-4A01-9AAE-793F23B0AC1D}"/>
              </a:ext>
            </a:extLst>
          </p:cNvPr>
          <p:cNvSpPr/>
          <p:nvPr/>
        </p:nvSpPr>
        <p:spPr>
          <a:xfrm>
            <a:off x="2043035" y="3984181"/>
            <a:ext cx="1356658" cy="5627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latin typeface="Century Gothic" panose="020B0502020202020204" pitchFamily="34" charset="0"/>
              </a:rPr>
              <a:t>glue</a:t>
            </a:r>
          </a:p>
        </p:txBody>
      </p:sp>
    </p:spTree>
    <p:extLst>
      <p:ext uri="{BB962C8B-B14F-4D97-AF65-F5344CB8AC3E}">
        <p14:creationId xmlns:p14="http://schemas.microsoft.com/office/powerpoint/2010/main" val="404667474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Related image">
            <a:extLst>
              <a:ext uri="{FF2B5EF4-FFF2-40B4-BE49-F238E27FC236}">
                <a16:creationId xmlns:a16="http://schemas.microsoft.com/office/drawing/2014/main" id="{6E2F3834-D617-4A4E-9FFF-E56E809A490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5" t="9159" r="5466" b="11852"/>
          <a:stretch/>
        </p:blipFill>
        <p:spPr bwMode="auto">
          <a:xfrm>
            <a:off x="4988170" y="2133931"/>
            <a:ext cx="3470030" cy="4041602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65062D9-A59D-41D9-90EC-10C07C2C9D3C}"/>
              </a:ext>
            </a:extLst>
          </p:cNvPr>
          <p:cNvSpPr/>
          <p:nvPr/>
        </p:nvSpPr>
        <p:spPr>
          <a:xfrm>
            <a:off x="2596551" y="585335"/>
            <a:ext cx="4740751" cy="889003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The ‘</a:t>
            </a:r>
            <a:r>
              <a:rPr lang="en-CA" sz="32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ue</a:t>
            </a:r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’ word family</a:t>
            </a:r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6" name="Picture 2" descr="Related image">
            <a:extLst>
              <a:ext uri="{FF2B5EF4-FFF2-40B4-BE49-F238E27FC236}">
                <a16:creationId xmlns:a16="http://schemas.microsoft.com/office/drawing/2014/main" id="{BAE7F89B-9149-495A-8559-8F62B00CEC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923" y="3562619"/>
            <a:ext cx="1979443" cy="197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Speech Bubble: Oval 16">
            <a:extLst>
              <a:ext uri="{FF2B5EF4-FFF2-40B4-BE49-F238E27FC236}">
                <a16:creationId xmlns:a16="http://schemas.microsoft.com/office/drawing/2014/main" id="{9BB261BE-D188-4BBD-AEAA-09B621E59C4B}"/>
              </a:ext>
            </a:extLst>
          </p:cNvPr>
          <p:cNvSpPr/>
          <p:nvPr/>
        </p:nvSpPr>
        <p:spPr>
          <a:xfrm>
            <a:off x="429654" y="1766219"/>
            <a:ext cx="2770746" cy="1504519"/>
          </a:xfrm>
          <a:prstGeom prst="wedgeEllipseCallout">
            <a:avLst>
              <a:gd name="adj1" fmla="val -18051"/>
              <a:gd name="adj2" fmla="val 6613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What other ‘</a:t>
            </a:r>
            <a:r>
              <a:rPr lang="en-CA" sz="20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ue</a:t>
            </a:r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’ words do you know?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10885BA8-B2B6-42F8-906F-E4D09D640A78}"/>
              </a:ext>
            </a:extLst>
          </p:cNvPr>
          <p:cNvSpPr/>
          <p:nvPr/>
        </p:nvSpPr>
        <p:spPr>
          <a:xfrm>
            <a:off x="2151028" y="3657777"/>
            <a:ext cx="2596772" cy="2543005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471590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AE7D670-29CB-4A25-B372-0868C203042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4957" t="4257" r="34958" b="5897"/>
          <a:stretch/>
        </p:blipFill>
        <p:spPr>
          <a:xfrm>
            <a:off x="5728925" y="1122363"/>
            <a:ext cx="2629627" cy="5235350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763B6510-D45B-4DCF-BFCF-9C3B94813232}"/>
              </a:ext>
            </a:extLst>
          </p:cNvPr>
          <p:cNvSpPr/>
          <p:nvPr/>
        </p:nvSpPr>
        <p:spPr>
          <a:xfrm>
            <a:off x="2595019" y="246986"/>
            <a:ext cx="2849076" cy="2255139"/>
          </a:xfrm>
          <a:prstGeom prst="wedgeEllipseCallout">
            <a:avLst>
              <a:gd name="adj1" fmla="val -57796"/>
              <a:gd name="adj2" fmla="val 1675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More</a:t>
            </a:r>
          </a:p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 ‘</a:t>
            </a:r>
            <a:r>
              <a:rPr lang="en-CA" sz="20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ue</a:t>
            </a:r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’ words!</a:t>
            </a:r>
          </a:p>
          <a:p>
            <a:pPr algn="ctr"/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Say the words out loud and write a sentence.</a:t>
            </a:r>
          </a:p>
        </p:txBody>
      </p:sp>
      <p:pic>
        <p:nvPicPr>
          <p:cNvPr id="9" name="Picture 2" descr="Related image">
            <a:extLst>
              <a:ext uri="{FF2B5EF4-FFF2-40B4-BE49-F238E27FC236}">
                <a16:creationId xmlns:a16="http://schemas.microsoft.com/office/drawing/2014/main" id="{D88B4D3B-3646-4E5E-BA7A-1E1257EE1E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162" y="1390103"/>
            <a:ext cx="1979443" cy="197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D0DBBD5-AE92-47D3-A971-043B4FCEABFB}"/>
              </a:ext>
            </a:extLst>
          </p:cNvPr>
          <p:cNvSpPr/>
          <p:nvPr/>
        </p:nvSpPr>
        <p:spPr>
          <a:xfrm>
            <a:off x="574431" y="3756196"/>
            <a:ext cx="4173369" cy="2444586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_________________________________________________________________________________________________________________________________________________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0072080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8E413DC-5A67-469B-A1A2-09342C7C661B}"/>
              </a:ext>
            </a:extLst>
          </p:cNvPr>
          <p:cNvSpPr/>
          <p:nvPr/>
        </p:nvSpPr>
        <p:spPr>
          <a:xfrm>
            <a:off x="2185234" y="687764"/>
            <a:ext cx="5983651" cy="685048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Draw a picture of the ‘</a:t>
            </a:r>
            <a:r>
              <a:rPr lang="en-CA" sz="28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ue</a:t>
            </a:r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’ word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3AA568-031B-459B-8346-DA9B34D94B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4551905"/>
              </p:ext>
            </p:extLst>
          </p:nvPr>
        </p:nvGraphicFramePr>
        <p:xfrm>
          <a:off x="2209800" y="2286723"/>
          <a:ext cx="4724400" cy="33156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6605">
                  <a:extLst>
                    <a:ext uri="{9D8B030D-6E8A-4147-A177-3AD203B41FA5}">
                      <a16:colId xmlns:a16="http://schemas.microsoft.com/office/drawing/2014/main" val="3296654025"/>
                    </a:ext>
                  </a:extLst>
                </a:gridCol>
                <a:gridCol w="3917795">
                  <a:extLst>
                    <a:ext uri="{9D8B030D-6E8A-4147-A177-3AD203B41FA5}">
                      <a16:colId xmlns:a16="http://schemas.microsoft.com/office/drawing/2014/main" val="309707255"/>
                    </a:ext>
                  </a:extLst>
                </a:gridCol>
              </a:tblGrid>
              <a:tr h="496808">
                <a:tc>
                  <a:txBody>
                    <a:bodyPr/>
                    <a:lstStyle/>
                    <a:p>
                      <a:r>
                        <a:rPr lang="en-CA" dirty="0">
                          <a:latin typeface="Century Gothic" panose="020B0502020202020204" pitchFamily="34" charset="0"/>
                        </a:rPr>
                        <a:t>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>
                          <a:latin typeface="Century Gothic" panose="020B0502020202020204" pitchFamily="34" charset="0"/>
                        </a:rPr>
                        <a:t>Picture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3512244"/>
                  </a:ext>
                </a:extLst>
              </a:tr>
              <a:tr h="1409435">
                <a:tc>
                  <a:txBody>
                    <a:bodyPr/>
                    <a:lstStyle/>
                    <a:p>
                      <a:r>
                        <a:rPr lang="en-CA" dirty="0">
                          <a:latin typeface="Century Gothic" panose="020B0502020202020204" pitchFamily="34" charset="0"/>
                        </a:rPr>
                        <a:t>Glue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1166447"/>
                  </a:ext>
                </a:extLst>
              </a:tr>
              <a:tr h="1409435">
                <a:tc>
                  <a:txBody>
                    <a:bodyPr/>
                    <a:lstStyle/>
                    <a:p>
                      <a:r>
                        <a:rPr lang="en-CA" dirty="0">
                          <a:latin typeface="Century Gothic" panose="020B0502020202020204" pitchFamily="34" charset="0"/>
                        </a:rPr>
                        <a:t>Blue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1680983"/>
                  </a:ext>
                </a:extLst>
              </a:tr>
            </a:tbl>
          </a:graphicData>
        </a:graphic>
      </p:graphicFrame>
      <p:pic>
        <p:nvPicPr>
          <p:cNvPr id="9" name="Picture 4" descr="Related image">
            <a:extLst>
              <a:ext uri="{FF2B5EF4-FFF2-40B4-BE49-F238E27FC236}">
                <a16:creationId xmlns:a16="http://schemas.microsoft.com/office/drawing/2014/main" id="{BDA8D64F-6105-40CC-8BB4-1056BE53E8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85207">
            <a:off x="7232040" y="2570153"/>
            <a:ext cx="1537921" cy="1971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588350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8E413DC-5A67-469B-A1A2-09342C7C661B}"/>
              </a:ext>
            </a:extLst>
          </p:cNvPr>
          <p:cNvSpPr/>
          <p:nvPr/>
        </p:nvSpPr>
        <p:spPr>
          <a:xfrm>
            <a:off x="2185234" y="687764"/>
            <a:ext cx="5983651" cy="685048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Draw a picture of the ‘</a:t>
            </a:r>
            <a:r>
              <a:rPr lang="en-CA" sz="28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ue</a:t>
            </a:r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’ word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3AA568-031B-459B-8346-DA9B34D94B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9175089"/>
              </p:ext>
            </p:extLst>
          </p:nvPr>
        </p:nvGraphicFramePr>
        <p:xfrm>
          <a:off x="2209800" y="2286723"/>
          <a:ext cx="4724400" cy="33156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6605">
                  <a:extLst>
                    <a:ext uri="{9D8B030D-6E8A-4147-A177-3AD203B41FA5}">
                      <a16:colId xmlns:a16="http://schemas.microsoft.com/office/drawing/2014/main" val="3296654025"/>
                    </a:ext>
                  </a:extLst>
                </a:gridCol>
                <a:gridCol w="3917795">
                  <a:extLst>
                    <a:ext uri="{9D8B030D-6E8A-4147-A177-3AD203B41FA5}">
                      <a16:colId xmlns:a16="http://schemas.microsoft.com/office/drawing/2014/main" val="309707255"/>
                    </a:ext>
                  </a:extLst>
                </a:gridCol>
              </a:tblGrid>
              <a:tr h="496808">
                <a:tc>
                  <a:txBody>
                    <a:bodyPr/>
                    <a:lstStyle/>
                    <a:p>
                      <a:r>
                        <a:rPr lang="en-CA" dirty="0">
                          <a:latin typeface="Century Gothic" panose="020B0502020202020204" pitchFamily="34" charset="0"/>
                        </a:rPr>
                        <a:t>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>
                          <a:latin typeface="Century Gothic" panose="020B0502020202020204" pitchFamily="34" charset="0"/>
                        </a:rPr>
                        <a:t>Picture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3512244"/>
                  </a:ext>
                </a:extLst>
              </a:tr>
              <a:tr h="1409435">
                <a:tc>
                  <a:txBody>
                    <a:bodyPr/>
                    <a:lstStyle/>
                    <a:p>
                      <a:r>
                        <a:rPr lang="en-CA" dirty="0">
                          <a:latin typeface="Century Gothic" panose="020B0502020202020204" pitchFamily="34" charset="0"/>
                        </a:rPr>
                        <a:t>True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1166447"/>
                  </a:ext>
                </a:extLst>
              </a:tr>
              <a:tr h="1409435">
                <a:tc>
                  <a:txBody>
                    <a:bodyPr/>
                    <a:lstStyle/>
                    <a:p>
                      <a:r>
                        <a:rPr lang="en-CA" dirty="0">
                          <a:latin typeface="Century Gothic" panose="020B0502020202020204" pitchFamily="34" charset="0"/>
                        </a:rPr>
                        <a:t>Clue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1680983"/>
                  </a:ext>
                </a:extLst>
              </a:tr>
            </a:tbl>
          </a:graphicData>
        </a:graphic>
      </p:graphicFrame>
      <p:pic>
        <p:nvPicPr>
          <p:cNvPr id="9" name="Picture 4" descr="Related image">
            <a:extLst>
              <a:ext uri="{FF2B5EF4-FFF2-40B4-BE49-F238E27FC236}">
                <a16:creationId xmlns:a16="http://schemas.microsoft.com/office/drawing/2014/main" id="{BDA8D64F-6105-40CC-8BB4-1056BE53E8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85207">
            <a:off x="7232040" y="2570153"/>
            <a:ext cx="1537921" cy="1971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365732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30C817-21AA-4B4E-85C1-EF09989E63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7BEB3FD-BA18-4451-A897-07E3D0AB522F}"/>
              </a:ext>
            </a:extLst>
          </p:cNvPr>
          <p:cNvSpPr/>
          <p:nvPr/>
        </p:nvSpPr>
        <p:spPr>
          <a:xfrm>
            <a:off x="1484202" y="236172"/>
            <a:ext cx="6182690" cy="3562105"/>
          </a:xfrm>
          <a:prstGeom prst="roundRect">
            <a:avLst/>
          </a:prstGeom>
          <a:solidFill>
            <a:srgbClr val="4472C4">
              <a:alpha val="94118"/>
            </a:srgb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u="sng" dirty="0">
                <a:latin typeface="Century Gothic" panose="020B0502020202020204" pitchFamily="34" charset="0"/>
              </a:rPr>
              <a:t>What did we learn today?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CA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2000" dirty="0">
                <a:latin typeface="Century Gothic" panose="020B0502020202020204" pitchFamily="34" charset="0"/>
              </a:rPr>
              <a:t>Sounds of the letters ‘</a:t>
            </a:r>
            <a:r>
              <a:rPr lang="en-CA" sz="2000" dirty="0" err="1">
                <a:latin typeface="Century Gothic" panose="020B0502020202020204" pitchFamily="34" charset="0"/>
              </a:rPr>
              <a:t>ue</a:t>
            </a:r>
            <a:r>
              <a:rPr lang="en-CA" sz="2000" dirty="0">
                <a:latin typeface="Century Gothic" panose="020B0502020202020204" pitchFamily="34" charset="0"/>
              </a:rPr>
              <a:t>’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2000" dirty="0">
                <a:latin typeface="Century Gothic" panose="020B0502020202020204" pitchFamily="34" charset="0"/>
              </a:rPr>
              <a:t>Locate and identify the title, author and illustrator of a book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2000" dirty="0">
                <a:latin typeface="Century Gothic" panose="020B0502020202020204" pitchFamily="34" charset="0"/>
              </a:rPr>
              <a:t>Reading focus:  Identify the topic or main idea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2000" dirty="0">
                <a:latin typeface="Century Gothic" panose="020B0502020202020204" pitchFamily="34" charset="0"/>
              </a:rPr>
              <a:t>Animals in outer space</a:t>
            </a:r>
          </a:p>
        </p:txBody>
      </p:sp>
    </p:spTree>
    <p:extLst>
      <p:ext uri="{BB962C8B-B14F-4D97-AF65-F5344CB8AC3E}">
        <p14:creationId xmlns:p14="http://schemas.microsoft.com/office/powerpoint/2010/main" val="55236654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14DC29-24A2-4B5C-9896-FEAB7BDFE5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22" name="Picture 2" descr="Image result for outer space kids clipart">
            <a:extLst>
              <a:ext uri="{FF2B5EF4-FFF2-40B4-BE49-F238E27FC236}">
                <a16:creationId xmlns:a16="http://schemas.microsoft.com/office/drawing/2014/main" id="{053AF0F2-5AFF-4AAD-80B3-D3CA349CB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5794227" y="3302009"/>
            <a:ext cx="1082619" cy="168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Related image">
            <a:extLst>
              <a:ext uri="{FF2B5EF4-FFF2-40B4-BE49-F238E27FC236}">
                <a16:creationId xmlns:a16="http://schemas.microsoft.com/office/drawing/2014/main" id="{4794945C-2524-4751-862B-535169E8A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1754" y="4340206"/>
            <a:ext cx="1537921" cy="1971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53CF344-ACC2-4C18-A814-A1FBBA80BA7F}"/>
              </a:ext>
            </a:extLst>
          </p:cNvPr>
          <p:cNvSpPr/>
          <p:nvPr/>
        </p:nvSpPr>
        <p:spPr>
          <a:xfrm>
            <a:off x="541730" y="1010135"/>
            <a:ext cx="4264732" cy="4675558"/>
          </a:xfrm>
          <a:prstGeom prst="roundRect">
            <a:avLst/>
          </a:prstGeom>
          <a:solidFill>
            <a:srgbClr val="4472C4">
              <a:alpha val="87059"/>
            </a:srgb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u="sng" dirty="0">
                <a:latin typeface="Century Gothic" panose="020B0502020202020204" pitchFamily="34" charset="0"/>
              </a:rPr>
              <a:t>Before we go… </a:t>
            </a:r>
          </a:p>
          <a:p>
            <a:pPr algn="ctr"/>
            <a:endParaRPr lang="en-CA" sz="3200" u="sng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CA" sz="2000" dirty="0">
                <a:latin typeface="Century Gothic" panose="020B0502020202020204" pitchFamily="34" charset="0"/>
              </a:rPr>
              <a:t>Do you understand the homework?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CA" sz="2000" dirty="0">
                <a:latin typeface="Century Gothic" panose="020B0502020202020204" pitchFamily="34" charset="0"/>
              </a:rPr>
              <a:t>Do you have any questions?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CA" sz="2000" dirty="0">
                <a:latin typeface="Century Gothic" panose="020B0502020202020204" pitchFamily="34" charset="0"/>
              </a:rPr>
              <a:t>What are two new things you learned today?</a:t>
            </a:r>
          </a:p>
        </p:txBody>
      </p:sp>
    </p:spTree>
    <p:extLst>
      <p:ext uri="{BB962C8B-B14F-4D97-AF65-F5344CB8AC3E}">
        <p14:creationId xmlns:p14="http://schemas.microsoft.com/office/powerpoint/2010/main" val="25998294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8" name="Picture 2" descr="Image result for animals in space">
            <a:extLst>
              <a:ext uri="{FF2B5EF4-FFF2-40B4-BE49-F238E27FC236}">
                <a16:creationId xmlns:a16="http://schemas.microsoft.com/office/drawing/2014/main" id="{1B6C2DCA-5F33-4929-ACCD-D19CB4E28A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4492" y="2126799"/>
            <a:ext cx="5076092" cy="2950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C741889-EDD3-42E5-A9E1-E530AF7E4B7B}"/>
              </a:ext>
            </a:extLst>
          </p:cNvPr>
          <p:cNvSpPr/>
          <p:nvPr/>
        </p:nvSpPr>
        <p:spPr>
          <a:xfrm>
            <a:off x="2771389" y="490426"/>
            <a:ext cx="4145228" cy="706550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Creative Writing</a:t>
            </a: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386D4450-8AB9-475E-AE73-48FF022A3385}"/>
              </a:ext>
            </a:extLst>
          </p:cNvPr>
          <p:cNvSpPr/>
          <p:nvPr/>
        </p:nvSpPr>
        <p:spPr>
          <a:xfrm>
            <a:off x="1143000" y="1591711"/>
            <a:ext cx="2849076" cy="2255139"/>
          </a:xfrm>
          <a:prstGeom prst="wedgeEllipseCallout">
            <a:avLst>
              <a:gd name="adj1" fmla="val -35165"/>
              <a:gd name="adj2" fmla="val 5157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Choose an animal astronaut and write a story about them!</a:t>
            </a:r>
          </a:p>
        </p:txBody>
      </p:sp>
      <p:pic>
        <p:nvPicPr>
          <p:cNvPr id="12" name="Picture 2" descr="Related image">
            <a:extLst>
              <a:ext uri="{FF2B5EF4-FFF2-40B4-BE49-F238E27FC236}">
                <a16:creationId xmlns:a16="http://schemas.microsoft.com/office/drawing/2014/main" id="{6501C3FB-FBA1-432A-9693-6B5FFD982E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2577">
            <a:off x="162299" y="3707360"/>
            <a:ext cx="2283132" cy="2283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147409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Image result for ue word family">
            <a:extLst>
              <a:ext uri="{FF2B5EF4-FFF2-40B4-BE49-F238E27FC236}">
                <a16:creationId xmlns:a16="http://schemas.microsoft.com/office/drawing/2014/main" id="{B9863D81-FB11-41BE-BF61-3527AB5B0A1C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7922" y="0"/>
            <a:ext cx="5276484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284680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9329FB-0C02-432A-A96E-F729DE2E0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9FD4A5-0BF5-4862-AE7E-D3EEC62A59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E5A372-AE2E-4B59-B7E3-5762CFFEEC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E996559-3AA1-478B-A5A8-89177AF4E6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83675">
            <a:off x="4946469" y="3599932"/>
            <a:ext cx="1107832" cy="770798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801BF0-78BF-45EC-8042-63E52289AA63}"/>
              </a:ext>
            </a:extLst>
          </p:cNvPr>
          <p:cNvSpPr/>
          <p:nvPr/>
        </p:nvSpPr>
        <p:spPr>
          <a:xfrm>
            <a:off x="2527557" y="799120"/>
            <a:ext cx="4088886" cy="1428265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Can animals go </a:t>
            </a:r>
          </a:p>
          <a:p>
            <a:pPr algn="ctr"/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to space?</a:t>
            </a:r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Picture 2" descr="Image result for outer space kids clipart">
            <a:extLst>
              <a:ext uri="{FF2B5EF4-FFF2-40B4-BE49-F238E27FC236}">
                <a16:creationId xmlns:a16="http://schemas.microsoft.com/office/drawing/2014/main" id="{88F31687-36B8-4AB3-8D92-84BE68A5D6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729233" y="3243393"/>
            <a:ext cx="1082619" cy="168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Related image">
            <a:extLst>
              <a:ext uri="{FF2B5EF4-FFF2-40B4-BE49-F238E27FC236}">
                <a16:creationId xmlns:a16="http://schemas.microsoft.com/office/drawing/2014/main" id="{DF959D13-1265-422D-B912-21DAE45F97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85207">
            <a:off x="6931778" y="527405"/>
            <a:ext cx="1537921" cy="1971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12077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Image result for ue word search">
            <a:extLst>
              <a:ext uri="{FF2B5EF4-FFF2-40B4-BE49-F238E27FC236}">
                <a16:creationId xmlns:a16="http://schemas.microsoft.com/office/drawing/2014/main" id="{F9BC020C-A084-4A9C-8EF7-201B8EBE176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0" r="426" b="7756"/>
          <a:stretch/>
        </p:blipFill>
        <p:spPr bwMode="auto">
          <a:xfrm>
            <a:off x="2111707" y="122360"/>
            <a:ext cx="5520016" cy="6682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5929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9329FB-0C02-432A-A96E-F729DE2E0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9FD4A5-0BF5-4862-AE7E-D3EEC62A59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E5A372-AE2E-4B59-B7E3-5762CFFEEC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E996559-3AA1-478B-A5A8-89177AF4E6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83675">
            <a:off x="4946469" y="3599932"/>
            <a:ext cx="1107832" cy="770798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801BF0-78BF-45EC-8042-63E52289AA63}"/>
              </a:ext>
            </a:extLst>
          </p:cNvPr>
          <p:cNvSpPr/>
          <p:nvPr/>
        </p:nvSpPr>
        <p:spPr>
          <a:xfrm>
            <a:off x="2527557" y="799120"/>
            <a:ext cx="4088886" cy="1428265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You’re right!</a:t>
            </a:r>
          </a:p>
          <a:p>
            <a:pPr algn="ctr"/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They can!</a:t>
            </a:r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Picture 2" descr="Image result for outer space kids clipart">
            <a:extLst>
              <a:ext uri="{FF2B5EF4-FFF2-40B4-BE49-F238E27FC236}">
                <a16:creationId xmlns:a16="http://schemas.microsoft.com/office/drawing/2014/main" id="{88F31687-36B8-4AB3-8D92-84BE68A5D6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729233" y="3243393"/>
            <a:ext cx="1082619" cy="168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Related image">
            <a:extLst>
              <a:ext uri="{FF2B5EF4-FFF2-40B4-BE49-F238E27FC236}">
                <a16:creationId xmlns:a16="http://schemas.microsoft.com/office/drawing/2014/main" id="{DF959D13-1265-422D-B912-21DAE45F97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85207">
            <a:off x="6931778" y="527405"/>
            <a:ext cx="1537921" cy="1971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Related image">
            <a:extLst>
              <a:ext uri="{FF2B5EF4-FFF2-40B4-BE49-F238E27FC236}">
                <a16:creationId xmlns:a16="http://schemas.microsoft.com/office/drawing/2014/main" id="{03EE531F-A238-4372-8F81-239C520D8B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60256">
            <a:off x="1557074" y="1332799"/>
            <a:ext cx="2202652" cy="2202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55416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Image result for outer space kids clipart">
            <a:extLst>
              <a:ext uri="{FF2B5EF4-FFF2-40B4-BE49-F238E27FC236}">
                <a16:creationId xmlns:a16="http://schemas.microsoft.com/office/drawing/2014/main" id="{EFE5A24F-60E3-4591-ABA3-7A0A04594F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6718470" y="3313178"/>
            <a:ext cx="1470672" cy="2283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6BFD00A3-E25A-4486-B295-C1350FE06B6B}"/>
              </a:ext>
            </a:extLst>
          </p:cNvPr>
          <p:cNvSpPr/>
          <p:nvPr/>
        </p:nvSpPr>
        <p:spPr>
          <a:xfrm>
            <a:off x="2198908" y="367047"/>
            <a:ext cx="4409640" cy="3142914"/>
          </a:xfrm>
          <a:prstGeom prst="wedgeEllipseCallout">
            <a:avLst>
              <a:gd name="adj1" fmla="val 48195"/>
              <a:gd name="adj2" fmla="val 4749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Good Job!</a:t>
            </a:r>
          </a:p>
          <a:p>
            <a:pPr algn="ctr"/>
            <a:endParaRPr lang="en-CA" sz="28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Laika, the dog, was launched into space in 1957and returned safely!</a:t>
            </a:r>
          </a:p>
        </p:txBody>
      </p:sp>
      <p:pic>
        <p:nvPicPr>
          <p:cNvPr id="1026" name="Picture 2" descr="Laika the Dog &amp; the First Animals in Space">
            <a:extLst>
              <a:ext uri="{FF2B5EF4-FFF2-40B4-BE49-F238E27FC236}">
                <a16:creationId xmlns:a16="http://schemas.microsoft.com/office/drawing/2014/main" id="{2A793EEB-2796-4A79-8F41-F1D31F8F97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756194"/>
            <a:ext cx="3482483" cy="2611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Related image">
            <a:extLst>
              <a:ext uri="{FF2B5EF4-FFF2-40B4-BE49-F238E27FC236}">
                <a16:creationId xmlns:a16="http://schemas.microsoft.com/office/drawing/2014/main" id="{9E10F2CA-5D36-4AA8-B432-52A97660E2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46178" flipH="1">
            <a:off x="4861668" y="3698854"/>
            <a:ext cx="1788380" cy="1788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52360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57A2D22-DF07-4DD9-AE67-1CACD24A72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7384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76978EB-7252-4922-B6AB-F0FB79CAEE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3011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3673779-BDE6-4911-A3AC-6DE380CAF1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0727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931</TotalTime>
  <Words>406</Words>
  <Application>Microsoft Office PowerPoint</Application>
  <PresentationFormat>On-screen Show (4:3)</PresentationFormat>
  <Paragraphs>87</Paragraphs>
  <Slides>40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6" baseType="lpstr">
      <vt:lpstr>Arial</vt:lpstr>
      <vt:lpstr>Calibri</vt:lpstr>
      <vt:lpstr>Calibri Light</vt:lpstr>
      <vt:lpstr>Century Gothic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Vanessa Mike</dc:creator>
  <cp:lastModifiedBy>Vanessa Mike</cp:lastModifiedBy>
  <cp:revision>17</cp:revision>
  <dcterms:created xsi:type="dcterms:W3CDTF">2017-08-04T14:23:10Z</dcterms:created>
  <dcterms:modified xsi:type="dcterms:W3CDTF">2017-08-06T14:15:11Z</dcterms:modified>
</cp:coreProperties>
</file>