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96" r:id="rId6"/>
    <p:sldId id="306" r:id="rId7"/>
    <p:sldId id="295" r:id="rId8"/>
    <p:sldId id="298" r:id="rId9"/>
    <p:sldId id="297" r:id="rId10"/>
    <p:sldId id="299" r:id="rId11"/>
    <p:sldId id="301" r:id="rId12"/>
    <p:sldId id="300" r:id="rId13"/>
    <p:sldId id="302" r:id="rId14"/>
    <p:sldId id="261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9" r:id="rId26"/>
    <p:sldId id="280" r:id="rId27"/>
    <p:sldId id="281" r:id="rId28"/>
    <p:sldId id="277" r:id="rId29"/>
    <p:sldId id="278" r:id="rId30"/>
    <p:sldId id="282" r:id="rId31"/>
    <p:sldId id="283" r:id="rId32"/>
    <p:sldId id="284" r:id="rId33"/>
    <p:sldId id="285" r:id="rId34"/>
    <p:sldId id="286" r:id="rId35"/>
    <p:sldId id="287" r:id="rId36"/>
    <p:sldId id="293" r:id="rId37"/>
    <p:sldId id="289" r:id="rId38"/>
    <p:sldId id="290" r:id="rId39"/>
    <p:sldId id="292" r:id="rId40"/>
    <p:sldId id="291" r:id="rId41"/>
    <p:sldId id="294" r:id="rId42"/>
    <p:sldId id="288" r:id="rId43"/>
    <p:sldId id="309" r:id="rId44"/>
    <p:sldId id="307" r:id="rId45"/>
    <p:sldId id="310" r:id="rId46"/>
    <p:sldId id="316" r:id="rId47"/>
    <p:sldId id="308" r:id="rId48"/>
    <p:sldId id="313" r:id="rId49"/>
    <p:sldId id="303" r:id="rId50"/>
    <p:sldId id="315" r:id="rId51"/>
    <p:sldId id="311" r:id="rId52"/>
    <p:sldId id="312" r:id="rId53"/>
    <p:sldId id="314" r:id="rId54"/>
    <p:sldId id="304" r:id="rId55"/>
    <p:sldId id="263" r:id="rId56"/>
    <p:sldId id="264" r:id="rId57"/>
    <p:sldId id="265" r:id="rId58"/>
    <p:sldId id="317" r:id="rId59"/>
    <p:sldId id="318" r:id="rId6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8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B987-D2E3-4151-A324-D54607EC0B51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FAD4A-702B-4D89-8941-8DB48DB5C88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91398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B987-D2E3-4151-A324-D54607EC0B51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FAD4A-702B-4D89-8941-8DB48DB5C88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0114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B987-D2E3-4151-A324-D54607EC0B51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FAD4A-702B-4D89-8941-8DB48DB5C88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41289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B987-D2E3-4151-A324-D54607EC0B51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FAD4A-702B-4D89-8941-8DB48DB5C88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29639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B987-D2E3-4151-A324-D54607EC0B51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FAD4A-702B-4D89-8941-8DB48DB5C88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79529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B987-D2E3-4151-A324-D54607EC0B51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FAD4A-702B-4D89-8941-8DB48DB5C88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50361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B987-D2E3-4151-A324-D54607EC0B51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FAD4A-702B-4D89-8941-8DB48DB5C88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60263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B987-D2E3-4151-A324-D54607EC0B51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FAD4A-702B-4D89-8941-8DB48DB5C88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75343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B987-D2E3-4151-A324-D54607EC0B51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FAD4A-702B-4D89-8941-8DB48DB5C88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2761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B987-D2E3-4151-A324-D54607EC0B51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FAD4A-702B-4D89-8941-8DB48DB5C88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00594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B987-D2E3-4151-A324-D54607EC0B51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FAD4A-702B-4D89-8941-8DB48DB5C88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57517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9B987-D2E3-4151-A324-D54607EC0B51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FAD4A-702B-4D89-8941-8DB48DB5C88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38413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15.jpe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15.jpe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11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38.png"/><Relationship Id="rId4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38.png"/><Relationship Id="rId4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39.png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40.png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41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42.png"/><Relationship Id="rId4" Type="http://schemas.openxmlformats.org/officeDocument/2006/relationships/image" Target="../media/image1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43.png"/><Relationship Id="rId4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11.png"/><Relationship Id="rId4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4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8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9.png"/><Relationship Id="rId7" Type="http://schemas.openxmlformats.org/officeDocument/2006/relationships/image" Target="../media/image4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4.tiff"/><Relationship Id="rId4" Type="http://schemas.openxmlformats.org/officeDocument/2006/relationships/image" Target="../media/image38.png"/><Relationship Id="rId9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51.jpeg"/><Relationship Id="rId4" Type="http://schemas.openxmlformats.org/officeDocument/2006/relationships/image" Target="../media/image38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tiff"/><Relationship Id="rId3" Type="http://schemas.openxmlformats.org/officeDocument/2006/relationships/image" Target="../media/image9.png"/><Relationship Id="rId7" Type="http://schemas.openxmlformats.org/officeDocument/2006/relationships/image" Target="../media/image55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tiff"/><Relationship Id="rId3" Type="http://schemas.openxmlformats.org/officeDocument/2006/relationships/image" Target="../media/image9.png"/><Relationship Id="rId7" Type="http://schemas.openxmlformats.org/officeDocument/2006/relationships/image" Target="../media/image55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4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9.png"/><Relationship Id="rId7" Type="http://schemas.openxmlformats.org/officeDocument/2006/relationships/image" Target="../media/image55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4.jpeg"/><Relationship Id="rId4" Type="http://schemas.openxmlformats.org/officeDocument/2006/relationships/image" Target="../media/image38.png"/><Relationship Id="rId9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56.gif"/><Relationship Id="rId4" Type="http://schemas.openxmlformats.org/officeDocument/2006/relationships/image" Target="../media/image3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.tif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gif"/><Relationship Id="rId4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60.png"/><Relationship Id="rId4" Type="http://schemas.openxmlformats.org/officeDocument/2006/relationships/image" Target="../media/image38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9.png"/><Relationship Id="rId3" Type="http://schemas.openxmlformats.org/officeDocument/2006/relationships/image" Target="../media/image9.png"/><Relationship Id="rId7" Type="http://schemas.openxmlformats.org/officeDocument/2006/relationships/image" Target="../media/image50.png"/><Relationship Id="rId12" Type="http://schemas.openxmlformats.org/officeDocument/2006/relationships/image" Target="../media/image6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11" Type="http://schemas.openxmlformats.org/officeDocument/2006/relationships/image" Target="../media/image55.gif"/><Relationship Id="rId5" Type="http://schemas.openxmlformats.org/officeDocument/2006/relationships/image" Target="../media/image49.png"/><Relationship Id="rId10" Type="http://schemas.openxmlformats.org/officeDocument/2006/relationships/image" Target="../media/image61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4.tif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63.png"/><Relationship Id="rId4" Type="http://schemas.openxmlformats.org/officeDocument/2006/relationships/image" Target="../media/image1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6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73580" y="918916"/>
            <a:ext cx="1559949" cy="242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823" y="2055815"/>
            <a:ext cx="1816227" cy="232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1922584" y="4743826"/>
            <a:ext cx="5427785" cy="1697398"/>
          </a:xfrm>
          <a:prstGeom prst="roundRect">
            <a:avLst/>
          </a:prstGeom>
          <a:solidFill>
            <a:srgbClr val="4472C4">
              <a:alpha val="81176"/>
            </a:srgb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latin typeface="Century Gothic" panose="020B0502020202020204" pitchFamily="34" charset="0"/>
              </a:rPr>
              <a:t>Welcome to Lesson Four</a:t>
            </a:r>
          </a:p>
          <a:p>
            <a:pPr algn="ctr"/>
            <a:r>
              <a:rPr lang="en-CA" sz="3200" b="1" dirty="0">
                <a:latin typeface="Century Gothic" panose="020B0502020202020204" pitchFamily="34" charset="0"/>
              </a:rPr>
              <a:t>Outer Space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333460-642A-47D1-B425-F9EAD989755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3287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429654" y="1766219"/>
            <a:ext cx="2932532" cy="1612625"/>
          </a:xfrm>
          <a:prstGeom prst="wedgeEllipseCallout">
            <a:avLst>
              <a:gd name="adj1" fmla="val -18051"/>
              <a:gd name="adj2" fmla="val 6613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Make your own title!</a:t>
            </a:r>
          </a:p>
        </p:txBody>
      </p:sp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7" y="3646084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book cover kids">
            <a:extLst>
              <a:ext uri="{FF2B5EF4-FFF2-40B4-BE49-F238E27FC236}">
                <a16:creationId xmlns:a16="http://schemas.microsoft.com/office/drawing/2014/main" id="{613A0EB5-2412-4C05-A484-1BF0F86A9F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288" y="1122363"/>
            <a:ext cx="4542396" cy="452220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510B682-D7A8-4344-B5A9-59C0A95C737B}"/>
              </a:ext>
            </a:extLst>
          </p:cNvPr>
          <p:cNvSpPr/>
          <p:nvPr/>
        </p:nvSpPr>
        <p:spPr>
          <a:xfrm>
            <a:off x="4054937" y="1179086"/>
            <a:ext cx="2580325" cy="18689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CA77E28-5BFB-417E-B6F7-CC7E18300458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090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429654" y="1766219"/>
            <a:ext cx="2932532" cy="1612625"/>
          </a:xfrm>
          <a:prstGeom prst="wedgeEllipseCallout">
            <a:avLst>
              <a:gd name="adj1" fmla="val -18051"/>
              <a:gd name="adj2" fmla="val 6613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Make your own title!</a:t>
            </a:r>
          </a:p>
        </p:txBody>
      </p:sp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7" y="3646084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book cover kids">
            <a:extLst>
              <a:ext uri="{FF2B5EF4-FFF2-40B4-BE49-F238E27FC236}">
                <a16:creationId xmlns:a16="http://schemas.microsoft.com/office/drawing/2014/main" id="{613A0EB5-2412-4C05-A484-1BF0F86A9F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288" y="1122363"/>
            <a:ext cx="4542396" cy="452220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57D9BD12-1FB7-4183-BF1B-8068EEB4F4A5}"/>
              </a:ext>
            </a:extLst>
          </p:cNvPr>
          <p:cNvSpPr/>
          <p:nvPr/>
        </p:nvSpPr>
        <p:spPr>
          <a:xfrm>
            <a:off x="1757324" y="4076562"/>
            <a:ext cx="2340517" cy="1365101"/>
          </a:xfrm>
          <a:prstGeom prst="wedgeEllipseCallout">
            <a:avLst>
              <a:gd name="adj1" fmla="val -56618"/>
              <a:gd name="adj2" fmla="val -1287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What could this story be about?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1046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429654" y="1766219"/>
            <a:ext cx="2932532" cy="1612625"/>
          </a:xfrm>
          <a:prstGeom prst="wedgeEllipseCallout">
            <a:avLst>
              <a:gd name="adj1" fmla="val -18051"/>
              <a:gd name="adj2" fmla="val 6613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Make your own title!</a:t>
            </a:r>
          </a:p>
        </p:txBody>
      </p:sp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7" y="3646084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73150BE-E245-42CA-9274-330C4E3BB5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1466" y="539263"/>
            <a:ext cx="4154759" cy="57583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510B682-D7A8-4344-B5A9-59C0A95C737B}"/>
              </a:ext>
            </a:extLst>
          </p:cNvPr>
          <p:cNvSpPr/>
          <p:nvPr/>
        </p:nvSpPr>
        <p:spPr>
          <a:xfrm>
            <a:off x="4440112" y="693312"/>
            <a:ext cx="2476504" cy="23546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D08E3EF-D2C6-455D-8762-3D32616070FD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3808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429654" y="1766219"/>
            <a:ext cx="2932532" cy="1612625"/>
          </a:xfrm>
          <a:prstGeom prst="wedgeEllipseCallout">
            <a:avLst>
              <a:gd name="adj1" fmla="val -18051"/>
              <a:gd name="adj2" fmla="val 6613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Make your own title!</a:t>
            </a:r>
          </a:p>
        </p:txBody>
      </p:sp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7" y="3646084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57D9BD12-1FB7-4183-BF1B-8068EEB4F4A5}"/>
              </a:ext>
            </a:extLst>
          </p:cNvPr>
          <p:cNvSpPr/>
          <p:nvPr/>
        </p:nvSpPr>
        <p:spPr>
          <a:xfrm>
            <a:off x="1757324" y="4076562"/>
            <a:ext cx="2340517" cy="1365101"/>
          </a:xfrm>
          <a:prstGeom prst="wedgeEllipseCallout">
            <a:avLst>
              <a:gd name="adj1" fmla="val -56618"/>
              <a:gd name="adj2" fmla="val -1287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What could this story be about?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3150BE-E245-42CA-9274-330C4E3BB5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1466" y="539263"/>
            <a:ext cx="4154759" cy="57583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D11679F-5863-4B5C-A39C-62DA5B9C2C80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169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B4575E4-76C0-4703-8B2B-4FD8669BD17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75" b="13505"/>
          <a:stretch/>
        </p:blipFill>
        <p:spPr>
          <a:xfrm>
            <a:off x="2146413" y="724687"/>
            <a:ext cx="5854587" cy="575470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7F3074BB-F529-45DC-8648-E5458D7F1E13}"/>
              </a:ext>
            </a:extLst>
          </p:cNvPr>
          <p:cNvSpPr/>
          <p:nvPr/>
        </p:nvSpPr>
        <p:spPr>
          <a:xfrm>
            <a:off x="429654" y="1766219"/>
            <a:ext cx="2932532" cy="1612625"/>
          </a:xfrm>
          <a:prstGeom prst="wedgeEllipseCallout">
            <a:avLst>
              <a:gd name="adj1" fmla="val -18051"/>
              <a:gd name="adj2" fmla="val 6613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Label the important parts.</a:t>
            </a:r>
          </a:p>
        </p:txBody>
      </p:sp>
      <p:pic>
        <p:nvPicPr>
          <p:cNvPr id="10" name="Picture 2" descr="Related image">
            <a:extLst>
              <a:ext uri="{FF2B5EF4-FFF2-40B4-BE49-F238E27FC236}">
                <a16:creationId xmlns:a16="http://schemas.microsoft.com/office/drawing/2014/main" id="{3ECF713C-5713-41EC-AA6A-211FDBF1D7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7" y="3646084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2A5CAF1-B7E0-4C4E-A0CE-54F0E6FCF8F8}"/>
              </a:ext>
            </a:extLst>
          </p:cNvPr>
          <p:cNvSpPr/>
          <p:nvPr/>
        </p:nvSpPr>
        <p:spPr>
          <a:xfrm>
            <a:off x="7150984" y="1693061"/>
            <a:ext cx="1557709" cy="4220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5DBFE6C-CC5B-4D3D-A269-3FD71D6CA40E}"/>
              </a:ext>
            </a:extLst>
          </p:cNvPr>
          <p:cNvSpPr/>
          <p:nvPr/>
        </p:nvSpPr>
        <p:spPr>
          <a:xfrm>
            <a:off x="6372129" y="2379956"/>
            <a:ext cx="1557709" cy="4220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2D58A6D-0BCA-4EF2-AECA-50A705E59FC4}"/>
              </a:ext>
            </a:extLst>
          </p:cNvPr>
          <p:cNvSpPr/>
          <p:nvPr/>
        </p:nvSpPr>
        <p:spPr>
          <a:xfrm>
            <a:off x="6372129" y="2969578"/>
            <a:ext cx="1557709" cy="4220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73C9E0A-1669-41D2-AD87-E5D51A23B912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7384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B973CA7-E86E-4FE8-B781-12C72ED363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75" b="13675"/>
          <a:stretch/>
        </p:blipFill>
        <p:spPr>
          <a:xfrm>
            <a:off x="1895920" y="864834"/>
            <a:ext cx="5394589" cy="529025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A9DB79-2268-4CF1-87D6-7CA1FC9BC47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8936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51C637B-D88F-460F-B719-452FD300604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75" b="13333"/>
          <a:stretch/>
        </p:blipFill>
        <p:spPr>
          <a:xfrm>
            <a:off x="2144292" y="728110"/>
            <a:ext cx="5645268" cy="556182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4FCCE9D-775F-4943-B862-50B3CF021DC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8037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042108A-E838-4230-BFB9-804C4E13451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5" b="13163"/>
          <a:stretch/>
        </p:blipFill>
        <p:spPr>
          <a:xfrm>
            <a:off x="2181580" y="576393"/>
            <a:ext cx="5941422" cy="586713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895DFFB-75B9-41E6-96FC-DF43C1BC5CB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5406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014153B-D5CC-4822-AC79-6854FF823A4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74" b="12822"/>
          <a:stretch/>
        </p:blipFill>
        <p:spPr>
          <a:xfrm>
            <a:off x="2000250" y="539663"/>
            <a:ext cx="6000750" cy="595307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16C3B58-FF98-45EF-9E3E-EB4A9B3FAC5D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3922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D260A6F-6C1F-4259-AE01-C70AFB679A8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75" b="12992"/>
          <a:stretch/>
        </p:blipFill>
        <p:spPr>
          <a:xfrm>
            <a:off x="2063039" y="550684"/>
            <a:ext cx="5721084" cy="566259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547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471391" y="539262"/>
            <a:ext cx="4592978" cy="2203939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Outer Space</a:t>
            </a:r>
          </a:p>
          <a:p>
            <a:pPr algn="ctr"/>
            <a:endParaRPr lang="en-CA" sz="3200" u="sng" dirty="0">
              <a:latin typeface="Century Gothic" panose="020B0502020202020204" pitchFamily="34" charset="0"/>
            </a:endParaRP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Let’s play a word game!</a:t>
            </a: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How many words can you make out of the letters in ‘astronaut’?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C00B353-0A4B-4159-8D00-0FA78A04EC90}"/>
              </a:ext>
            </a:extLst>
          </p:cNvPr>
          <p:cNvSpPr/>
          <p:nvPr/>
        </p:nvSpPr>
        <p:spPr>
          <a:xfrm>
            <a:off x="471391" y="3241072"/>
            <a:ext cx="4592978" cy="2649841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E742C9-2EF8-45C2-BA08-44A8F4DE268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8099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BFE2DB2-1A61-4C24-9850-7F07175A8AD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74" b="12822"/>
          <a:stretch/>
        </p:blipFill>
        <p:spPr>
          <a:xfrm>
            <a:off x="2000250" y="418631"/>
            <a:ext cx="6122752" cy="60741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36B21FD-1D48-42BA-A222-7FC74BC00CE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5739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262AA37-2DA8-4582-B990-CC31B10A20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74" b="12822"/>
          <a:stretch/>
        </p:blipFill>
        <p:spPr>
          <a:xfrm>
            <a:off x="2000250" y="647013"/>
            <a:ext cx="6000750" cy="59530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4579B6-D3B4-44E3-A53A-955A84759F4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3075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9D370B6-D256-44AA-9C12-67337F38DE3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75" b="13333"/>
          <a:stretch/>
        </p:blipFill>
        <p:spPr>
          <a:xfrm>
            <a:off x="2000250" y="728110"/>
            <a:ext cx="6043376" cy="59540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03EC9C9-52F8-4112-B728-60312AEA2F4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3652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76A4E53-0A15-4EC8-89DC-9D82A5D1DB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75" b="12992"/>
          <a:stretch/>
        </p:blipFill>
        <p:spPr>
          <a:xfrm>
            <a:off x="2063039" y="675498"/>
            <a:ext cx="5744530" cy="568580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8820241-1F00-4A02-98B9-3CC3A1DA5FED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0162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6F1B3A9-7A9F-45CD-951A-646F5677A6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75" b="14188"/>
          <a:stretch/>
        </p:blipFill>
        <p:spPr>
          <a:xfrm>
            <a:off x="2114266" y="643646"/>
            <a:ext cx="5886734" cy="573263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F9B3DC-1C4A-4D9A-B026-99AA353C4B78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8207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60BCD9-13AC-4B06-887D-FBA9A90377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75" b="16581"/>
          <a:stretch/>
        </p:blipFill>
        <p:spPr>
          <a:xfrm>
            <a:off x="2000250" y="467732"/>
            <a:ext cx="6122752" cy="576710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70B3F0-1982-435F-9C08-11E0E891DB97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7690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6DE52A3-07E8-4EEF-AAEF-C305BEC063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75" b="12479"/>
          <a:stretch/>
        </p:blipFill>
        <p:spPr>
          <a:xfrm>
            <a:off x="2063039" y="694755"/>
            <a:ext cx="5721084" cy="570171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D5096F1-2C72-4678-BAA9-FB30952132F2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125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C729E0-B958-4BF3-9F13-0781CBB73A5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75" b="12992"/>
          <a:stretch/>
        </p:blipFill>
        <p:spPr>
          <a:xfrm>
            <a:off x="2063038" y="484044"/>
            <a:ext cx="5937961" cy="587725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536E2F9-8EC3-4DE9-B08A-87A597B7C4B4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3327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5F6D386-1CBC-462C-8C84-9DBE575DCD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75" b="13846"/>
          <a:stretch/>
        </p:blipFill>
        <p:spPr>
          <a:xfrm>
            <a:off x="2273172" y="668351"/>
            <a:ext cx="5727828" cy="560399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E8E04AF-AA95-4B1F-9D99-4F173CE90062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9526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4EB109D-03B4-4605-B4EC-5A733E5A2EA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75" b="13163"/>
          <a:stretch/>
        </p:blipFill>
        <p:spPr>
          <a:xfrm>
            <a:off x="2063038" y="688445"/>
            <a:ext cx="5732807" cy="566113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A56C42-7093-4907-A3C6-3C6FC618EDB2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912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0C817-21AA-4B4E-85C1-EF09989E6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71C554-7100-4C73-8817-25A0309DF276}"/>
              </a:ext>
            </a:extLst>
          </p:cNvPr>
          <p:cNvSpPr/>
          <p:nvPr/>
        </p:nvSpPr>
        <p:spPr>
          <a:xfrm>
            <a:off x="1366355" y="95495"/>
            <a:ext cx="6581891" cy="4159982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Font typeface="Wingdings" panose="05000000000000000000" pitchFamily="2" charset="2"/>
              <a:buChar char="q"/>
            </a:pPr>
            <a:r>
              <a:rPr lang="en-CA" sz="3200" u="sng" dirty="0">
                <a:latin typeface="Century Gothic" panose="020B0502020202020204" pitchFamily="34" charset="0"/>
              </a:rPr>
              <a:t>Learning Goals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sz="2000" dirty="0">
                <a:latin typeface="Century Gothic" panose="020B0502020202020204" pitchFamily="34" charset="0"/>
              </a:rPr>
              <a:t>Reviewing sounds of the letters ‘</a:t>
            </a:r>
            <a:r>
              <a:rPr lang="en-CA" sz="2000" dirty="0" err="1">
                <a:latin typeface="Century Gothic" panose="020B0502020202020204" pitchFamily="34" charset="0"/>
              </a:rPr>
              <a:t>ue</a:t>
            </a:r>
            <a:r>
              <a:rPr lang="en-CA" sz="2000" dirty="0">
                <a:latin typeface="Century Gothic" panose="020B0502020202020204" pitchFamily="34" charset="0"/>
              </a:rPr>
              <a:t>’, ‘</a:t>
            </a:r>
            <a:r>
              <a:rPr lang="en-CA" sz="2000" dirty="0" err="1">
                <a:latin typeface="Century Gothic" panose="020B0502020202020204" pitchFamily="34" charset="0"/>
              </a:rPr>
              <a:t>ough</a:t>
            </a:r>
            <a:r>
              <a:rPr lang="en-CA" sz="2000" dirty="0">
                <a:latin typeface="Century Gothic" panose="020B0502020202020204" pitchFamily="34" charset="0"/>
              </a:rPr>
              <a:t>’ and ‘augh’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sz="2000" dirty="0">
                <a:latin typeface="Century Gothic" panose="020B0502020202020204" pitchFamily="34" charset="0"/>
              </a:rPr>
              <a:t>Locate and identify the title, author and illustrator of a book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sz="2000" dirty="0">
                <a:latin typeface="Century Gothic" panose="020B0502020202020204" pitchFamily="34" charset="0"/>
              </a:rPr>
              <a:t>Making connections (text to self or world)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sz="2000" dirty="0">
                <a:latin typeface="Century Gothic" panose="020B0502020202020204" pitchFamily="34" charset="0"/>
              </a:rPr>
              <a:t>Reading focus:  Identify the topic or main idea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2347FE-7FC0-40C6-A7AF-25AB853217E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3BB2C0-3B8B-49F8-9BFD-A0EF9EB98DB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888898" y="2179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5072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A5D2D44-0802-47E0-B244-4D7A1D21AA6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75" b="13333"/>
          <a:stretch/>
        </p:blipFill>
        <p:spPr>
          <a:xfrm>
            <a:off x="2017921" y="728110"/>
            <a:ext cx="5693909" cy="560974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FC2B12-92CA-4D30-BC25-769836DDD12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0776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FBCC713-A5BE-44DF-86EE-74C4BE628F9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75" b="12479"/>
          <a:stretch/>
        </p:blipFill>
        <p:spPr>
          <a:xfrm>
            <a:off x="2063039" y="597877"/>
            <a:ext cx="5669768" cy="565057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69FD277-BD1A-40D0-98D4-A72974BAE14B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0812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B3F8BD8-0CA3-4DD4-848D-11CDD966B2F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75" b="13163"/>
          <a:stretch/>
        </p:blipFill>
        <p:spPr>
          <a:xfrm>
            <a:off x="2000250" y="728111"/>
            <a:ext cx="5813874" cy="57411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1B6A2C9-CA8F-49F3-9A45-D07E4E3BDF6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4353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4598D4B-C9E5-48D6-8476-88AD82EA2EB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76" b="13675"/>
          <a:stretch/>
        </p:blipFill>
        <p:spPr>
          <a:xfrm>
            <a:off x="2017921" y="388893"/>
            <a:ext cx="5848263" cy="57351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E028EBA-3BC2-4A6B-96ED-591CFC60B69D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345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C36FFA5-150A-4309-A9BF-73129734B2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76" b="13333"/>
          <a:stretch/>
        </p:blipFill>
        <p:spPr>
          <a:xfrm>
            <a:off x="2187819" y="574431"/>
            <a:ext cx="5951494" cy="58635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5A6908C-CD40-4CD5-AF5F-F7A07065542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9871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2479B234-F155-47AB-BD6D-8618865B3ECA}"/>
              </a:ext>
            </a:extLst>
          </p:cNvPr>
          <p:cNvSpPr/>
          <p:nvPr/>
        </p:nvSpPr>
        <p:spPr>
          <a:xfrm>
            <a:off x="1353648" y="1766218"/>
            <a:ext cx="4564008" cy="2023575"/>
          </a:xfrm>
          <a:prstGeom prst="wedgeEllipseCallout">
            <a:avLst>
              <a:gd name="adj1" fmla="val -35202"/>
              <a:gd name="adj2" fmla="val 607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What was the story about? </a:t>
            </a:r>
          </a:p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Name the three most important parts.</a:t>
            </a:r>
          </a:p>
        </p:txBody>
      </p:sp>
      <p:pic>
        <p:nvPicPr>
          <p:cNvPr id="8" name="Picture 2" descr="Related image">
            <a:extLst>
              <a:ext uri="{FF2B5EF4-FFF2-40B4-BE49-F238E27FC236}">
                <a16:creationId xmlns:a16="http://schemas.microsoft.com/office/drawing/2014/main" id="{F40A3C97-960E-4717-995C-32F7A9119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23" y="3881868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89401E7-F9FF-4666-88B3-CFCFFDD88B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7655" y="2638091"/>
            <a:ext cx="2275594" cy="2917037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E056A83-A53B-408A-B6E0-823D6FE4EC9A}"/>
              </a:ext>
            </a:extLst>
          </p:cNvPr>
          <p:cNvSpPr/>
          <p:nvPr/>
        </p:nvSpPr>
        <p:spPr>
          <a:xfrm>
            <a:off x="1822228" y="5069067"/>
            <a:ext cx="4496510" cy="1542747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1._____________</a:t>
            </a:r>
          </a:p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2._____________</a:t>
            </a:r>
          </a:p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3._____________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997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2479B234-F155-47AB-BD6D-8618865B3ECA}"/>
              </a:ext>
            </a:extLst>
          </p:cNvPr>
          <p:cNvSpPr/>
          <p:nvPr/>
        </p:nvSpPr>
        <p:spPr>
          <a:xfrm>
            <a:off x="1353647" y="1766219"/>
            <a:ext cx="3896161" cy="1743744"/>
          </a:xfrm>
          <a:prstGeom prst="wedgeEllipseCallout">
            <a:avLst>
              <a:gd name="adj1" fmla="val -35202"/>
              <a:gd name="adj2" fmla="val 607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What is an astronaut?</a:t>
            </a:r>
          </a:p>
        </p:txBody>
      </p:sp>
      <p:pic>
        <p:nvPicPr>
          <p:cNvPr id="8" name="Picture 2" descr="Related image">
            <a:extLst>
              <a:ext uri="{FF2B5EF4-FFF2-40B4-BE49-F238E27FC236}">
                <a16:creationId xmlns:a16="http://schemas.microsoft.com/office/drawing/2014/main" id="{F40A3C97-960E-4717-995C-32F7A9119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23" y="3881868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89401E7-F9FF-4666-88B3-CFCFFDD88B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7655" y="2638091"/>
            <a:ext cx="2275594" cy="29170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F714239-B0C5-4CDA-96C4-00A1460880CF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7312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2479B234-F155-47AB-BD6D-8618865B3ECA}"/>
              </a:ext>
            </a:extLst>
          </p:cNvPr>
          <p:cNvSpPr/>
          <p:nvPr/>
        </p:nvSpPr>
        <p:spPr>
          <a:xfrm>
            <a:off x="1353647" y="1766219"/>
            <a:ext cx="3896161" cy="1743744"/>
          </a:xfrm>
          <a:prstGeom prst="wedgeEllipseCallout">
            <a:avLst>
              <a:gd name="adj1" fmla="val -35202"/>
              <a:gd name="adj2" fmla="val 607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Do you know any names of astronauts?</a:t>
            </a:r>
          </a:p>
        </p:txBody>
      </p:sp>
      <p:pic>
        <p:nvPicPr>
          <p:cNvPr id="8" name="Picture 2" descr="Related image">
            <a:extLst>
              <a:ext uri="{FF2B5EF4-FFF2-40B4-BE49-F238E27FC236}">
                <a16:creationId xmlns:a16="http://schemas.microsoft.com/office/drawing/2014/main" id="{F40A3C97-960E-4717-995C-32F7A9119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23" y="3881868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2D5EA34-6A45-4A73-86C5-691931C57A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7647" y="3756196"/>
            <a:ext cx="3990553" cy="2245593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10FD44F-E5AD-4B11-B956-0AF0284E4FA5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7935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2479B234-F155-47AB-BD6D-8618865B3ECA}"/>
              </a:ext>
            </a:extLst>
          </p:cNvPr>
          <p:cNvSpPr/>
          <p:nvPr/>
        </p:nvSpPr>
        <p:spPr>
          <a:xfrm>
            <a:off x="1353647" y="1664636"/>
            <a:ext cx="4251082" cy="1707469"/>
          </a:xfrm>
          <a:prstGeom prst="wedgeEllipseCallout">
            <a:avLst>
              <a:gd name="adj1" fmla="val -35202"/>
              <a:gd name="adj2" fmla="val 607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This is Jing </a:t>
            </a:r>
            <a:r>
              <a:rPr lang="en-CA" sz="28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Haipeng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, a Chinese astronaut.</a:t>
            </a:r>
          </a:p>
        </p:txBody>
      </p:sp>
      <p:pic>
        <p:nvPicPr>
          <p:cNvPr id="8" name="Picture 2" descr="Related image">
            <a:extLst>
              <a:ext uri="{FF2B5EF4-FFF2-40B4-BE49-F238E27FC236}">
                <a16:creationId xmlns:a16="http://schemas.microsoft.com/office/drawing/2014/main" id="{F40A3C97-960E-4717-995C-32F7A9119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23" y="3881868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631C0E-DA6F-4716-9561-9DACA29C4B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2189" y="3111334"/>
            <a:ext cx="2853471" cy="2749977"/>
          </a:xfrm>
          <a:prstGeom prst="rect">
            <a:avLst/>
          </a:prstGeom>
          <a:ln w="76200">
            <a:solidFill>
              <a:schemeClr val="accent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5D8D3B9-33D1-4AF9-8E77-2FD56F319693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8689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2479B234-F155-47AB-BD6D-8618865B3ECA}"/>
              </a:ext>
            </a:extLst>
          </p:cNvPr>
          <p:cNvSpPr/>
          <p:nvPr/>
        </p:nvSpPr>
        <p:spPr>
          <a:xfrm>
            <a:off x="1353647" y="1664636"/>
            <a:ext cx="4343768" cy="1707469"/>
          </a:xfrm>
          <a:prstGeom prst="wedgeEllipseCallout">
            <a:avLst>
              <a:gd name="adj1" fmla="val -35202"/>
              <a:gd name="adj2" fmla="val 607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This is Wang </a:t>
            </a:r>
            <a:r>
              <a:rPr lang="en-CA" sz="28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Yaping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, a Chinese astronaut.</a:t>
            </a:r>
          </a:p>
        </p:txBody>
      </p:sp>
      <p:pic>
        <p:nvPicPr>
          <p:cNvPr id="8" name="Picture 2" descr="Related image">
            <a:extLst>
              <a:ext uri="{FF2B5EF4-FFF2-40B4-BE49-F238E27FC236}">
                <a16:creationId xmlns:a16="http://schemas.microsoft.com/office/drawing/2014/main" id="{F40A3C97-960E-4717-995C-32F7A9119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23" y="3881868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2CCEB3-36CF-4F53-8197-B0D2C4B51D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1103" y="2952579"/>
            <a:ext cx="2260723" cy="3114774"/>
          </a:xfrm>
          <a:prstGeom prst="rect">
            <a:avLst/>
          </a:prstGeom>
          <a:ln w="76200">
            <a:solidFill>
              <a:schemeClr val="accent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F37136C-9548-44D4-83F6-1095064A7D2C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55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329FB-0C02-432A-A96E-F729DE2E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FD4A5-0BF5-4862-AE7E-D3EEC62A59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E5A372-AE2E-4B59-B7E3-5762CFFEE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996559-3AA1-478B-A5A8-89177AF4E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3675">
            <a:off x="4946469" y="3599932"/>
            <a:ext cx="1107832" cy="770798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801BF0-78BF-45EC-8042-63E52289AA63}"/>
              </a:ext>
            </a:extLst>
          </p:cNvPr>
          <p:cNvSpPr/>
          <p:nvPr/>
        </p:nvSpPr>
        <p:spPr>
          <a:xfrm>
            <a:off x="2324140" y="862012"/>
            <a:ext cx="4494566" cy="1333584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What do you like about outer space?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2" descr="Image result for outer space kids clipart">
            <a:extLst>
              <a:ext uri="{FF2B5EF4-FFF2-40B4-BE49-F238E27FC236}">
                <a16:creationId xmlns:a16="http://schemas.microsoft.com/office/drawing/2014/main" id="{88F31687-36B8-4AB3-8D92-84BE68A5D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29233" y="3243393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Related image">
            <a:extLst>
              <a:ext uri="{FF2B5EF4-FFF2-40B4-BE49-F238E27FC236}">
                <a16:creationId xmlns:a16="http://schemas.microsoft.com/office/drawing/2014/main" id="{DF959D13-1265-422D-B912-21DAE45F9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5207">
            <a:off x="6931778" y="527405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0CC83C-910B-4F12-A1F3-4AE0864C4C26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2077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2479B234-F155-47AB-BD6D-8618865B3ECA}"/>
              </a:ext>
            </a:extLst>
          </p:cNvPr>
          <p:cNvSpPr/>
          <p:nvPr/>
        </p:nvSpPr>
        <p:spPr>
          <a:xfrm>
            <a:off x="1353647" y="1664636"/>
            <a:ext cx="4251082" cy="1707469"/>
          </a:xfrm>
          <a:prstGeom prst="wedgeEllipseCallout">
            <a:avLst>
              <a:gd name="adj1" fmla="val -35202"/>
              <a:gd name="adj2" fmla="val 6075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This is Chen Dong, a Chinese astronaut.</a:t>
            </a:r>
          </a:p>
        </p:txBody>
      </p:sp>
      <p:pic>
        <p:nvPicPr>
          <p:cNvPr id="8" name="Picture 2" descr="Related image">
            <a:extLst>
              <a:ext uri="{FF2B5EF4-FFF2-40B4-BE49-F238E27FC236}">
                <a16:creationId xmlns:a16="http://schemas.microsoft.com/office/drawing/2014/main" id="{F40A3C97-960E-4717-995C-32F7A9119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23" y="3881868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CE25C93-5CF0-46B4-A79E-E4FDC24C4E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9431" y="3372105"/>
            <a:ext cx="2081569" cy="2798748"/>
          </a:xfrm>
          <a:prstGeom prst="rect">
            <a:avLst/>
          </a:prstGeom>
          <a:ln w="76200">
            <a:solidFill>
              <a:schemeClr val="accent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65AB17B-3B1C-41C0-8015-9BA1415FEC88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7700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2479B234-F155-47AB-BD6D-8618865B3ECA}"/>
              </a:ext>
            </a:extLst>
          </p:cNvPr>
          <p:cNvSpPr/>
          <p:nvPr/>
        </p:nvSpPr>
        <p:spPr>
          <a:xfrm>
            <a:off x="509586" y="1640547"/>
            <a:ext cx="4472722" cy="1950431"/>
          </a:xfrm>
          <a:prstGeom prst="wedgeEllipseCallout">
            <a:avLst>
              <a:gd name="adj1" fmla="val -24723"/>
              <a:gd name="adj2" fmla="val 6350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Would you want to be an astronaut?</a:t>
            </a:r>
          </a:p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Why or why not?</a:t>
            </a:r>
          </a:p>
        </p:txBody>
      </p:sp>
      <p:pic>
        <p:nvPicPr>
          <p:cNvPr id="8" name="Picture 2" descr="Related image">
            <a:extLst>
              <a:ext uri="{FF2B5EF4-FFF2-40B4-BE49-F238E27FC236}">
                <a16:creationId xmlns:a16="http://schemas.microsoft.com/office/drawing/2014/main" id="{F40A3C97-960E-4717-995C-32F7A9119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23" y="3881868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9AE811-0166-416F-A3CC-0C73B16AC9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2770" y="1738281"/>
            <a:ext cx="3215380" cy="4287173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7AF884F-9646-4D2F-9727-901B6FB7F7AD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4481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D5CBEFE-15BD-4566-B0DA-BD76D94036C9}"/>
              </a:ext>
            </a:extLst>
          </p:cNvPr>
          <p:cNvSpPr/>
          <p:nvPr/>
        </p:nvSpPr>
        <p:spPr>
          <a:xfrm>
            <a:off x="2378022" y="685861"/>
            <a:ext cx="5483429" cy="873003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Reviewing sounds of the letters ‘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ue</a:t>
            </a:r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’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BB0096-5567-4887-84D4-A60318D414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6907" y="2089516"/>
            <a:ext cx="4463683" cy="446368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D6726A0F-686F-4BF9-A827-963DCCD1E1D2}"/>
              </a:ext>
            </a:extLst>
          </p:cNvPr>
          <p:cNvSpPr/>
          <p:nvPr/>
        </p:nvSpPr>
        <p:spPr>
          <a:xfrm>
            <a:off x="2532185" y="1995366"/>
            <a:ext cx="2831122" cy="1514597"/>
          </a:xfrm>
          <a:prstGeom prst="wedgeEllipseCallout">
            <a:avLst>
              <a:gd name="adj1" fmla="val -41286"/>
              <a:gd name="adj2" fmla="val 4956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‘</a:t>
            </a:r>
            <a:r>
              <a:rPr lang="en-CA" sz="28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ue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’ like glue!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Picture 2" descr="Related image">
            <a:extLst>
              <a:ext uri="{FF2B5EF4-FFF2-40B4-BE49-F238E27FC236}">
                <a16:creationId xmlns:a16="http://schemas.microsoft.com/office/drawing/2014/main" id="{FC993E16-A0F7-43F2-A9DC-6608E1488F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61" y="3602038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04F3B80-7540-423D-9872-96083798C53D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3806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Related image">
            <a:extLst>
              <a:ext uri="{FF2B5EF4-FFF2-40B4-BE49-F238E27FC236}">
                <a16:creationId xmlns:a16="http://schemas.microsoft.com/office/drawing/2014/main" id="{6E2F3834-D617-4A4E-9FFF-E56E809A49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5" t="9159" r="5466" b="11852"/>
          <a:stretch/>
        </p:blipFill>
        <p:spPr bwMode="auto">
          <a:xfrm>
            <a:off x="4988170" y="2133931"/>
            <a:ext cx="3470030" cy="404160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5062D9-A59D-41D9-90EC-10C07C2C9D3C}"/>
              </a:ext>
            </a:extLst>
          </p:cNvPr>
          <p:cNvSpPr/>
          <p:nvPr/>
        </p:nvSpPr>
        <p:spPr>
          <a:xfrm>
            <a:off x="2596551" y="585335"/>
            <a:ext cx="4740751" cy="889003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The ‘</a:t>
            </a:r>
            <a:r>
              <a:rPr lang="en-CA" sz="32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ue</a:t>
            </a:r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 family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642316-0794-4AC4-A3A7-BF3D56C571DD}"/>
              </a:ext>
            </a:extLst>
          </p:cNvPr>
          <p:cNvSpPr/>
          <p:nvPr/>
        </p:nvSpPr>
        <p:spPr>
          <a:xfrm>
            <a:off x="5416062" y="4278923"/>
            <a:ext cx="996461" cy="3868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B7075AE-339F-44D9-8FDF-A6AF9A537F0D}"/>
              </a:ext>
            </a:extLst>
          </p:cNvPr>
          <p:cNvSpPr/>
          <p:nvPr/>
        </p:nvSpPr>
        <p:spPr>
          <a:xfrm>
            <a:off x="7233139" y="4328100"/>
            <a:ext cx="996461" cy="3868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BA856E1-BED4-45A3-B23A-4E169F8B5264}"/>
              </a:ext>
            </a:extLst>
          </p:cNvPr>
          <p:cNvSpPr/>
          <p:nvPr/>
        </p:nvSpPr>
        <p:spPr>
          <a:xfrm>
            <a:off x="6224954" y="5689075"/>
            <a:ext cx="996461" cy="3868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2434E5-BE80-4F27-9D91-91D9D6761F57}"/>
              </a:ext>
            </a:extLst>
          </p:cNvPr>
          <p:cNvSpPr/>
          <p:nvPr/>
        </p:nvSpPr>
        <p:spPr>
          <a:xfrm>
            <a:off x="946454" y="2711940"/>
            <a:ext cx="1356658" cy="5627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latin typeface="Century Gothic" panose="020B0502020202020204" pitchFamily="34" charset="0"/>
              </a:rPr>
              <a:t>blue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AF7AABA-9806-4922-8EF8-367C1AE4C33C}"/>
              </a:ext>
            </a:extLst>
          </p:cNvPr>
          <p:cNvSpPr/>
          <p:nvPr/>
        </p:nvSpPr>
        <p:spPr>
          <a:xfrm>
            <a:off x="991177" y="5319799"/>
            <a:ext cx="1356658" cy="5627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latin typeface="Century Gothic" panose="020B0502020202020204" pitchFamily="34" charset="0"/>
              </a:rPr>
              <a:t>clue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1B2C510-94D0-4A01-9AAE-793F23B0AC1D}"/>
              </a:ext>
            </a:extLst>
          </p:cNvPr>
          <p:cNvSpPr/>
          <p:nvPr/>
        </p:nvSpPr>
        <p:spPr>
          <a:xfrm>
            <a:off x="2043035" y="3984181"/>
            <a:ext cx="1356658" cy="5627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latin typeface="Century Gothic" panose="020B0502020202020204" pitchFamily="34" charset="0"/>
              </a:rPr>
              <a:t>glue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8A1FA14-7CBB-4B34-AA27-FAD2D6641D8B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67474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D5CBEFE-15BD-4566-B0DA-BD76D94036C9}"/>
              </a:ext>
            </a:extLst>
          </p:cNvPr>
          <p:cNvSpPr/>
          <p:nvPr/>
        </p:nvSpPr>
        <p:spPr>
          <a:xfrm>
            <a:off x="2272514" y="728110"/>
            <a:ext cx="5968809" cy="943647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Reviewing sounds of the letters ‘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ue</a:t>
            </a:r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’</a:t>
            </a:r>
          </a:p>
        </p:txBody>
      </p:sp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A468BE07-96C7-43AC-957D-5BDAE8029714}"/>
              </a:ext>
            </a:extLst>
          </p:cNvPr>
          <p:cNvSpPr/>
          <p:nvPr/>
        </p:nvSpPr>
        <p:spPr>
          <a:xfrm>
            <a:off x="1231645" y="2367818"/>
            <a:ext cx="2703812" cy="1729436"/>
          </a:xfrm>
          <a:prstGeom prst="wedgeEllipseCallout">
            <a:avLst>
              <a:gd name="adj1" fmla="val -39586"/>
              <a:gd name="adj2" fmla="val 7097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Which ‘</a:t>
            </a:r>
            <a:r>
              <a:rPr lang="en-CA" sz="20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ue</a:t>
            </a: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words can you remember?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B7CEA19-FE69-4C14-96C8-0856FE6395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377" y="4229164"/>
            <a:ext cx="1748543" cy="2241421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CC05BFD-E995-406B-B956-27316BF5B07D}"/>
              </a:ext>
            </a:extLst>
          </p:cNvPr>
          <p:cNvSpPr/>
          <p:nvPr/>
        </p:nvSpPr>
        <p:spPr>
          <a:xfrm>
            <a:off x="4284831" y="3006871"/>
            <a:ext cx="4173369" cy="2444586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_________________________________________________________________________________________________________________________________________________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2C84A2C-F0A5-443C-A4BA-54A9B344E91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73421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D83947-B0FF-473F-8289-0EFA749D6A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377" y="4229164"/>
            <a:ext cx="1748543" cy="2241421"/>
          </a:xfrm>
          <a:prstGeom prst="rect">
            <a:avLst/>
          </a:prstGeom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A073B755-7652-4E71-B206-524F0B4CB672}"/>
              </a:ext>
            </a:extLst>
          </p:cNvPr>
          <p:cNvSpPr/>
          <p:nvPr/>
        </p:nvSpPr>
        <p:spPr>
          <a:xfrm>
            <a:off x="1143000" y="2167623"/>
            <a:ext cx="2566632" cy="1388378"/>
          </a:xfrm>
          <a:prstGeom prst="wedgeEllipseCallout">
            <a:avLst>
              <a:gd name="adj1" fmla="val -39586"/>
              <a:gd name="adj2" fmla="val 7097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Name the ‘</a:t>
            </a:r>
            <a:r>
              <a:rPr lang="en-CA" sz="20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ue</a:t>
            </a: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words</a:t>
            </a:r>
          </a:p>
        </p:txBody>
      </p:sp>
      <p:pic>
        <p:nvPicPr>
          <p:cNvPr id="6146" name="Picture 2" descr="Image result for blue clipart">
            <a:extLst>
              <a:ext uri="{FF2B5EF4-FFF2-40B4-BE49-F238E27FC236}">
                <a16:creationId xmlns:a16="http://schemas.microsoft.com/office/drawing/2014/main" id="{1C7B83DB-ADE6-4F2A-BB94-66A15BFAF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815" y="1604257"/>
            <a:ext cx="1509644" cy="1423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0B0F38D-6259-49D1-A9B4-624B34DE17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4927" y="4771290"/>
            <a:ext cx="1972354" cy="145390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148" name="Picture 4" descr="Image result for glue clipart">
            <a:extLst>
              <a:ext uri="{FF2B5EF4-FFF2-40B4-BE49-F238E27FC236}">
                <a16:creationId xmlns:a16="http://schemas.microsoft.com/office/drawing/2014/main" id="{F546E16E-E652-41BA-BB5A-EACF48CD98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9505" y="751127"/>
            <a:ext cx="2114173" cy="1416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3EBE78-86F8-47AB-86D3-CEC761C1B01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12886"/>
          <a:stretch/>
        </p:blipFill>
        <p:spPr>
          <a:xfrm>
            <a:off x="6491356" y="4771290"/>
            <a:ext cx="2009775" cy="160972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150" name="Picture 6" descr="Image result for true clipart">
            <a:extLst>
              <a:ext uri="{FF2B5EF4-FFF2-40B4-BE49-F238E27FC236}">
                <a16:creationId xmlns:a16="http://schemas.microsoft.com/office/drawing/2014/main" id="{E613A6EF-33D3-4185-A868-32FBB87F32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183" y="2706513"/>
            <a:ext cx="1698973" cy="1698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35A15C5-EF0D-461A-BA22-0963280DE7C7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0755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D83947-B0FF-473F-8289-0EFA749D6A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377" y="4229164"/>
            <a:ext cx="1748543" cy="2241421"/>
          </a:xfrm>
          <a:prstGeom prst="rect">
            <a:avLst/>
          </a:prstGeom>
        </p:spPr>
      </p:pic>
      <p:pic>
        <p:nvPicPr>
          <p:cNvPr id="19458" name="Picture 2" descr="Image result for glue poem kids">
            <a:extLst>
              <a:ext uri="{FF2B5EF4-FFF2-40B4-BE49-F238E27FC236}">
                <a16:creationId xmlns:a16="http://schemas.microsoft.com/office/drawing/2014/main" id="{187EAAEC-7655-4FDF-B0EE-80605690F7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613" y="0"/>
            <a:ext cx="3914775" cy="685800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8F4B015-5E14-4E77-ACDE-8DAE6764D7D5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83846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D5CBEFE-15BD-4566-B0DA-BD76D94036C9}"/>
              </a:ext>
            </a:extLst>
          </p:cNvPr>
          <p:cNvSpPr/>
          <p:nvPr/>
        </p:nvSpPr>
        <p:spPr>
          <a:xfrm>
            <a:off x="2272514" y="728110"/>
            <a:ext cx="5968809" cy="943647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Reviewing sounds of the letters ‘augh’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2E7BBE-F660-40CA-AD3D-762D18DC51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6002" y="2168895"/>
            <a:ext cx="1735321" cy="173532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01BB2EB-EA04-4144-8614-17C55463BD18}"/>
              </a:ext>
            </a:extLst>
          </p:cNvPr>
          <p:cNvSpPr/>
          <p:nvPr/>
        </p:nvSpPr>
        <p:spPr>
          <a:xfrm>
            <a:off x="685800" y="2373935"/>
            <a:ext cx="1904999" cy="73268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daughter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EFD69A0-1B1A-4D1A-90A7-27B95C20074B}"/>
              </a:ext>
            </a:extLst>
          </p:cNvPr>
          <p:cNvSpPr/>
          <p:nvPr/>
        </p:nvSpPr>
        <p:spPr>
          <a:xfrm>
            <a:off x="662353" y="3505172"/>
            <a:ext cx="1904999" cy="73268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laugh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85E5DC2-04D0-47B7-9246-DCF7B2391422}"/>
              </a:ext>
            </a:extLst>
          </p:cNvPr>
          <p:cNvSpPr/>
          <p:nvPr/>
        </p:nvSpPr>
        <p:spPr>
          <a:xfrm>
            <a:off x="672283" y="5619274"/>
            <a:ext cx="1904999" cy="73268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naughty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C74E763-78F4-4F0A-95D6-93B556A16F84}"/>
              </a:ext>
            </a:extLst>
          </p:cNvPr>
          <p:cNvSpPr/>
          <p:nvPr/>
        </p:nvSpPr>
        <p:spPr>
          <a:xfrm>
            <a:off x="662352" y="4525120"/>
            <a:ext cx="1904999" cy="73268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taught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7EC7CF-C428-46CF-89D0-5413DE0433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5330" y="4907063"/>
            <a:ext cx="2109778" cy="155420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242" name="Picture 2" descr="Image result for naughty clipart">
            <a:extLst>
              <a:ext uri="{FF2B5EF4-FFF2-40B4-BE49-F238E27FC236}">
                <a16:creationId xmlns:a16="http://schemas.microsoft.com/office/drawing/2014/main" id="{0AB1D1B7-8309-481E-BC4F-95AEEDF52C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538" y="2168895"/>
            <a:ext cx="1114425" cy="161925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Image result for taught clipart">
            <a:extLst>
              <a:ext uri="{FF2B5EF4-FFF2-40B4-BE49-F238E27FC236}">
                <a16:creationId xmlns:a16="http://schemas.microsoft.com/office/drawing/2014/main" id="{8C50CCC1-2E63-4D56-AC30-AEFE3EDB89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376" y="4667774"/>
            <a:ext cx="1769085" cy="154152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BA2BE6D-FA67-4DAB-A85B-33BC8DB58625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42301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D5CBEFE-15BD-4566-B0DA-BD76D94036C9}"/>
              </a:ext>
            </a:extLst>
          </p:cNvPr>
          <p:cNvSpPr/>
          <p:nvPr/>
        </p:nvSpPr>
        <p:spPr>
          <a:xfrm>
            <a:off x="2272514" y="728110"/>
            <a:ext cx="5968809" cy="943647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Unscramble the ‘augh’ word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01BB2EB-EA04-4144-8614-17C55463BD18}"/>
              </a:ext>
            </a:extLst>
          </p:cNvPr>
          <p:cNvSpPr/>
          <p:nvPr/>
        </p:nvSpPr>
        <p:spPr>
          <a:xfrm>
            <a:off x="6031523" y="2066010"/>
            <a:ext cx="2291862" cy="841064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adguhetr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EFD69A0-1B1A-4D1A-90A7-27B95C20074B}"/>
              </a:ext>
            </a:extLst>
          </p:cNvPr>
          <p:cNvSpPr/>
          <p:nvPr/>
        </p:nvSpPr>
        <p:spPr>
          <a:xfrm>
            <a:off x="1978266" y="1977608"/>
            <a:ext cx="2080847" cy="881093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alhug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85E5DC2-04D0-47B7-9246-DCF7B2391422}"/>
              </a:ext>
            </a:extLst>
          </p:cNvPr>
          <p:cNvSpPr/>
          <p:nvPr/>
        </p:nvSpPr>
        <p:spPr>
          <a:xfrm>
            <a:off x="1353647" y="3283451"/>
            <a:ext cx="2132878" cy="1146468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anyuhgt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C74E763-78F4-4F0A-95D6-93B556A16F84}"/>
              </a:ext>
            </a:extLst>
          </p:cNvPr>
          <p:cNvSpPr/>
          <p:nvPr/>
        </p:nvSpPr>
        <p:spPr>
          <a:xfrm>
            <a:off x="4786297" y="3374154"/>
            <a:ext cx="1914930" cy="1060123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atguth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</a:t>
            </a:r>
          </a:p>
        </p:txBody>
      </p:sp>
      <p:pic>
        <p:nvPicPr>
          <p:cNvPr id="16" name="Picture 2" descr="Image result for naughty clipart">
            <a:extLst>
              <a:ext uri="{FF2B5EF4-FFF2-40B4-BE49-F238E27FC236}">
                <a16:creationId xmlns:a16="http://schemas.microsoft.com/office/drawing/2014/main" id="{1E1DB12E-D69D-4293-B2C0-A4A264BA63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841" y="4944393"/>
            <a:ext cx="1114425" cy="161925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7DC44C3-DCC8-4074-9763-16BC1A73BA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0095" y="4886357"/>
            <a:ext cx="1735321" cy="173532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6A919FA-EB53-4F6B-A4D9-F547860ABF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2222" y="5009440"/>
            <a:ext cx="2109778" cy="155420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0" name="Picture 4" descr="Image result for taught clipart">
            <a:extLst>
              <a:ext uri="{FF2B5EF4-FFF2-40B4-BE49-F238E27FC236}">
                <a16:creationId xmlns:a16="http://schemas.microsoft.com/office/drawing/2014/main" id="{B189E385-A01E-462D-BD8F-ECD7977CC2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142" y="4983254"/>
            <a:ext cx="1769085" cy="154152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89269D3-5AD0-435A-B35F-033F03F1D953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38102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8754C1A7-2FF2-45F0-A8D6-1AB7F1E42EF3}"/>
              </a:ext>
            </a:extLst>
          </p:cNvPr>
          <p:cNvSpPr/>
          <p:nvPr/>
        </p:nvSpPr>
        <p:spPr>
          <a:xfrm>
            <a:off x="1143000" y="1811669"/>
            <a:ext cx="3136291" cy="2000139"/>
          </a:xfrm>
          <a:prstGeom prst="wedgeEllipseCallout">
            <a:avLst>
              <a:gd name="adj1" fmla="val -39586"/>
              <a:gd name="adj2" fmla="val 7097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Guess the ‘augh’ word your classmates are thinking of, ask yes or no questions.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E7ECEE7-6F96-48A4-A6DF-8D6D3AD2C1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377" y="4229164"/>
            <a:ext cx="1748543" cy="2241421"/>
          </a:xfrm>
          <a:prstGeom prst="rect">
            <a:avLst/>
          </a:prstGeom>
        </p:spPr>
      </p:pic>
      <p:pic>
        <p:nvPicPr>
          <p:cNvPr id="9" name="Picture 2" descr="Image result for naughty clipart">
            <a:extLst>
              <a:ext uri="{FF2B5EF4-FFF2-40B4-BE49-F238E27FC236}">
                <a16:creationId xmlns:a16="http://schemas.microsoft.com/office/drawing/2014/main" id="{5ACB6D72-9E5C-4C85-A7E6-48EF56B607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610" y="1390103"/>
            <a:ext cx="1114425" cy="161925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C23514-BE28-458E-B037-C92788CC5E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7111" y="4657747"/>
            <a:ext cx="2109778" cy="155420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1" name="Picture 4" descr="Image result for taught clipart">
            <a:extLst>
              <a:ext uri="{FF2B5EF4-FFF2-40B4-BE49-F238E27FC236}">
                <a16:creationId xmlns:a16="http://schemas.microsoft.com/office/drawing/2014/main" id="{BEFDA8D7-7311-4CD4-BD86-07D794A01B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660" y="2445512"/>
            <a:ext cx="1769085" cy="154152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D0959B3-0B92-4889-A634-4DEFBC38D65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77827" y="4476629"/>
            <a:ext cx="1735321" cy="173532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E82A7BD-1620-4082-B217-517EC12BF531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807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8CB01898-6B13-405D-8C3B-9C6293312CA0}"/>
              </a:ext>
            </a:extLst>
          </p:cNvPr>
          <p:cNvSpPr/>
          <p:nvPr/>
        </p:nvSpPr>
        <p:spPr>
          <a:xfrm>
            <a:off x="352726" y="2240919"/>
            <a:ext cx="3274838" cy="3326593"/>
          </a:xfrm>
          <a:prstGeom prst="wedgeEllipseCallout">
            <a:avLst>
              <a:gd name="adj1" fmla="val -14651"/>
              <a:gd name="adj2" fmla="val 4813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Reviewing the important parts of a book cover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4B6F86-2600-4F59-99F3-0C6C2C77E8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8615" y="1122363"/>
            <a:ext cx="4928625" cy="492862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43A3473-235C-413B-BED2-86D9A562376C}"/>
              </a:ext>
            </a:extLst>
          </p:cNvPr>
          <p:cNvSpPr/>
          <p:nvPr/>
        </p:nvSpPr>
        <p:spPr>
          <a:xfrm>
            <a:off x="3181783" y="2105147"/>
            <a:ext cx="1557709" cy="4220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0070C0"/>
                </a:solidFill>
              </a:rPr>
              <a:t>Title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7F2596-CEF3-416C-B04D-4D3F080E5C4A}"/>
              </a:ext>
            </a:extLst>
          </p:cNvPr>
          <p:cNvSpPr/>
          <p:nvPr/>
        </p:nvSpPr>
        <p:spPr>
          <a:xfrm>
            <a:off x="7130123" y="4992894"/>
            <a:ext cx="1557709" cy="4220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0070C0"/>
                </a:solidFill>
              </a:rPr>
              <a:t>Author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CB1C38F-3EB7-45DD-9BEC-E19F48FA6049}"/>
              </a:ext>
            </a:extLst>
          </p:cNvPr>
          <p:cNvSpPr/>
          <p:nvPr/>
        </p:nvSpPr>
        <p:spPr>
          <a:xfrm>
            <a:off x="4963691" y="5567512"/>
            <a:ext cx="1557709" cy="4220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0070C0"/>
                </a:solidFill>
              </a:rPr>
              <a:t>Illustrator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12EA74C-975D-44F2-8E35-D1F0A20FD264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2518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E7ECEE7-6F96-48A4-A6DF-8D6D3AD2C1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377" y="4229164"/>
            <a:ext cx="1748543" cy="2241421"/>
          </a:xfrm>
          <a:prstGeom prst="rect">
            <a:avLst/>
          </a:prstGeom>
        </p:spPr>
      </p:pic>
      <p:pic>
        <p:nvPicPr>
          <p:cNvPr id="16386" name="Picture 2" descr="Image result for naughty cat poem kids">
            <a:extLst>
              <a:ext uri="{FF2B5EF4-FFF2-40B4-BE49-F238E27FC236}">
                <a16:creationId xmlns:a16="http://schemas.microsoft.com/office/drawing/2014/main" id="{12C7393D-24D1-48AB-B112-D071898BE7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095" y="805059"/>
            <a:ext cx="4089890" cy="546682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C658B40-CE93-43E4-AEA0-B4A423C8563E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24528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D5CBEFE-15BD-4566-B0DA-BD76D94036C9}"/>
              </a:ext>
            </a:extLst>
          </p:cNvPr>
          <p:cNvSpPr/>
          <p:nvPr/>
        </p:nvSpPr>
        <p:spPr>
          <a:xfrm>
            <a:off x="2272514" y="728110"/>
            <a:ext cx="5968809" cy="943647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Reviewing sounds of the letters ‘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ough</a:t>
            </a:r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’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C2AEFD-7E72-4A9A-A033-19BFE793E8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817" y="2086769"/>
            <a:ext cx="1809750" cy="2343150"/>
          </a:xfrm>
          <a:prstGeom prst="rect">
            <a:avLst/>
          </a:prstGeom>
        </p:spPr>
      </p:pic>
      <p:pic>
        <p:nvPicPr>
          <p:cNvPr id="15362" name="Picture 2" descr="Image result for bought clipart">
            <a:extLst>
              <a:ext uri="{FF2B5EF4-FFF2-40B4-BE49-F238E27FC236}">
                <a16:creationId xmlns:a16="http://schemas.microsoft.com/office/drawing/2014/main" id="{8DDB6912-3EBC-4BF6-93A3-D7D86906CE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907" y="2126701"/>
            <a:ext cx="1885950" cy="203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3560278-E2AC-4ECA-900A-72CE728B2FBB}"/>
              </a:ext>
            </a:extLst>
          </p:cNvPr>
          <p:cNvSpPr/>
          <p:nvPr/>
        </p:nvSpPr>
        <p:spPr>
          <a:xfrm>
            <a:off x="685800" y="2373935"/>
            <a:ext cx="1904999" cy="73268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cough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133B4B4-3D9A-4A46-88D8-84D25364D9F1}"/>
              </a:ext>
            </a:extLst>
          </p:cNvPr>
          <p:cNvSpPr/>
          <p:nvPr/>
        </p:nvSpPr>
        <p:spPr>
          <a:xfrm>
            <a:off x="637810" y="3698288"/>
            <a:ext cx="1904999" cy="73268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bought</a:t>
            </a:r>
          </a:p>
        </p:txBody>
      </p:sp>
      <p:pic>
        <p:nvPicPr>
          <p:cNvPr id="15364" name="Picture 4" descr="Image result for thought clipart">
            <a:extLst>
              <a:ext uri="{FF2B5EF4-FFF2-40B4-BE49-F238E27FC236}">
                <a16:creationId xmlns:a16="http://schemas.microsoft.com/office/drawing/2014/main" id="{28A7D462-2490-40D4-B448-8710DF1FF5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163" y="4612185"/>
            <a:ext cx="1320311" cy="186836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BD4BC99-3109-4628-90CB-542151501790}"/>
              </a:ext>
            </a:extLst>
          </p:cNvPr>
          <p:cNvSpPr/>
          <p:nvPr/>
        </p:nvSpPr>
        <p:spPr>
          <a:xfrm>
            <a:off x="637809" y="5110931"/>
            <a:ext cx="1904999" cy="73268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thought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6B36A83-01FF-4218-B8FE-D26C2BD2FF46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99494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75B82707-B069-4CDA-9081-C8BFAE504256}"/>
              </a:ext>
            </a:extLst>
          </p:cNvPr>
          <p:cNvSpPr/>
          <p:nvPr/>
        </p:nvSpPr>
        <p:spPr>
          <a:xfrm>
            <a:off x="1143000" y="1811669"/>
            <a:ext cx="3136291" cy="2000139"/>
          </a:xfrm>
          <a:prstGeom prst="wedgeEllipseCallout">
            <a:avLst>
              <a:gd name="adj1" fmla="val -39586"/>
              <a:gd name="adj2" fmla="val 7097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Can you think of any other ‘</a:t>
            </a:r>
            <a:r>
              <a:rPr lang="en-CA" sz="20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ough</a:t>
            </a: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words?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A17B1ED-078F-43DF-A23E-1616EFCC84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377" y="4229164"/>
            <a:ext cx="1748543" cy="2241421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3420E5D-F2B5-454B-8A17-AF1E44BF18DA}"/>
              </a:ext>
            </a:extLst>
          </p:cNvPr>
          <p:cNvSpPr/>
          <p:nvPr/>
        </p:nvSpPr>
        <p:spPr>
          <a:xfrm>
            <a:off x="4284831" y="3006871"/>
            <a:ext cx="4173369" cy="2444586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_________________________________________________________________________________________________________________________________________________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5F9849D-1C83-4B11-9932-FD998F5F19C4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12427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A17B1ED-078F-43DF-A23E-1616EFCC84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0902" y="2481327"/>
            <a:ext cx="1748543" cy="224142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EB25EDE-AED9-4B48-9941-F2860825A6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3097" y="0"/>
            <a:ext cx="5297805" cy="6858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6FDCE9F-8D5F-4605-A152-9BB3F5544D8C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80449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214115-4315-4CBA-85C8-69B0A403C71D}"/>
              </a:ext>
            </a:extLst>
          </p:cNvPr>
          <p:cNvSpPr/>
          <p:nvPr/>
        </p:nvSpPr>
        <p:spPr>
          <a:xfrm>
            <a:off x="2272514" y="728110"/>
            <a:ext cx="5968809" cy="943647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‘augh’, ‘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ough</a:t>
            </a:r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’ or ‘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ue</a:t>
            </a:r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’?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5FBE61F-3819-4385-83F6-091AD8C940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722881"/>
              </p:ext>
            </p:extLst>
          </p:nvPr>
        </p:nvGraphicFramePr>
        <p:xfrm>
          <a:off x="1764325" y="2563737"/>
          <a:ext cx="5886051" cy="2610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2017">
                  <a:extLst>
                    <a:ext uri="{9D8B030D-6E8A-4147-A177-3AD203B41FA5}">
                      <a16:colId xmlns:a16="http://schemas.microsoft.com/office/drawing/2014/main" val="2305219518"/>
                    </a:ext>
                  </a:extLst>
                </a:gridCol>
                <a:gridCol w="1962017">
                  <a:extLst>
                    <a:ext uri="{9D8B030D-6E8A-4147-A177-3AD203B41FA5}">
                      <a16:colId xmlns:a16="http://schemas.microsoft.com/office/drawing/2014/main" val="524448610"/>
                    </a:ext>
                  </a:extLst>
                </a:gridCol>
                <a:gridCol w="1962017">
                  <a:extLst>
                    <a:ext uri="{9D8B030D-6E8A-4147-A177-3AD203B41FA5}">
                      <a16:colId xmlns:a16="http://schemas.microsoft.com/office/drawing/2014/main" val="301480748"/>
                    </a:ext>
                  </a:extLst>
                </a:gridCol>
              </a:tblGrid>
              <a:tr h="522061">
                <a:tc>
                  <a:txBody>
                    <a:bodyPr/>
                    <a:lstStyle/>
                    <a:p>
                      <a:pPr algn="ctr"/>
                      <a:r>
                        <a:rPr lang="en-CA" sz="2800" dirty="0" err="1"/>
                        <a:t>ue</a:t>
                      </a:r>
                      <a:endParaRPr lang="en-C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 err="1"/>
                        <a:t>ough</a:t>
                      </a:r>
                      <a:endParaRPr lang="en-C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/>
                        <a:t>augh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4309338"/>
                  </a:ext>
                </a:extLst>
              </a:tr>
              <a:tr h="522061">
                <a:tc>
                  <a:txBody>
                    <a:bodyPr/>
                    <a:lstStyle/>
                    <a:p>
                      <a:pPr algn="ctr"/>
                      <a:endParaRPr lang="en-CA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2029026"/>
                  </a:ext>
                </a:extLst>
              </a:tr>
              <a:tr h="522061">
                <a:tc>
                  <a:txBody>
                    <a:bodyPr/>
                    <a:lstStyle/>
                    <a:p>
                      <a:pPr algn="ctr"/>
                      <a:endParaRPr lang="en-CA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0264705"/>
                  </a:ext>
                </a:extLst>
              </a:tr>
              <a:tr h="522061">
                <a:tc>
                  <a:txBody>
                    <a:bodyPr/>
                    <a:lstStyle/>
                    <a:p>
                      <a:pPr algn="ctr"/>
                      <a:endParaRPr lang="en-CA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4712789"/>
                  </a:ext>
                </a:extLst>
              </a:tr>
              <a:tr h="522061">
                <a:tc>
                  <a:txBody>
                    <a:bodyPr/>
                    <a:lstStyle/>
                    <a:p>
                      <a:pPr algn="ctr"/>
                      <a:endParaRPr lang="en-CA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6989884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4DD8C675-AA5F-484D-B359-00DF75ED36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2458" y="5628660"/>
            <a:ext cx="1227663" cy="90496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F15E35A-33CA-4A59-8573-BD92C629004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2886"/>
          <a:stretch/>
        </p:blipFill>
        <p:spPr>
          <a:xfrm>
            <a:off x="7474531" y="5550452"/>
            <a:ext cx="1287400" cy="103114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1" name="Picture 2" descr="Image result for blue clipart">
            <a:extLst>
              <a:ext uri="{FF2B5EF4-FFF2-40B4-BE49-F238E27FC236}">
                <a16:creationId xmlns:a16="http://schemas.microsoft.com/office/drawing/2014/main" id="{A0ADA59B-EE5F-4C46-98AE-4E2FCE7ADC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69" y="2126674"/>
            <a:ext cx="1230663" cy="1160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Image result for true clipart">
            <a:extLst>
              <a:ext uri="{FF2B5EF4-FFF2-40B4-BE49-F238E27FC236}">
                <a16:creationId xmlns:a16="http://schemas.microsoft.com/office/drawing/2014/main" id="{F4C6CFF1-B1F2-46A9-AE72-0C64BC3AA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378" y="1917990"/>
            <a:ext cx="895523" cy="89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86DE6C3-227A-4E8E-A4FA-82CA73AE7A4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9438" y="3859443"/>
            <a:ext cx="1375956" cy="101362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738D816-D2E2-45B9-A9D5-924CFC1C73D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88684" y="3277510"/>
            <a:ext cx="1232456" cy="123245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E619862-E2D0-44E9-9556-823E1EDBDC4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01095" y="5486565"/>
            <a:ext cx="774605" cy="112549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6" name="Picture 4" descr="Image result for taught clipart">
            <a:extLst>
              <a:ext uri="{FF2B5EF4-FFF2-40B4-BE49-F238E27FC236}">
                <a16:creationId xmlns:a16="http://schemas.microsoft.com/office/drawing/2014/main" id="{3568079C-BED9-457D-A5E8-8A423FE50C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7838" y="5534350"/>
            <a:ext cx="1255018" cy="109358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Image result for cough clipart">
            <a:extLst>
              <a:ext uri="{FF2B5EF4-FFF2-40B4-BE49-F238E27FC236}">
                <a16:creationId xmlns:a16="http://schemas.microsoft.com/office/drawing/2014/main" id="{BF91FA26-2BF9-4324-B36C-0739A66E11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646" y="5257800"/>
            <a:ext cx="1118245" cy="1447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Image result for thought clipart">
            <a:extLst>
              <a:ext uri="{FF2B5EF4-FFF2-40B4-BE49-F238E27FC236}">
                <a16:creationId xmlns:a16="http://schemas.microsoft.com/office/drawing/2014/main" id="{807F0EC6-0351-45AC-9A1B-F1B06BF8A1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44" y="5174042"/>
            <a:ext cx="853305" cy="120750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261A150-B588-4112-9A6F-58484D768267}"/>
              </a:ext>
            </a:extLst>
          </p:cNvPr>
          <p:cNvPicPr/>
          <p:nvPr/>
        </p:nvPicPr>
        <p:blipFill>
          <a:blip r:embed="rId1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14057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0C817-21AA-4B4E-85C1-EF09989E6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7BEB3FD-BA18-4451-A897-07E3D0AB522F}"/>
              </a:ext>
            </a:extLst>
          </p:cNvPr>
          <p:cNvSpPr/>
          <p:nvPr/>
        </p:nvSpPr>
        <p:spPr>
          <a:xfrm>
            <a:off x="1484201" y="236172"/>
            <a:ext cx="6381983" cy="4347551"/>
          </a:xfrm>
          <a:prstGeom prst="roundRect">
            <a:avLst/>
          </a:prstGeom>
          <a:solidFill>
            <a:srgbClr val="4472C4">
              <a:alpha val="94118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What did we review today?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Reviewing sounds of the letters ‘</a:t>
            </a:r>
            <a:r>
              <a:rPr lang="en-CA" sz="2000" dirty="0" err="1">
                <a:latin typeface="Century Gothic" panose="020B0502020202020204" pitchFamily="34" charset="0"/>
              </a:rPr>
              <a:t>ue</a:t>
            </a:r>
            <a:r>
              <a:rPr lang="en-CA" sz="2000" dirty="0">
                <a:latin typeface="Century Gothic" panose="020B0502020202020204" pitchFamily="34" charset="0"/>
              </a:rPr>
              <a:t>’, ‘</a:t>
            </a:r>
            <a:r>
              <a:rPr lang="en-CA" sz="2000" dirty="0" err="1">
                <a:latin typeface="Century Gothic" panose="020B0502020202020204" pitchFamily="34" charset="0"/>
              </a:rPr>
              <a:t>ough</a:t>
            </a:r>
            <a:r>
              <a:rPr lang="en-CA" sz="2000" dirty="0">
                <a:latin typeface="Century Gothic" panose="020B0502020202020204" pitchFamily="34" charset="0"/>
              </a:rPr>
              <a:t>’ and ‘augh’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Locate and identify the title, author and illustrator of a book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Making connections (text to self or world)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Reading focus:  Identify the topic or main idea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EB2268-9BCB-4F9B-939B-BF7AF799ACA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36654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541730" y="1010135"/>
            <a:ext cx="4264732" cy="4675558"/>
          </a:xfrm>
          <a:prstGeom prst="roundRect">
            <a:avLst/>
          </a:prstGeom>
          <a:solidFill>
            <a:srgbClr val="4472C4">
              <a:alpha val="87059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Before we go… </a:t>
            </a:r>
          </a:p>
          <a:p>
            <a:pPr algn="ctr"/>
            <a:endParaRPr lang="en-CA" sz="3200" u="sng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Do you understand the homework?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Do you have any questions?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What are two new things you learned today?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C9BA96E-DB57-423E-9F63-64B26167990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8294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C741889-EDD3-42E5-A9E1-E530AF7E4B7B}"/>
              </a:ext>
            </a:extLst>
          </p:cNvPr>
          <p:cNvSpPr/>
          <p:nvPr/>
        </p:nvSpPr>
        <p:spPr>
          <a:xfrm>
            <a:off x="2771389" y="490426"/>
            <a:ext cx="4145228" cy="70655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Creative Writing</a:t>
            </a: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386D4450-8AB9-475E-AE73-48FF022A3385}"/>
              </a:ext>
            </a:extLst>
          </p:cNvPr>
          <p:cNvSpPr/>
          <p:nvPr/>
        </p:nvSpPr>
        <p:spPr>
          <a:xfrm>
            <a:off x="1143000" y="1591711"/>
            <a:ext cx="2849076" cy="2255139"/>
          </a:xfrm>
          <a:prstGeom prst="wedgeEllipseCallout">
            <a:avLst>
              <a:gd name="adj1" fmla="val -35165"/>
              <a:gd name="adj2" fmla="val 5157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Write a story about this picture. </a:t>
            </a:r>
          </a:p>
        </p:txBody>
      </p:sp>
      <p:pic>
        <p:nvPicPr>
          <p:cNvPr id="12" name="Picture 2" descr="Related image">
            <a:extLst>
              <a:ext uri="{FF2B5EF4-FFF2-40B4-BE49-F238E27FC236}">
                <a16:creationId xmlns:a16="http://schemas.microsoft.com/office/drawing/2014/main" id="{6501C3FB-FBA1-432A-9693-6B5FFD982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2577">
            <a:off x="162299" y="3707360"/>
            <a:ext cx="2283132" cy="228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1447AC-9F28-494A-A339-5B231C6DFE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0651" y="2650300"/>
            <a:ext cx="4256502" cy="2393100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47409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F468FE-EA4F-4C34-9DCA-9F51E2F5A3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0849" y="552939"/>
            <a:ext cx="4054719" cy="574418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EF41D23-04C7-4747-BCFF-74459B834922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6277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9A96CF4-CF2C-4645-84D6-3DC020B0B4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2187" y="1328358"/>
            <a:ext cx="6467475" cy="4855675"/>
          </a:xfrm>
          <a:prstGeom prst="rect">
            <a:avLst/>
          </a:prstGeom>
          <a:ln w="76200"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6B22AB6-7084-442F-942D-0C447F8D5EF8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376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8CB01898-6B13-405D-8C3B-9C6293312CA0}"/>
              </a:ext>
            </a:extLst>
          </p:cNvPr>
          <p:cNvSpPr/>
          <p:nvPr/>
        </p:nvSpPr>
        <p:spPr>
          <a:xfrm>
            <a:off x="2873186" y="247730"/>
            <a:ext cx="3726905" cy="1663297"/>
          </a:xfrm>
          <a:prstGeom prst="wedgeEllipseCallout">
            <a:avLst>
              <a:gd name="adj1" fmla="val -14651"/>
              <a:gd name="adj2" fmla="val 4813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talk!</a:t>
            </a:r>
          </a:p>
        </p:txBody>
      </p:sp>
      <p:sp>
        <p:nvSpPr>
          <p:cNvPr id="12" name="Speech Bubble: Oval 11">
            <a:extLst>
              <a:ext uri="{FF2B5EF4-FFF2-40B4-BE49-F238E27FC236}">
                <a16:creationId xmlns:a16="http://schemas.microsoft.com/office/drawing/2014/main" id="{329BD8CF-6B4D-48CC-9922-151248BBC301}"/>
              </a:ext>
            </a:extLst>
          </p:cNvPr>
          <p:cNvSpPr/>
          <p:nvPr/>
        </p:nvSpPr>
        <p:spPr>
          <a:xfrm>
            <a:off x="256031" y="1664636"/>
            <a:ext cx="3592770" cy="2212852"/>
          </a:xfrm>
          <a:prstGeom prst="wedgeEllipseCallout">
            <a:avLst>
              <a:gd name="adj1" fmla="val 12790"/>
              <a:gd name="adj2" fmla="val 7283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The author is the person who wrote the book </a:t>
            </a:r>
          </a:p>
        </p:txBody>
      </p:sp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CF3FE3D8-94F6-4D33-86F1-2EF864BFC527}"/>
              </a:ext>
            </a:extLst>
          </p:cNvPr>
          <p:cNvSpPr/>
          <p:nvPr/>
        </p:nvSpPr>
        <p:spPr>
          <a:xfrm>
            <a:off x="3901134" y="1981011"/>
            <a:ext cx="3498970" cy="1004778"/>
          </a:xfrm>
          <a:prstGeom prst="wedgeEllipseCallout">
            <a:avLst>
              <a:gd name="adj1" fmla="val -33749"/>
              <a:gd name="adj2" fmla="val 17042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The title is …</a:t>
            </a:r>
          </a:p>
        </p:txBody>
      </p:sp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832B6AD1-E3D8-45D4-B68B-912ADF449799}"/>
              </a:ext>
            </a:extLst>
          </p:cNvPr>
          <p:cNvSpPr/>
          <p:nvPr/>
        </p:nvSpPr>
        <p:spPr>
          <a:xfrm>
            <a:off x="5388998" y="3375099"/>
            <a:ext cx="3551303" cy="993512"/>
          </a:xfrm>
          <a:prstGeom prst="wedgeEllipseCallout">
            <a:avLst>
              <a:gd name="adj1" fmla="val -43562"/>
              <a:gd name="adj2" fmla="val 8914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The illustrator is …</a:t>
            </a:r>
          </a:p>
        </p:txBody>
      </p:sp>
      <p:pic>
        <p:nvPicPr>
          <p:cNvPr id="15" name="Picture 2" descr="Image result for outer space kids clipart">
            <a:extLst>
              <a:ext uri="{FF2B5EF4-FFF2-40B4-BE49-F238E27FC236}">
                <a16:creationId xmlns:a16="http://schemas.microsoft.com/office/drawing/2014/main" id="{A29BCC55-8E91-41BD-B77B-1B8BF363EC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2422156" y="4064555"/>
            <a:ext cx="1687687" cy="2620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Related image">
            <a:extLst>
              <a:ext uri="{FF2B5EF4-FFF2-40B4-BE49-F238E27FC236}">
                <a16:creationId xmlns:a16="http://schemas.microsoft.com/office/drawing/2014/main" id="{A1712669-423A-4F63-AF10-F9114B527A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5207">
            <a:off x="4132412" y="4373039"/>
            <a:ext cx="1700220" cy="2179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9ACFDAA-F0EE-4F83-8620-1D4D449257B7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429654" y="1766219"/>
            <a:ext cx="2932532" cy="1612625"/>
          </a:xfrm>
          <a:prstGeom prst="wedgeEllipseCallout">
            <a:avLst>
              <a:gd name="adj1" fmla="val -18051"/>
              <a:gd name="adj2" fmla="val 6613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Label the important parts.</a:t>
            </a:r>
          </a:p>
        </p:txBody>
      </p:sp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7C36885B-2BF6-4B99-A630-DC3F1483D562}"/>
              </a:ext>
            </a:extLst>
          </p:cNvPr>
          <p:cNvSpPr/>
          <p:nvPr/>
        </p:nvSpPr>
        <p:spPr>
          <a:xfrm>
            <a:off x="1701069" y="3532532"/>
            <a:ext cx="2340517" cy="1365101"/>
          </a:xfrm>
          <a:prstGeom prst="wedgeEllipseCallout">
            <a:avLst>
              <a:gd name="adj1" fmla="val -56618"/>
              <a:gd name="adj2" fmla="val -1287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What could this story be about?</a:t>
            </a:r>
          </a:p>
        </p:txBody>
      </p:sp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7" y="3646084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F22CF7-5926-4AB6-A801-4C1DD5DDB0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7205" y="388466"/>
            <a:ext cx="4286250" cy="62293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C992B2A-CD9A-431E-9D81-C219ACE0C3C4}"/>
              </a:ext>
            </a:extLst>
          </p:cNvPr>
          <p:cNvSpPr/>
          <p:nvPr/>
        </p:nvSpPr>
        <p:spPr>
          <a:xfrm>
            <a:off x="3152665" y="5515776"/>
            <a:ext cx="1557709" cy="4220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C322354-72E8-40B7-BCAB-420AFDE1E7A9}"/>
              </a:ext>
            </a:extLst>
          </p:cNvPr>
          <p:cNvSpPr/>
          <p:nvPr/>
        </p:nvSpPr>
        <p:spPr>
          <a:xfrm>
            <a:off x="3032349" y="1106557"/>
            <a:ext cx="1557709" cy="4220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02BBE46-D313-4CAD-82C7-13DF814F9B59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218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429654" y="1766219"/>
            <a:ext cx="2932532" cy="1612625"/>
          </a:xfrm>
          <a:prstGeom prst="wedgeEllipseCallout">
            <a:avLst>
              <a:gd name="adj1" fmla="val -18051"/>
              <a:gd name="adj2" fmla="val 6613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Label the important parts.</a:t>
            </a:r>
          </a:p>
        </p:txBody>
      </p:sp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7C36885B-2BF6-4B99-A630-DC3F1483D562}"/>
              </a:ext>
            </a:extLst>
          </p:cNvPr>
          <p:cNvSpPr/>
          <p:nvPr/>
        </p:nvSpPr>
        <p:spPr>
          <a:xfrm>
            <a:off x="1701069" y="3532532"/>
            <a:ext cx="2340517" cy="1365101"/>
          </a:xfrm>
          <a:prstGeom prst="wedgeEllipseCallout">
            <a:avLst>
              <a:gd name="adj1" fmla="val -56618"/>
              <a:gd name="adj2" fmla="val -1287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What could this story be about?</a:t>
            </a:r>
          </a:p>
        </p:txBody>
      </p:sp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7" y="3646084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88F23A-8582-42B2-97EE-529B7CE7DD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8020" y="1587378"/>
            <a:ext cx="4762500" cy="37338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C992B2A-CD9A-431E-9D81-C219ACE0C3C4}"/>
              </a:ext>
            </a:extLst>
          </p:cNvPr>
          <p:cNvSpPr/>
          <p:nvPr/>
        </p:nvSpPr>
        <p:spPr>
          <a:xfrm>
            <a:off x="6697188" y="5230648"/>
            <a:ext cx="1557709" cy="4220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9684859-A838-4D30-A551-8B196892435A}"/>
              </a:ext>
            </a:extLst>
          </p:cNvPr>
          <p:cNvSpPr/>
          <p:nvPr/>
        </p:nvSpPr>
        <p:spPr>
          <a:xfrm>
            <a:off x="5051561" y="1376362"/>
            <a:ext cx="1557709" cy="4220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0CCAB77-204A-4A35-855A-D55400C10DDD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29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429654" y="1766219"/>
            <a:ext cx="2932532" cy="1612625"/>
          </a:xfrm>
          <a:prstGeom prst="wedgeEllipseCallout">
            <a:avLst>
              <a:gd name="adj1" fmla="val -18051"/>
              <a:gd name="adj2" fmla="val 6613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Label the important parts.</a:t>
            </a:r>
          </a:p>
        </p:txBody>
      </p:sp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7C36885B-2BF6-4B99-A630-DC3F1483D562}"/>
              </a:ext>
            </a:extLst>
          </p:cNvPr>
          <p:cNvSpPr/>
          <p:nvPr/>
        </p:nvSpPr>
        <p:spPr>
          <a:xfrm>
            <a:off x="1701069" y="3532532"/>
            <a:ext cx="2340517" cy="1365101"/>
          </a:xfrm>
          <a:prstGeom prst="wedgeEllipseCallout">
            <a:avLst>
              <a:gd name="adj1" fmla="val -56618"/>
              <a:gd name="adj2" fmla="val -1287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What could this story be about?</a:t>
            </a:r>
          </a:p>
        </p:txBody>
      </p:sp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7" y="3646084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22E20D-983C-4E43-B34B-444F14274A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9574" y="541597"/>
            <a:ext cx="4607504" cy="59818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C992B2A-CD9A-431E-9D81-C219ACE0C3C4}"/>
              </a:ext>
            </a:extLst>
          </p:cNvPr>
          <p:cNvSpPr/>
          <p:nvPr/>
        </p:nvSpPr>
        <p:spPr>
          <a:xfrm>
            <a:off x="3793145" y="2266865"/>
            <a:ext cx="1557709" cy="4220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9D9B87A-E1EE-4F78-B867-5C4CF207E736}"/>
              </a:ext>
            </a:extLst>
          </p:cNvPr>
          <p:cNvSpPr/>
          <p:nvPr/>
        </p:nvSpPr>
        <p:spPr>
          <a:xfrm>
            <a:off x="7222145" y="2697445"/>
            <a:ext cx="1557709" cy="4220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510B682-D7A8-4344-B5A9-59C0A95C737B}"/>
              </a:ext>
            </a:extLst>
          </p:cNvPr>
          <p:cNvSpPr/>
          <p:nvPr/>
        </p:nvSpPr>
        <p:spPr>
          <a:xfrm>
            <a:off x="3793144" y="848352"/>
            <a:ext cx="1557709" cy="4220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2E10948-D76F-4868-A2FE-09E419F28ED6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4522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</TotalTime>
  <Words>473</Words>
  <Application>Microsoft Office PowerPoint</Application>
  <PresentationFormat>On-screen Show (4:3)</PresentationFormat>
  <Paragraphs>102</Paragraphs>
  <Slides>59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5" baseType="lpstr">
      <vt:lpstr>Arial</vt:lpstr>
      <vt:lpstr>Calibri</vt:lpstr>
      <vt:lpstr>Calibri Light</vt:lpstr>
      <vt:lpstr>Century Gothic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Mike</dc:creator>
  <cp:lastModifiedBy>Vanessa Mike</cp:lastModifiedBy>
  <cp:revision>37</cp:revision>
  <dcterms:created xsi:type="dcterms:W3CDTF">2017-08-08T15:17:38Z</dcterms:created>
  <dcterms:modified xsi:type="dcterms:W3CDTF">2017-08-08T16:56:12Z</dcterms:modified>
</cp:coreProperties>
</file>