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88" r:id="rId6"/>
    <p:sldId id="261" r:id="rId7"/>
    <p:sldId id="262" r:id="rId8"/>
    <p:sldId id="285" r:id="rId9"/>
    <p:sldId id="268" r:id="rId10"/>
    <p:sldId id="269" r:id="rId11"/>
    <p:sldId id="270" r:id="rId12"/>
    <p:sldId id="271" r:id="rId13"/>
    <p:sldId id="277" r:id="rId14"/>
    <p:sldId id="278" r:id="rId15"/>
    <p:sldId id="280" r:id="rId16"/>
    <p:sldId id="281" r:id="rId17"/>
    <p:sldId id="279" r:id="rId18"/>
    <p:sldId id="272" r:id="rId19"/>
    <p:sldId id="273" r:id="rId20"/>
    <p:sldId id="274" r:id="rId21"/>
    <p:sldId id="275" r:id="rId22"/>
    <p:sldId id="276" r:id="rId23"/>
    <p:sldId id="282" r:id="rId24"/>
    <p:sldId id="283" r:id="rId25"/>
    <p:sldId id="284" r:id="rId26"/>
    <p:sldId id="287" r:id="rId27"/>
    <p:sldId id="286" r:id="rId28"/>
    <p:sldId id="263" r:id="rId29"/>
    <p:sldId id="290" r:id="rId30"/>
    <p:sldId id="291" r:id="rId31"/>
    <p:sldId id="302" r:id="rId32"/>
    <p:sldId id="292" r:id="rId33"/>
    <p:sldId id="293" r:id="rId34"/>
    <p:sldId id="303" r:id="rId35"/>
    <p:sldId id="311" r:id="rId36"/>
    <p:sldId id="304" r:id="rId37"/>
    <p:sldId id="305" r:id="rId38"/>
    <p:sldId id="307" r:id="rId39"/>
    <p:sldId id="309" r:id="rId40"/>
    <p:sldId id="310" r:id="rId41"/>
    <p:sldId id="306" r:id="rId42"/>
    <p:sldId id="308" r:id="rId43"/>
    <p:sldId id="296" r:id="rId44"/>
    <p:sldId id="294" r:id="rId45"/>
    <p:sldId id="312" r:id="rId46"/>
    <p:sldId id="313" r:id="rId47"/>
    <p:sldId id="264" r:id="rId48"/>
    <p:sldId id="265" r:id="rId49"/>
    <p:sldId id="266" r:id="rId50"/>
    <p:sldId id="314" r:id="rId51"/>
    <p:sldId id="315" r:id="rId52"/>
    <p:sldId id="289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3372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0919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63006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73104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167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28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076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0037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212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313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699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6B07A-8F0D-456F-AF82-D573E04AD34C}" type="datetimeFigureOut">
              <a:rPr lang="en-CA" smtClean="0"/>
              <a:t>2017-08-08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0C350-3F93-48DF-8EA2-D5973671F99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906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.tiff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9.png"/><Relationship Id="rId7" Type="http://schemas.openxmlformats.org/officeDocument/2006/relationships/image" Target="../media/image4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10.png"/><Relationship Id="rId4" Type="http://schemas.openxmlformats.org/officeDocument/2006/relationships/image" Target="../media/image4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6.png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4.tif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73580" y="918916"/>
            <a:ext cx="1559949" cy="242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23" y="2055815"/>
            <a:ext cx="1816227" cy="232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1922584" y="4743826"/>
            <a:ext cx="5427785" cy="1697398"/>
          </a:xfrm>
          <a:prstGeom prst="roundRect">
            <a:avLst/>
          </a:prstGeom>
          <a:solidFill>
            <a:srgbClr val="4472C4">
              <a:alpha val="81176"/>
            </a:srgb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latin typeface="Century Gothic" panose="020B0502020202020204" pitchFamily="34" charset="0"/>
              </a:rPr>
              <a:t>Welcome to Lesson Five</a:t>
            </a:r>
          </a:p>
          <a:p>
            <a:pPr algn="ctr"/>
            <a:r>
              <a:rPr lang="en-CA" sz="3200" b="1" dirty="0">
                <a:latin typeface="Century Gothic" panose="020B0502020202020204" pitchFamily="34" charset="0"/>
              </a:rPr>
              <a:t>Outer Space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33460-642A-47D1-B425-F9EAD989755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28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A7D3A1-44F6-4C33-AA31-3ECE99E641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79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5883A5-6C34-49A6-A3C5-164174862A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67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D2E1D9-175B-4F0C-8460-3C6F44DA9F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14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 descr="A close up of a sign&#10;&#10;Description generated with high confidence">
            <a:extLst>
              <a:ext uri="{FF2B5EF4-FFF2-40B4-BE49-F238E27FC236}">
                <a16:creationId xmlns:a16="http://schemas.microsoft.com/office/drawing/2014/main" id="{BC2C0B6A-9B44-400B-B837-52D5EDF453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45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01AE87-2D58-4E82-929E-C458173C90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89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D34388-783E-45A0-8986-899A1B5A92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50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670BAF-1ECF-4B91-A902-8BF50E30B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88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88B9D4-0CCE-4EED-AC81-9E7B45ACCE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81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1CFC3E-0A9E-453D-A9FE-7A5778DDD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32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098A3B-C3E7-4E8C-880F-30E8E70E75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1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471391" y="539262"/>
            <a:ext cx="4592978" cy="220393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Outer Space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Let’s play a word game!</a:t>
            </a:r>
          </a:p>
          <a:p>
            <a:pPr algn="ctr"/>
            <a:r>
              <a:rPr lang="en-CA" sz="2000" dirty="0">
                <a:latin typeface="Century Gothic" panose="020B0502020202020204" pitchFamily="34" charset="0"/>
              </a:rPr>
              <a:t>How many words can you make out of the letters in ‘universe’?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00B353-0A4B-4159-8D00-0FA78A04EC90}"/>
              </a:ext>
            </a:extLst>
          </p:cNvPr>
          <p:cNvSpPr/>
          <p:nvPr/>
        </p:nvSpPr>
        <p:spPr>
          <a:xfrm>
            <a:off x="471391" y="3241072"/>
            <a:ext cx="4592978" cy="2649841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rgbClr val="2F528F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0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E742C9-2EF8-45C2-BA08-44A8F4DE268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09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E4C1A5-09D0-4D1B-9123-C56CC491F6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62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503E01-2D72-475F-AC2A-8D7FF2472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54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62EADC-99E3-4E86-B151-416775241B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47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7831D6-B979-4AE8-A440-F816275AE8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68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012EB8-B85D-4033-9553-2096A5B87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0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CC687E-401C-4AF2-BB2A-F97F064BBC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956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4CAE5A-6208-4DF9-9C0F-06A43BBEFF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614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5BF987-6871-4C68-B169-02F8518C4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77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042508" y="2107485"/>
            <a:ext cx="2708878" cy="987407"/>
          </a:xfrm>
          <a:prstGeom prst="wedgeEllipseCallout">
            <a:avLst>
              <a:gd name="adj1" fmla="val -25248"/>
              <a:gd name="adj2" fmla="val 987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drag parachute?</a:t>
            </a:r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03698" y="3772208"/>
            <a:ext cx="2155024" cy="215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7655" y="2638091"/>
            <a:ext cx="2275594" cy="29170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D78AED-7B2D-45CD-A2EB-03AC59EB21C1}"/>
              </a:ext>
            </a:extLst>
          </p:cNvPr>
          <p:cNvSpPr/>
          <p:nvPr/>
        </p:nvSpPr>
        <p:spPr>
          <a:xfrm>
            <a:off x="1985009" y="558794"/>
            <a:ext cx="5719827" cy="72910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Help our astronaut answer these questions!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BF348252-2794-4FD4-844A-2D4BA2B32FF9}"/>
              </a:ext>
            </a:extLst>
          </p:cNvPr>
          <p:cNvSpPr/>
          <p:nvPr/>
        </p:nvSpPr>
        <p:spPr>
          <a:xfrm>
            <a:off x="2175889" y="3466797"/>
            <a:ext cx="2708878" cy="987407"/>
          </a:xfrm>
          <a:prstGeom prst="wedgeEllipseCallout">
            <a:avLst>
              <a:gd name="adj1" fmla="val -55974"/>
              <a:gd name="adj2" fmla="val 3938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does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launch 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mean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?</a:t>
            </a:r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CA416565-E9F6-4429-A71B-3A99A4CB55E3}"/>
              </a:ext>
            </a:extLst>
          </p:cNvPr>
          <p:cNvSpPr/>
          <p:nvPr/>
        </p:nvSpPr>
        <p:spPr>
          <a:xfrm>
            <a:off x="2396947" y="5061424"/>
            <a:ext cx="2708878" cy="987407"/>
          </a:xfrm>
          <a:prstGeom prst="wedgeEllipseCallout">
            <a:avLst>
              <a:gd name="adj1" fmla="val -63331"/>
              <a:gd name="adj2" fmla="val -5915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Do you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float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 in space? Why?</a:t>
            </a:r>
          </a:p>
        </p:txBody>
      </p:sp>
    </p:spTree>
    <p:extLst>
      <p:ext uri="{BB962C8B-B14F-4D97-AF65-F5344CB8AC3E}">
        <p14:creationId xmlns:p14="http://schemas.microsoft.com/office/powerpoint/2010/main" val="37467997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B5810446-F81B-4E27-AD94-DC6F25DDCEF6}"/>
              </a:ext>
            </a:extLst>
          </p:cNvPr>
          <p:cNvSpPr/>
          <p:nvPr/>
        </p:nvSpPr>
        <p:spPr>
          <a:xfrm>
            <a:off x="2625970" y="3533224"/>
            <a:ext cx="3401873" cy="2787039"/>
          </a:xfrm>
          <a:prstGeom prst="cloudCallout">
            <a:avLst>
              <a:gd name="adj1" fmla="val -69466"/>
              <a:gd name="adj2" fmla="val -19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042508" y="2107485"/>
            <a:ext cx="2708878" cy="987407"/>
          </a:xfrm>
          <a:prstGeom prst="wedgeEllipseCallout">
            <a:avLst>
              <a:gd name="adj1" fmla="val -25248"/>
              <a:gd name="adj2" fmla="val 987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is a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rudder 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for ?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03698" y="3772208"/>
            <a:ext cx="2155024" cy="215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7655" y="2638091"/>
            <a:ext cx="2275594" cy="29170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D78AED-7B2D-45CD-A2EB-03AC59EB21C1}"/>
              </a:ext>
            </a:extLst>
          </p:cNvPr>
          <p:cNvSpPr/>
          <p:nvPr/>
        </p:nvSpPr>
        <p:spPr>
          <a:xfrm>
            <a:off x="1957827" y="774252"/>
            <a:ext cx="5719827" cy="72910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Help our astronaut answer these questions!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A7A0D64-CE12-4C6A-BD8F-31B13B197E9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826" t="43077" r="15812" b="14530"/>
          <a:stretch/>
        </p:blipFill>
        <p:spPr>
          <a:xfrm>
            <a:off x="3381715" y="3931994"/>
            <a:ext cx="2012079" cy="179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749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871C554-7100-4C73-8817-25A0309DF276}"/>
              </a:ext>
            </a:extLst>
          </p:cNvPr>
          <p:cNvSpPr/>
          <p:nvPr/>
        </p:nvSpPr>
        <p:spPr>
          <a:xfrm>
            <a:off x="1400059" y="217965"/>
            <a:ext cx="6429491" cy="3803049"/>
          </a:xfrm>
          <a:prstGeom prst="roundRect">
            <a:avLst/>
          </a:prstGeom>
          <a:solidFill>
            <a:srgbClr val="4472C4">
              <a:alpha val="89804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Learning Goals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</a:t>
            </a:r>
            <a:r>
              <a:rPr lang="en-CA" dirty="0" err="1">
                <a:latin typeface="Century Gothic" panose="020B0502020202020204" pitchFamily="34" charset="0"/>
              </a:rPr>
              <a:t>ie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Recognize that a new word is created when initial letter(s) are changed (at word families)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Writing a letter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  a non-fiction text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Making connections (between text and self and text and world)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2347FE-7FC0-40C6-A7AF-25AB853217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3BB2C0-3B8B-49F8-9BFD-A0EF9EB98DB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888898" y="2179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507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6498" y="774252"/>
            <a:ext cx="1287884" cy="1650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0CF5B3-F36F-49A3-9DD1-B813CFE297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5601" y="470145"/>
            <a:ext cx="4695290" cy="60796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472A9CA6-1A2E-4BF1-8C33-22B0BDEA88D5}"/>
              </a:ext>
            </a:extLst>
          </p:cNvPr>
          <p:cNvSpPr/>
          <p:nvPr/>
        </p:nvSpPr>
        <p:spPr>
          <a:xfrm>
            <a:off x="291515" y="2310058"/>
            <a:ext cx="2124264" cy="1054470"/>
          </a:xfrm>
          <a:prstGeom prst="wedgeEllipseCallout">
            <a:avLst>
              <a:gd name="adj1" fmla="val -25248"/>
              <a:gd name="adj2" fmla="val 987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write a letter to an astronaut!</a:t>
            </a:r>
          </a:p>
        </p:txBody>
      </p:sp>
      <p:pic>
        <p:nvPicPr>
          <p:cNvPr id="17" name="Picture 2" descr="Related image">
            <a:extLst>
              <a:ext uri="{FF2B5EF4-FFF2-40B4-BE49-F238E27FC236}">
                <a16:creationId xmlns:a16="http://schemas.microsoft.com/office/drawing/2014/main" id="{D9980069-65BB-4824-B0B5-F87271B6C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9274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310058"/>
            <a:ext cx="2124264" cy="1054470"/>
          </a:xfrm>
          <a:prstGeom prst="wedgeEllipseCallout">
            <a:avLst>
              <a:gd name="adj1" fmla="val -25248"/>
              <a:gd name="adj2" fmla="val 987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How do I write a letter?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1CE5A1-BC54-41AD-BAA8-308E36AF48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1745" y="1643434"/>
            <a:ext cx="3026400" cy="392084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098" name="Picture 2" descr="Image result for parts of a letter kids">
            <a:extLst>
              <a:ext uri="{FF2B5EF4-FFF2-40B4-BE49-F238E27FC236}">
                <a16:creationId xmlns:a16="http://schemas.microsoft.com/office/drawing/2014/main" id="{DF248473-4570-4B64-96B2-132D70DF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145" y="1645585"/>
            <a:ext cx="2944616" cy="391869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85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79B234-F155-47AB-BD6D-8618865B3ECA}"/>
              </a:ext>
            </a:extLst>
          </p:cNvPr>
          <p:cNvSpPr/>
          <p:nvPr/>
        </p:nvSpPr>
        <p:spPr>
          <a:xfrm>
            <a:off x="1042508" y="2107485"/>
            <a:ext cx="2708878" cy="987407"/>
          </a:xfrm>
          <a:prstGeom prst="wedgeEllipseCallout">
            <a:avLst>
              <a:gd name="adj1" fmla="val -25248"/>
              <a:gd name="adj2" fmla="val 9874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questions would you ask an astronaut?</a:t>
            </a:r>
          </a:p>
        </p:txBody>
      </p:sp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-35006" y="2845966"/>
            <a:ext cx="2155024" cy="215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98" y="774252"/>
            <a:ext cx="1287884" cy="1650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4D78AED-7B2D-45CD-A2EB-03AC59EB21C1}"/>
              </a:ext>
            </a:extLst>
          </p:cNvPr>
          <p:cNvSpPr/>
          <p:nvPr/>
        </p:nvSpPr>
        <p:spPr>
          <a:xfrm>
            <a:off x="1957827" y="774252"/>
            <a:ext cx="5719827" cy="729102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write a letter to an astronaut!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48FD51B-B13D-4F73-AE97-D7A756CEBE7E}"/>
              </a:ext>
            </a:extLst>
          </p:cNvPr>
          <p:cNvSpPr/>
          <p:nvPr/>
        </p:nvSpPr>
        <p:spPr>
          <a:xfrm>
            <a:off x="3186256" y="3242129"/>
            <a:ext cx="4314126" cy="253567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7981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lated image">
            <a:extLst>
              <a:ext uri="{FF2B5EF4-FFF2-40B4-BE49-F238E27FC236}">
                <a16:creationId xmlns:a16="http://schemas.microsoft.com/office/drawing/2014/main" id="{F40A3C97-960E-4717-995C-32F7A9119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-35006" y="2845966"/>
            <a:ext cx="2155024" cy="215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9401E7-F9FF-4666-88B3-CFCFFDD88B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98" y="774252"/>
            <a:ext cx="1287884" cy="16509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F669C2-3A6C-462B-B2D5-4444033577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9698" y="529751"/>
            <a:ext cx="4648747" cy="60177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57261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972220" y="350622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C64C39-5154-4867-AB82-1A4591563F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9797" y="2060689"/>
            <a:ext cx="4161203" cy="4161203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543907" y="1904077"/>
            <a:ext cx="2967641" cy="1395431"/>
          </a:xfrm>
          <a:prstGeom prst="wedgeEllipseCallout">
            <a:avLst>
              <a:gd name="adj1" fmla="val -40654"/>
              <a:gd name="adj2" fmla="val 827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What sound do these letters make?</a:t>
            </a:r>
          </a:p>
        </p:txBody>
      </p:sp>
    </p:spTree>
    <p:extLst>
      <p:ext uri="{BB962C8B-B14F-4D97-AF65-F5344CB8AC3E}">
        <p14:creationId xmlns:p14="http://schemas.microsoft.com/office/powerpoint/2010/main" val="601480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307946" y="3997160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148" name="Picture 4" descr="Image result for ie words phonics">
            <a:extLst>
              <a:ext uri="{FF2B5EF4-FFF2-40B4-BE49-F238E27FC236}">
                <a16:creationId xmlns:a16="http://schemas.microsoft.com/office/drawing/2014/main" id="{CB9C6841-BD38-4004-8744-528543B22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16" t="17499" r="21345" b="29869"/>
          <a:stretch/>
        </p:blipFill>
        <p:spPr bwMode="auto">
          <a:xfrm>
            <a:off x="6467972" y="1904077"/>
            <a:ext cx="1670538" cy="34636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Oval 14">
            <a:extLst>
              <a:ext uri="{FF2B5EF4-FFF2-40B4-BE49-F238E27FC236}">
                <a16:creationId xmlns:a16="http://schemas.microsoft.com/office/drawing/2014/main" id="{F1256BB9-6E93-4524-B53A-A93556BBAD1F}"/>
              </a:ext>
            </a:extLst>
          </p:cNvPr>
          <p:cNvSpPr/>
          <p:nvPr/>
        </p:nvSpPr>
        <p:spPr>
          <a:xfrm>
            <a:off x="1713747" y="1809315"/>
            <a:ext cx="4272123" cy="2856470"/>
          </a:xfrm>
          <a:prstGeom prst="wedgeEllipseCallout">
            <a:avLst>
              <a:gd name="adj1" fmla="val -51982"/>
              <a:gd name="adj2" fmla="val 304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6" name="Picture 2" descr="Image result for ie words phonics">
            <a:extLst>
              <a:ext uri="{FF2B5EF4-FFF2-40B4-BE49-F238E27FC236}">
                <a16:creationId xmlns:a16="http://schemas.microsoft.com/office/drawing/2014/main" id="{C88F9B24-4492-4249-A539-93DEE43609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9" t="37820" r="45384" b="29359"/>
          <a:stretch/>
        </p:blipFill>
        <p:spPr bwMode="auto">
          <a:xfrm>
            <a:off x="2573301" y="2233192"/>
            <a:ext cx="2689366" cy="207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7190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They sound like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fries 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or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field.</a:t>
            </a:r>
            <a:endParaRPr lang="en-CA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124" name="Picture 4" descr="Image result for ie word family">
            <a:extLst>
              <a:ext uri="{FF2B5EF4-FFF2-40B4-BE49-F238E27FC236}">
                <a16:creationId xmlns:a16="http://schemas.microsoft.com/office/drawing/2014/main" id="{5E4E8DE1-F01D-451D-A1E6-61A0CC1798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5" t="4786" r="11709" b="61368"/>
          <a:stretch/>
        </p:blipFill>
        <p:spPr bwMode="auto">
          <a:xfrm>
            <a:off x="4631843" y="2048444"/>
            <a:ext cx="3104655" cy="180723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32C7F5-F7AA-42F0-8C13-BD4FA476B8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6686" y="4336563"/>
            <a:ext cx="3105810" cy="194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8132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sound like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fries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?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38E4B64-7AA5-4C15-AE30-6E3C96833598}"/>
              </a:ext>
            </a:extLst>
          </p:cNvPr>
          <p:cNvSpPr/>
          <p:nvPr/>
        </p:nvSpPr>
        <p:spPr>
          <a:xfrm>
            <a:off x="3913087" y="3162082"/>
            <a:ext cx="4314126" cy="253567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1441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sound like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fries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?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(short 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)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56E83E-F1CC-4FA4-B71D-86F766AA176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425" t="10888" r="9118" b="14089"/>
          <a:stretch/>
        </p:blipFill>
        <p:spPr>
          <a:xfrm>
            <a:off x="4475621" y="1943027"/>
            <a:ext cx="3109210" cy="40979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789377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Draw a picture of the sentences.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BF78BA-E403-4B0C-BFE0-8AEB9E596B3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71715"/>
          <a:stretch/>
        </p:blipFill>
        <p:spPr>
          <a:xfrm>
            <a:off x="3631223" y="5257800"/>
            <a:ext cx="4762500" cy="953722"/>
          </a:xfrm>
          <a:prstGeom prst="rect">
            <a:avLst/>
          </a:prstGeom>
        </p:spPr>
      </p:pic>
      <p:sp>
        <p:nvSpPr>
          <p:cNvPr id="15" name="Frame 14">
            <a:extLst>
              <a:ext uri="{FF2B5EF4-FFF2-40B4-BE49-F238E27FC236}">
                <a16:creationId xmlns:a16="http://schemas.microsoft.com/office/drawing/2014/main" id="{293EF649-5B99-43AC-9ADA-CE1F2782B2A9}"/>
              </a:ext>
            </a:extLst>
          </p:cNvPr>
          <p:cNvSpPr/>
          <p:nvPr/>
        </p:nvSpPr>
        <p:spPr>
          <a:xfrm>
            <a:off x="4009292" y="1904078"/>
            <a:ext cx="3845170" cy="3206000"/>
          </a:xfrm>
          <a:prstGeom prst="frame">
            <a:avLst>
              <a:gd name="adj1" fmla="val 6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84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1813473" y="862012"/>
            <a:ext cx="5096568" cy="1205126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Why is travelling to outer space important?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729233" y="3243393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07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Draw a picture of the sentences.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59B5A6-AA68-4D70-8345-897D272ECC9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7746" b="51912"/>
          <a:stretch/>
        </p:blipFill>
        <p:spPr>
          <a:xfrm>
            <a:off x="3517593" y="5522727"/>
            <a:ext cx="4762500" cy="685925"/>
          </a:xfrm>
          <a:prstGeom prst="rect">
            <a:avLst/>
          </a:prstGeom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AB327149-DFBA-4BDE-9F16-CDD6015F3423}"/>
              </a:ext>
            </a:extLst>
          </p:cNvPr>
          <p:cNvSpPr/>
          <p:nvPr/>
        </p:nvSpPr>
        <p:spPr>
          <a:xfrm>
            <a:off x="4009292" y="1904078"/>
            <a:ext cx="3845170" cy="3206000"/>
          </a:xfrm>
          <a:prstGeom prst="frame">
            <a:avLst>
              <a:gd name="adj1" fmla="val 6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627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sound like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field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?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68DA22C-0038-46E7-A44F-9D81CAB31298}"/>
              </a:ext>
            </a:extLst>
          </p:cNvPr>
          <p:cNvSpPr/>
          <p:nvPr/>
        </p:nvSpPr>
        <p:spPr>
          <a:xfrm>
            <a:off x="3354486" y="3242129"/>
            <a:ext cx="4314126" cy="2535673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8646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C25501C5-3BED-4D0C-B93A-6EB85F6E00AF}"/>
              </a:ext>
            </a:extLst>
          </p:cNvPr>
          <p:cNvSpPr/>
          <p:nvPr/>
        </p:nvSpPr>
        <p:spPr>
          <a:xfrm>
            <a:off x="291515" y="2252187"/>
            <a:ext cx="3026786" cy="1257775"/>
          </a:xfrm>
          <a:prstGeom prst="wedgeEllipseCallout">
            <a:avLst>
              <a:gd name="adj1" fmla="val -12467"/>
              <a:gd name="adj2" fmla="val 866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Which other ‘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’ words sound like the word </a:t>
            </a:r>
            <a:r>
              <a:rPr lang="en-CA" b="1" dirty="0">
                <a:solidFill>
                  <a:srgbClr val="2F528F"/>
                </a:solidFill>
                <a:latin typeface="Century Gothic" panose="020B0502020202020204" pitchFamily="34" charset="0"/>
              </a:rPr>
              <a:t>field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?</a:t>
            </a:r>
          </a:p>
          <a:p>
            <a:pPr algn="ctr"/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(long i = </a:t>
            </a:r>
            <a:r>
              <a:rPr lang="en-CA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ee</a:t>
            </a:r>
            <a:r>
              <a:rPr lang="en-CA" dirty="0">
                <a:solidFill>
                  <a:srgbClr val="2F528F"/>
                </a:solidFill>
                <a:latin typeface="Century Gothic" panose="020B0502020202020204" pitchFamily="34" charset="0"/>
              </a:rPr>
              <a:t>)</a:t>
            </a:r>
          </a:p>
        </p:txBody>
      </p:sp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1282BA5B-F043-461F-86CC-D18C91D2E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3928">
            <a:off x="219301" y="4008887"/>
            <a:ext cx="1847398" cy="184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EB7FCD-D87A-4A47-9DD8-46214C55942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218" t="8818" r="54104" b="74820"/>
          <a:stretch/>
        </p:blipFill>
        <p:spPr>
          <a:xfrm>
            <a:off x="3758029" y="547932"/>
            <a:ext cx="1753520" cy="11488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9614B2-9DCF-4539-999C-A50FED1BDB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775" t="15907" b="13446"/>
          <a:stretch/>
        </p:blipFill>
        <p:spPr>
          <a:xfrm>
            <a:off x="3958038" y="1974847"/>
            <a:ext cx="3778460" cy="432587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74476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F6393A-ACB3-4975-8FFF-010694823B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645" y="1529754"/>
            <a:ext cx="7012936" cy="4865766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C2C6F86-F244-4B20-9DC0-097A161153B1}"/>
              </a:ext>
            </a:extLst>
          </p:cNvPr>
          <p:cNvSpPr/>
          <p:nvPr/>
        </p:nvSpPr>
        <p:spPr>
          <a:xfrm>
            <a:off x="2223549" y="489533"/>
            <a:ext cx="5029127" cy="77319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When we change the first letter of a word, a new word is created!</a:t>
            </a:r>
          </a:p>
        </p:txBody>
      </p:sp>
    </p:spTree>
    <p:extLst>
      <p:ext uri="{BB962C8B-B14F-4D97-AF65-F5344CB8AC3E}">
        <p14:creationId xmlns:p14="http://schemas.microsoft.com/office/powerpoint/2010/main" val="12014590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9EA4EF1-F50D-458C-AC4F-35E4C76BB847}"/>
              </a:ext>
            </a:extLst>
          </p:cNvPr>
          <p:cNvSpPr/>
          <p:nvPr/>
        </p:nvSpPr>
        <p:spPr>
          <a:xfrm>
            <a:off x="2204012" y="728110"/>
            <a:ext cx="5029127" cy="77319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When we change the first letter of a word, a new word is created!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7D34EEF-65C8-4F63-A106-B437E13302A0}"/>
              </a:ext>
            </a:extLst>
          </p:cNvPr>
          <p:cNvSpPr/>
          <p:nvPr/>
        </p:nvSpPr>
        <p:spPr>
          <a:xfrm>
            <a:off x="1166520" y="2386810"/>
            <a:ext cx="2511956" cy="343152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Pie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 </a:t>
            </a:r>
            <a:r>
              <a:rPr lang="en-CA" sz="2800" dirty="0" err="1">
                <a:solidFill>
                  <a:srgbClr val="2F528F"/>
                </a:solidFill>
                <a:latin typeface="Century Gothic" panose="020B0502020202020204" pitchFamily="34" charset="0"/>
              </a:rPr>
              <a:t>ie</a:t>
            </a:r>
            <a:endParaRPr lang="en-CA" sz="28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314" name="Picture 2" descr="Image result for pie clipart">
            <a:extLst>
              <a:ext uri="{FF2B5EF4-FFF2-40B4-BE49-F238E27FC236}">
                <a16:creationId xmlns:a16="http://schemas.microsoft.com/office/drawing/2014/main" id="{16611397-AB5F-4D3A-ACCF-1B0CEA6068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196" y="3061725"/>
            <a:ext cx="2520909" cy="168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tie clipart">
            <a:extLst>
              <a:ext uri="{FF2B5EF4-FFF2-40B4-BE49-F238E27FC236}">
                <a16:creationId xmlns:a16="http://schemas.microsoft.com/office/drawing/2014/main" id="{A091C824-6B13-4F93-A14B-610AC13E7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825" y="2386810"/>
            <a:ext cx="1457325" cy="368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45014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9EA4EF1-F50D-458C-AC4F-35E4C76BB847}"/>
              </a:ext>
            </a:extLst>
          </p:cNvPr>
          <p:cNvSpPr/>
          <p:nvPr/>
        </p:nvSpPr>
        <p:spPr>
          <a:xfrm>
            <a:off x="2204012" y="728110"/>
            <a:ext cx="5029127" cy="77319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try that again!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7D34EEF-65C8-4F63-A106-B437E13302A0}"/>
              </a:ext>
            </a:extLst>
          </p:cNvPr>
          <p:cNvSpPr/>
          <p:nvPr/>
        </p:nvSpPr>
        <p:spPr>
          <a:xfrm>
            <a:off x="1166520" y="2386810"/>
            <a:ext cx="2511956" cy="3431529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Hat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___at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___at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___at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___at</a:t>
            </a:r>
          </a:p>
          <a:p>
            <a:pPr algn="ctr"/>
            <a:r>
              <a:rPr lang="en-CA" sz="2800" dirty="0">
                <a:solidFill>
                  <a:srgbClr val="2F528F"/>
                </a:solidFill>
                <a:latin typeface="Century Gothic" panose="020B0502020202020204" pitchFamily="34" charset="0"/>
              </a:rPr>
              <a:t>___at</a:t>
            </a:r>
          </a:p>
          <a:p>
            <a:pPr algn="ctr"/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4340" name="Picture 4" descr="Image result for hat clipart">
            <a:extLst>
              <a:ext uri="{FF2B5EF4-FFF2-40B4-BE49-F238E27FC236}">
                <a16:creationId xmlns:a16="http://schemas.microsoft.com/office/drawing/2014/main" id="{806EC571-A5D2-4D82-B697-410E962A4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196" y="3304957"/>
            <a:ext cx="2467708" cy="142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Image result for cat clipart">
            <a:extLst>
              <a:ext uri="{FF2B5EF4-FFF2-40B4-BE49-F238E27FC236}">
                <a16:creationId xmlns:a16="http://schemas.microsoft.com/office/drawing/2014/main" id="{8E663925-7518-48F9-B27A-A2A2F649F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673" y="2730199"/>
            <a:ext cx="1687649" cy="234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4455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C5EACA-EBD0-4767-A294-370B11D490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25" b="11111"/>
          <a:stretch/>
        </p:blipFill>
        <p:spPr>
          <a:xfrm>
            <a:off x="107544" y="1270383"/>
            <a:ext cx="8875059" cy="55662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90F494-6287-4742-B1D3-6F2ED8D5277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11D2739-EEF2-4275-AD1E-D855A9D166BB}"/>
              </a:ext>
            </a:extLst>
          </p:cNvPr>
          <p:cNvSpPr/>
          <p:nvPr/>
        </p:nvSpPr>
        <p:spPr>
          <a:xfrm>
            <a:off x="2120225" y="260489"/>
            <a:ext cx="5029127" cy="773194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try that again!</a:t>
            </a:r>
          </a:p>
        </p:txBody>
      </p:sp>
    </p:spTree>
    <p:extLst>
      <p:ext uri="{BB962C8B-B14F-4D97-AF65-F5344CB8AC3E}">
        <p14:creationId xmlns:p14="http://schemas.microsoft.com/office/powerpoint/2010/main" val="38511729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0C817-21AA-4B4E-85C1-EF09989E6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7BEB3FD-BA18-4451-A897-07E3D0AB522F}"/>
              </a:ext>
            </a:extLst>
          </p:cNvPr>
          <p:cNvSpPr/>
          <p:nvPr/>
        </p:nvSpPr>
        <p:spPr>
          <a:xfrm>
            <a:off x="1484201" y="236173"/>
            <a:ext cx="6252297" cy="4101366"/>
          </a:xfrm>
          <a:prstGeom prst="roundRect">
            <a:avLst/>
          </a:prstGeom>
          <a:solidFill>
            <a:srgbClr val="4472C4">
              <a:alpha val="94118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What did we learn today?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Sounds of the letters ‘</a:t>
            </a:r>
            <a:r>
              <a:rPr lang="en-CA" dirty="0" err="1">
                <a:latin typeface="Century Gothic" panose="020B0502020202020204" pitchFamily="34" charset="0"/>
              </a:rPr>
              <a:t>ie</a:t>
            </a:r>
            <a:r>
              <a:rPr lang="en-CA" dirty="0">
                <a:latin typeface="Century Gothic" panose="020B0502020202020204" pitchFamily="34" charset="0"/>
              </a:rPr>
              <a:t>’</a:t>
            </a:r>
          </a:p>
          <a:p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Recognize that a new word is created when initial letter(s) are changed (at word families)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Read  a non-fiction text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Writing a letter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CA" dirty="0"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CA" dirty="0">
                <a:latin typeface="Century Gothic" panose="020B0502020202020204" pitchFamily="34" charset="0"/>
              </a:rPr>
              <a:t>Making connections (between text and self and text and world)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EB2268-9BCB-4F9B-939B-BF7AF799ACA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65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5FF7C-DE1D-488A-AC68-342D16FFB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A5CBA-6892-492E-92A8-132C86176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14DC29-24A2-4B5C-9896-FEAB7BDF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Image result for outer space kids clipart">
            <a:extLst>
              <a:ext uri="{FF2B5EF4-FFF2-40B4-BE49-F238E27FC236}">
                <a16:creationId xmlns:a16="http://schemas.microsoft.com/office/drawing/2014/main" id="{053AF0F2-5AFF-4AAD-80B3-D3CA349CB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5794227" y="3302009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lated image">
            <a:extLst>
              <a:ext uri="{FF2B5EF4-FFF2-40B4-BE49-F238E27FC236}">
                <a16:creationId xmlns:a16="http://schemas.microsoft.com/office/drawing/2014/main" id="{4794945C-2524-4751-862B-535169E8A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754" y="4340206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53CF344-ACC2-4C18-A814-A1FBBA80BA7F}"/>
              </a:ext>
            </a:extLst>
          </p:cNvPr>
          <p:cNvSpPr/>
          <p:nvPr/>
        </p:nvSpPr>
        <p:spPr>
          <a:xfrm>
            <a:off x="541730" y="1010135"/>
            <a:ext cx="4264732" cy="4675558"/>
          </a:xfrm>
          <a:prstGeom prst="roundRect">
            <a:avLst/>
          </a:prstGeom>
          <a:solidFill>
            <a:srgbClr val="4472C4">
              <a:alpha val="87059"/>
            </a:srgb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u="sng" dirty="0">
                <a:latin typeface="Century Gothic" panose="020B0502020202020204" pitchFamily="34" charset="0"/>
              </a:rPr>
              <a:t>Before we go… </a:t>
            </a:r>
          </a:p>
          <a:p>
            <a:pPr algn="ctr"/>
            <a:endParaRPr lang="en-CA" sz="3200" u="sng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understand the homework?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Do you have any questions?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CA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CA" sz="2000" dirty="0">
                <a:latin typeface="Century Gothic" panose="020B0502020202020204" pitchFamily="34" charset="0"/>
              </a:rPr>
              <a:t>What are two new things you learned today?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9BA96E-DB57-423E-9F63-64B26167990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9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85DD23-5B29-498D-B451-65BE01E12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76200"/>
            <a:ext cx="6076950" cy="6705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474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329FB-0C02-432A-A96E-F729DE2E0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FD4A5-0BF5-4862-AE7E-D3EEC62A5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5A372-AE2E-4B59-B7E3-5762CFFE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996559-3AA1-478B-A5A8-89177AF4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3675">
            <a:off x="4946469" y="3599932"/>
            <a:ext cx="1107832" cy="77079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801BF0-78BF-45EC-8042-63E52289AA63}"/>
              </a:ext>
            </a:extLst>
          </p:cNvPr>
          <p:cNvSpPr/>
          <p:nvPr/>
        </p:nvSpPr>
        <p:spPr>
          <a:xfrm>
            <a:off x="2692243" y="759002"/>
            <a:ext cx="3590865" cy="931687"/>
          </a:xfrm>
          <a:prstGeom prst="roundRect">
            <a:avLst/>
          </a:prstGeom>
          <a:solidFill>
            <a:schemeClr val="bg1">
              <a:alpha val="89804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dirty="0">
                <a:solidFill>
                  <a:srgbClr val="2F528F"/>
                </a:solidFill>
                <a:latin typeface="Century Gothic" panose="020B0502020202020204" pitchFamily="34" charset="0"/>
              </a:rPr>
              <a:t>You’re right!</a:t>
            </a:r>
            <a:endParaRPr lang="en-CA" sz="2000" dirty="0">
              <a:solidFill>
                <a:srgbClr val="2F528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2" descr="Image result for outer space kids clipart">
            <a:extLst>
              <a:ext uri="{FF2B5EF4-FFF2-40B4-BE49-F238E27FC236}">
                <a16:creationId xmlns:a16="http://schemas.microsoft.com/office/drawing/2014/main" id="{88F31687-36B8-4AB3-8D92-84BE68A5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771">
            <a:off x="253121" y="3319215"/>
            <a:ext cx="1082619" cy="168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elated image">
            <a:extLst>
              <a:ext uri="{FF2B5EF4-FFF2-40B4-BE49-F238E27FC236}">
                <a16:creationId xmlns:a16="http://schemas.microsoft.com/office/drawing/2014/main" id="{DF959D13-1265-422D-B912-21DAE45F9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5207">
            <a:off x="6931778" y="527405"/>
            <a:ext cx="1537921" cy="197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0CC83C-910B-4F12-A1F3-4AE0864C4C2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8BB637E7-3352-4FFF-B062-449E542D1CD3}"/>
              </a:ext>
            </a:extLst>
          </p:cNvPr>
          <p:cNvSpPr/>
          <p:nvPr/>
        </p:nvSpPr>
        <p:spPr>
          <a:xfrm>
            <a:off x="1108756" y="1990249"/>
            <a:ext cx="2513675" cy="1632091"/>
          </a:xfrm>
          <a:prstGeom prst="wedgeEllipseCallout">
            <a:avLst>
              <a:gd name="adj1" fmla="val -51871"/>
              <a:gd name="adj2" fmla="val 306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What if we could not live on Earth one day?</a:t>
            </a:r>
          </a:p>
        </p:txBody>
      </p:sp>
    </p:spTree>
    <p:extLst>
      <p:ext uri="{BB962C8B-B14F-4D97-AF65-F5344CB8AC3E}">
        <p14:creationId xmlns:p14="http://schemas.microsoft.com/office/powerpoint/2010/main" val="30699704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52716240-D133-46A1-B79E-A48D8C829508}"/>
              </a:ext>
            </a:extLst>
          </p:cNvPr>
          <p:cNvSpPr/>
          <p:nvPr/>
        </p:nvSpPr>
        <p:spPr>
          <a:xfrm>
            <a:off x="543659" y="2024153"/>
            <a:ext cx="2820864" cy="1577885"/>
          </a:xfrm>
          <a:prstGeom prst="wedgeEllipseCallout">
            <a:avLst>
              <a:gd name="adj1" fmla="val 8056"/>
              <a:gd name="adj2" fmla="val 783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Draw pictures for the word families.</a:t>
            </a:r>
          </a:p>
        </p:txBody>
      </p:sp>
      <p:pic>
        <p:nvPicPr>
          <p:cNvPr id="15" name="Picture 2" descr="Related image">
            <a:extLst>
              <a:ext uri="{FF2B5EF4-FFF2-40B4-BE49-F238E27FC236}">
                <a16:creationId xmlns:a16="http://schemas.microsoft.com/office/drawing/2014/main" id="{9805BA54-8749-48BD-891C-E1B9B07DC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577">
            <a:off x="213052" y="3792903"/>
            <a:ext cx="2283132" cy="2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Image result for word families">
            <a:extLst>
              <a:ext uri="{FF2B5EF4-FFF2-40B4-BE49-F238E27FC236}">
                <a16:creationId xmlns:a16="http://schemas.microsoft.com/office/drawing/2014/main" id="{638AA1FD-13F9-40C1-804E-3D2B2A6BC3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5" b="32593"/>
          <a:stretch/>
        </p:blipFill>
        <p:spPr bwMode="auto">
          <a:xfrm>
            <a:off x="3846625" y="1817077"/>
            <a:ext cx="4677863" cy="3217997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5151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15" name="Picture 2" descr="Related image">
            <a:extLst>
              <a:ext uri="{FF2B5EF4-FFF2-40B4-BE49-F238E27FC236}">
                <a16:creationId xmlns:a16="http://schemas.microsoft.com/office/drawing/2014/main" id="{9805BA54-8749-48BD-891C-E1B9B07DC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577">
            <a:off x="213052" y="3792903"/>
            <a:ext cx="2283132" cy="2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47A0F8-9503-436B-AA17-AD25A918DE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641"/>
          <a:stretch/>
        </p:blipFill>
        <p:spPr>
          <a:xfrm>
            <a:off x="2196083" y="274394"/>
            <a:ext cx="5299364" cy="647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427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153C26-E30F-40D3-A3FB-CA7BE8EBE8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3074" name="Picture 2" descr="Image result for space worksheet">
            <a:extLst>
              <a:ext uri="{FF2B5EF4-FFF2-40B4-BE49-F238E27FC236}">
                <a16:creationId xmlns:a16="http://schemas.microsoft.com/office/drawing/2014/main" id="{333E6A99-1075-4FC0-9476-745F728467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0"/>
          <a:stretch/>
        </p:blipFill>
        <p:spPr bwMode="auto">
          <a:xfrm>
            <a:off x="3633786" y="999246"/>
            <a:ext cx="4247050" cy="520814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52716240-D133-46A1-B79E-A48D8C829508}"/>
              </a:ext>
            </a:extLst>
          </p:cNvPr>
          <p:cNvSpPr/>
          <p:nvPr/>
        </p:nvSpPr>
        <p:spPr>
          <a:xfrm>
            <a:off x="543659" y="2024153"/>
            <a:ext cx="2820864" cy="1577885"/>
          </a:xfrm>
          <a:prstGeom prst="wedgeEllipseCallout">
            <a:avLst>
              <a:gd name="adj1" fmla="val 8056"/>
              <a:gd name="adj2" fmla="val 7832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000" dirty="0">
                <a:solidFill>
                  <a:srgbClr val="2F528F"/>
                </a:solidFill>
                <a:latin typeface="Century Gothic" panose="020B0502020202020204" pitchFamily="34" charset="0"/>
              </a:rPr>
              <a:t>Colour by number!</a:t>
            </a:r>
          </a:p>
        </p:txBody>
      </p:sp>
      <p:pic>
        <p:nvPicPr>
          <p:cNvPr id="15" name="Picture 2" descr="Related image">
            <a:extLst>
              <a:ext uri="{FF2B5EF4-FFF2-40B4-BE49-F238E27FC236}">
                <a16:creationId xmlns:a16="http://schemas.microsoft.com/office/drawing/2014/main" id="{9805BA54-8749-48BD-891C-E1B9B07DC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577">
            <a:off x="213052" y="3792903"/>
            <a:ext cx="2283132" cy="228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71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15BF71EE-D5A6-4020-91DA-FD2CDFEEE6E4}"/>
              </a:ext>
            </a:extLst>
          </p:cNvPr>
          <p:cNvSpPr/>
          <p:nvPr/>
        </p:nvSpPr>
        <p:spPr>
          <a:xfrm>
            <a:off x="2212019" y="1270383"/>
            <a:ext cx="3521024" cy="2059111"/>
          </a:xfrm>
          <a:prstGeom prst="wedgeEllipseCallout">
            <a:avLst>
              <a:gd name="adj1" fmla="val -32701"/>
              <a:gd name="adj2" fmla="val 524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solidFill>
                  <a:srgbClr val="2F528F"/>
                </a:solidFill>
                <a:latin typeface="Century Gothic" panose="020B0502020202020204" pitchFamily="34" charset="0"/>
              </a:rPr>
              <a:t>Let’s read a story about how we travel in space!</a:t>
            </a:r>
          </a:p>
        </p:txBody>
      </p:sp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DB231C00-CDA1-47FF-B42B-601DBF7D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05" y="2944061"/>
            <a:ext cx="2543982" cy="254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Oval 16">
            <a:extLst>
              <a:ext uri="{FF2B5EF4-FFF2-40B4-BE49-F238E27FC236}">
                <a16:creationId xmlns:a16="http://schemas.microsoft.com/office/drawing/2014/main" id="{57D9BD12-1FB7-4183-BF1B-8068EEB4F4A5}"/>
              </a:ext>
            </a:extLst>
          </p:cNvPr>
          <p:cNvSpPr/>
          <p:nvPr/>
        </p:nvSpPr>
        <p:spPr>
          <a:xfrm>
            <a:off x="4253812" y="3509963"/>
            <a:ext cx="3026220" cy="1437175"/>
          </a:xfrm>
          <a:prstGeom prst="wedgeEllipseCallout">
            <a:avLst>
              <a:gd name="adj1" fmla="val -56618"/>
              <a:gd name="adj2" fmla="val -1287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rgbClr val="FF0000"/>
                </a:solidFill>
                <a:latin typeface="Century Gothic" panose="020B0502020202020204" pitchFamily="34" charset="0"/>
              </a:rPr>
              <a:t>Can you remember how we travel in space and on the moon?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92C8CA9-7A92-42D1-961C-8DE58DAB737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2052" name="Picture 4" descr="Image result for rocket clipart">
            <a:extLst>
              <a:ext uri="{FF2B5EF4-FFF2-40B4-BE49-F238E27FC236}">
                <a16:creationId xmlns:a16="http://schemas.microsoft.com/office/drawing/2014/main" id="{9CA12720-C13B-4BDE-8DC6-54E420DD0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043" y="949832"/>
            <a:ext cx="3258716" cy="237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lated image">
            <a:extLst>
              <a:ext uri="{FF2B5EF4-FFF2-40B4-BE49-F238E27FC236}">
                <a16:creationId xmlns:a16="http://schemas.microsoft.com/office/drawing/2014/main" id="{BAD3460F-FEBC-4838-B1FF-EF8BA69F5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019" y="4755715"/>
            <a:ext cx="3141280" cy="18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04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4C23EF-B091-4339-A1FA-A12D970A84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7" t="10617" r="10115" b="16923"/>
          <a:stretch/>
        </p:blipFill>
        <p:spPr>
          <a:xfrm>
            <a:off x="2227015" y="486169"/>
            <a:ext cx="4865445" cy="604758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51547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F63B0C-A67C-485A-AB66-C438D9365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66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15A37-095B-4AB0-9706-D9F3F9ED2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39FF7C-FBEF-4FDD-9E4E-50A74F070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6" name="Picture 8" descr="Image result for moon clipart">
            <a:extLst>
              <a:ext uri="{FF2B5EF4-FFF2-40B4-BE49-F238E27FC236}">
                <a16:creationId xmlns:a16="http://schemas.microsoft.com/office/drawing/2014/main" id="{5059CA48-2A5D-4FC5-8D99-F0B71A910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5" y="122360"/>
            <a:ext cx="1271954" cy="127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star clipart">
            <a:extLst>
              <a:ext uri="{FF2B5EF4-FFF2-40B4-BE49-F238E27FC236}">
                <a16:creationId xmlns:a16="http://schemas.microsoft.com/office/drawing/2014/main" id="{2E5EA3EC-47A4-47CB-B994-27AA76763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284857" y="957289"/>
            <a:ext cx="865629" cy="86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Image result for star clipart">
            <a:extLst>
              <a:ext uri="{FF2B5EF4-FFF2-40B4-BE49-F238E27FC236}">
                <a16:creationId xmlns:a16="http://schemas.microsoft.com/office/drawing/2014/main" id="{21AEC361-A52A-40CB-B1B8-D55557773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97">
            <a:off x="1396461" y="770924"/>
            <a:ext cx="456645" cy="4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FCA8FF4-5003-4B07-ACF6-1ABEE71C654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6498" y="65566"/>
            <a:ext cx="1314450" cy="464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5A8E07-3E61-44B3-AC28-FE1676F52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16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886</TotalTime>
  <Words>437</Words>
  <Application>Microsoft Office PowerPoint</Application>
  <PresentationFormat>On-screen Show (4:3)</PresentationFormat>
  <Paragraphs>81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21</cp:revision>
  <dcterms:created xsi:type="dcterms:W3CDTF">2017-08-08T21:00:20Z</dcterms:created>
  <dcterms:modified xsi:type="dcterms:W3CDTF">2017-08-09T11:46:56Z</dcterms:modified>
</cp:coreProperties>
</file>