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303" r:id="rId6"/>
    <p:sldId id="261" r:id="rId7"/>
    <p:sldId id="262" r:id="rId8"/>
    <p:sldId id="282" r:id="rId9"/>
    <p:sldId id="301" r:id="rId10"/>
    <p:sldId id="288" r:id="rId11"/>
    <p:sldId id="289" r:id="rId12"/>
    <p:sldId id="290" r:id="rId13"/>
    <p:sldId id="291" r:id="rId14"/>
    <p:sldId id="292" r:id="rId15"/>
    <p:sldId id="296" r:id="rId16"/>
    <p:sldId id="295" r:id="rId17"/>
    <p:sldId id="293" r:id="rId18"/>
    <p:sldId id="294" r:id="rId19"/>
    <p:sldId id="297" r:id="rId20"/>
    <p:sldId id="298" r:id="rId21"/>
    <p:sldId id="299" r:id="rId22"/>
    <p:sldId id="300" r:id="rId23"/>
    <p:sldId id="302" r:id="rId24"/>
    <p:sldId id="304" r:id="rId25"/>
    <p:sldId id="307" r:id="rId26"/>
    <p:sldId id="308" r:id="rId27"/>
    <p:sldId id="309" r:id="rId28"/>
    <p:sldId id="311" r:id="rId29"/>
    <p:sldId id="310" r:id="rId30"/>
    <p:sldId id="306" r:id="rId31"/>
    <p:sldId id="305" r:id="rId32"/>
    <p:sldId id="324" r:id="rId33"/>
    <p:sldId id="320" r:id="rId34"/>
    <p:sldId id="318" r:id="rId35"/>
    <p:sldId id="312" r:id="rId36"/>
    <p:sldId id="317" r:id="rId37"/>
    <p:sldId id="314" r:id="rId38"/>
    <p:sldId id="315" r:id="rId39"/>
    <p:sldId id="316" r:id="rId40"/>
    <p:sldId id="285" r:id="rId41"/>
    <p:sldId id="286" r:id="rId42"/>
    <p:sldId id="323" r:id="rId43"/>
    <p:sldId id="287" r:id="rId44"/>
    <p:sldId id="321" r:id="rId4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82" d="100"/>
          <a:sy n="82" d="100"/>
        </p:scale>
        <p:origin x="8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50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975A2-07BB-42D2-88A5-F72E6EC41829}" type="datetimeFigureOut">
              <a:rPr lang="en-CA" smtClean="0"/>
              <a:t>2017-08-13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84DC-4A2C-46B7-98F8-49FAE5442B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2235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975A2-07BB-42D2-88A5-F72E6EC41829}" type="datetimeFigureOut">
              <a:rPr lang="en-CA" smtClean="0"/>
              <a:t>2017-08-13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84DC-4A2C-46B7-98F8-49FAE5442B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35413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975A2-07BB-42D2-88A5-F72E6EC41829}" type="datetimeFigureOut">
              <a:rPr lang="en-CA" smtClean="0"/>
              <a:t>2017-08-13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84DC-4A2C-46B7-98F8-49FAE5442B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78186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975A2-07BB-42D2-88A5-F72E6EC41829}" type="datetimeFigureOut">
              <a:rPr lang="en-CA" smtClean="0"/>
              <a:t>2017-08-13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84DC-4A2C-46B7-98F8-49FAE5442B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54914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975A2-07BB-42D2-88A5-F72E6EC41829}" type="datetimeFigureOut">
              <a:rPr lang="en-CA" smtClean="0"/>
              <a:t>2017-08-13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84DC-4A2C-46B7-98F8-49FAE5442B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20763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975A2-07BB-42D2-88A5-F72E6EC41829}" type="datetimeFigureOut">
              <a:rPr lang="en-CA" smtClean="0"/>
              <a:t>2017-08-13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84DC-4A2C-46B7-98F8-49FAE5442B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69903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975A2-07BB-42D2-88A5-F72E6EC41829}" type="datetimeFigureOut">
              <a:rPr lang="en-CA" smtClean="0"/>
              <a:t>2017-08-13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84DC-4A2C-46B7-98F8-49FAE5442B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34569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975A2-07BB-42D2-88A5-F72E6EC41829}" type="datetimeFigureOut">
              <a:rPr lang="en-CA" smtClean="0"/>
              <a:t>2017-08-13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84DC-4A2C-46B7-98F8-49FAE5442B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0756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975A2-07BB-42D2-88A5-F72E6EC41829}" type="datetimeFigureOut">
              <a:rPr lang="en-CA" smtClean="0"/>
              <a:t>2017-08-13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84DC-4A2C-46B7-98F8-49FAE5442B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153280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975A2-07BB-42D2-88A5-F72E6EC41829}" type="datetimeFigureOut">
              <a:rPr lang="en-CA" smtClean="0"/>
              <a:t>2017-08-13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84DC-4A2C-46B7-98F8-49FAE5442B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51733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975A2-07BB-42D2-88A5-F72E6EC41829}" type="datetimeFigureOut">
              <a:rPr lang="en-CA" smtClean="0"/>
              <a:t>2017-08-13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284DC-4A2C-46B7-98F8-49FAE5442B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65396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B975A2-07BB-42D2-88A5-F72E6EC41829}" type="datetimeFigureOut">
              <a:rPr lang="en-CA" smtClean="0"/>
              <a:t>2017-08-13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B284DC-4A2C-46B7-98F8-49FAE5442B4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70825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4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4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4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4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4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4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4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4.tif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4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4.tif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4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4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4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4.tif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4.tif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4.tif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0.png"/><Relationship Id="rId7" Type="http://schemas.openxmlformats.org/officeDocument/2006/relationships/image" Target="../media/image3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4.tif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4.tif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3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4.tif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3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gif"/><Relationship Id="rId5" Type="http://schemas.openxmlformats.org/officeDocument/2006/relationships/image" Target="../media/image39.png"/><Relationship Id="rId4" Type="http://schemas.openxmlformats.org/officeDocument/2006/relationships/image" Target="../media/image4.tif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4.tif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tif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tif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.tif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.tif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jpeg"/><Relationship Id="rId4" Type="http://schemas.openxmlformats.org/officeDocument/2006/relationships/image" Target="../media/image4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tif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4.tiff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4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4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14DC29-24A2-4B5C-9896-FEAB7BDFE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 descr="Image result for outer space kids clipart">
            <a:extLst>
              <a:ext uri="{FF2B5EF4-FFF2-40B4-BE49-F238E27FC236}">
                <a16:creationId xmlns:a16="http://schemas.microsoft.com/office/drawing/2014/main" id="{053AF0F2-5AFF-4AAD-80B3-D3CA349CB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773580" y="918916"/>
            <a:ext cx="1559949" cy="2422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lated image">
            <a:extLst>
              <a:ext uri="{FF2B5EF4-FFF2-40B4-BE49-F238E27FC236}">
                <a16:creationId xmlns:a16="http://schemas.microsoft.com/office/drawing/2014/main" id="{4794945C-2524-4751-862B-535169E8A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823" y="2055815"/>
            <a:ext cx="1816227" cy="232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53CF344-ACC2-4C18-A814-A1FBBA80BA7F}"/>
              </a:ext>
            </a:extLst>
          </p:cNvPr>
          <p:cNvSpPr/>
          <p:nvPr/>
        </p:nvSpPr>
        <p:spPr>
          <a:xfrm>
            <a:off x="1922584" y="4743826"/>
            <a:ext cx="5427785" cy="1697398"/>
          </a:xfrm>
          <a:prstGeom prst="roundRect">
            <a:avLst/>
          </a:prstGeom>
          <a:solidFill>
            <a:srgbClr val="4472C4">
              <a:alpha val="81176"/>
            </a:srgb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dirty="0">
                <a:latin typeface="Century Gothic" panose="020B0502020202020204" pitchFamily="34" charset="0"/>
              </a:rPr>
              <a:t>Welcome to Lesson Six</a:t>
            </a:r>
          </a:p>
          <a:p>
            <a:pPr algn="ctr"/>
            <a:r>
              <a:rPr lang="en-CA" sz="3200" b="1" dirty="0">
                <a:latin typeface="Century Gothic" panose="020B0502020202020204" pitchFamily="34" charset="0"/>
              </a:rPr>
              <a:t>Outer Space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333460-642A-47D1-B425-F9EAD9897556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3287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F470577-4235-450E-9768-B584BC356B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595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5692DBF-C0B2-4674-81BC-60BDD810A76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7725" b="6667"/>
          <a:stretch/>
        </p:blipFill>
        <p:spPr>
          <a:xfrm>
            <a:off x="2000250" y="529751"/>
            <a:ext cx="5143500" cy="587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4545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2EB88EB-043A-48E0-9650-93087E194EE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617" b="10598"/>
          <a:stretch/>
        </p:blipFill>
        <p:spPr>
          <a:xfrm>
            <a:off x="0" y="1516616"/>
            <a:ext cx="9144000" cy="54030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6425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E8E612D-CB4D-4607-B879-77630780F35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617" b="10769"/>
          <a:stretch/>
        </p:blipFill>
        <p:spPr>
          <a:xfrm>
            <a:off x="0" y="1466664"/>
            <a:ext cx="9144000" cy="539133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3960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409E3EA-5D2F-486C-A55B-F087363B160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5641"/>
          <a:stretch/>
        </p:blipFill>
        <p:spPr>
          <a:xfrm>
            <a:off x="2063039" y="274394"/>
            <a:ext cx="5143500" cy="6471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986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52F0645-4114-4759-9766-C41AD56FBDB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470" b="5812"/>
          <a:stretch/>
        </p:blipFill>
        <p:spPr>
          <a:xfrm>
            <a:off x="2000250" y="375138"/>
            <a:ext cx="5143500" cy="6084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7116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6E6F82-FF35-4341-96A5-C1E9EAE21E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617" b="11111"/>
          <a:stretch/>
        </p:blipFill>
        <p:spPr>
          <a:xfrm>
            <a:off x="0" y="1490110"/>
            <a:ext cx="9144000" cy="53678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1022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C601698-3489-48E0-A56F-9B9E5BDF0E7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617" b="11111"/>
          <a:stretch/>
        </p:blipFill>
        <p:spPr>
          <a:xfrm>
            <a:off x="12445" y="1490110"/>
            <a:ext cx="9144000" cy="53678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8537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D1EE31A-8C8A-4A50-80BE-C776C2C6C4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617" b="10769"/>
          <a:stretch/>
        </p:blipFill>
        <p:spPr>
          <a:xfrm>
            <a:off x="0" y="1446271"/>
            <a:ext cx="9144000" cy="539133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2290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59B1C77-AE24-4D13-BBDF-F04802FB2D1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6666"/>
          <a:stretch/>
        </p:blipFill>
        <p:spPr>
          <a:xfrm>
            <a:off x="2063039" y="297658"/>
            <a:ext cx="5143500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4597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14DC29-24A2-4B5C-9896-FEAB7BDFE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 descr="Image result for outer space kids clipart">
            <a:extLst>
              <a:ext uri="{FF2B5EF4-FFF2-40B4-BE49-F238E27FC236}">
                <a16:creationId xmlns:a16="http://schemas.microsoft.com/office/drawing/2014/main" id="{053AF0F2-5AFF-4AAD-80B3-D3CA349CB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5794227" y="3302009"/>
            <a:ext cx="1082619" cy="168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lated image">
            <a:extLst>
              <a:ext uri="{FF2B5EF4-FFF2-40B4-BE49-F238E27FC236}">
                <a16:creationId xmlns:a16="http://schemas.microsoft.com/office/drawing/2014/main" id="{4794945C-2524-4751-862B-535169E8A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754" y="4340206"/>
            <a:ext cx="1537921" cy="197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53CF344-ACC2-4C18-A814-A1FBBA80BA7F}"/>
              </a:ext>
            </a:extLst>
          </p:cNvPr>
          <p:cNvSpPr/>
          <p:nvPr/>
        </p:nvSpPr>
        <p:spPr>
          <a:xfrm>
            <a:off x="471391" y="539262"/>
            <a:ext cx="4592978" cy="2203939"/>
          </a:xfrm>
          <a:prstGeom prst="roundRect">
            <a:avLst/>
          </a:prstGeom>
          <a:solidFill>
            <a:srgbClr val="4472C4">
              <a:alpha val="89804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u="sng" dirty="0">
                <a:latin typeface="Century Gothic" panose="020B0502020202020204" pitchFamily="34" charset="0"/>
              </a:rPr>
              <a:t>Outer Space</a:t>
            </a:r>
          </a:p>
          <a:p>
            <a:pPr algn="ctr"/>
            <a:endParaRPr lang="en-CA" sz="3200" u="sng" dirty="0">
              <a:latin typeface="Century Gothic" panose="020B0502020202020204" pitchFamily="34" charset="0"/>
            </a:endParaRPr>
          </a:p>
          <a:p>
            <a:pPr algn="ctr"/>
            <a:r>
              <a:rPr lang="en-CA" sz="2000" dirty="0">
                <a:latin typeface="Century Gothic" panose="020B0502020202020204" pitchFamily="34" charset="0"/>
              </a:rPr>
              <a:t>Let’s play a word game!</a:t>
            </a:r>
          </a:p>
          <a:p>
            <a:pPr algn="ctr"/>
            <a:r>
              <a:rPr lang="en-CA" sz="2000" dirty="0">
                <a:latin typeface="Century Gothic" panose="020B0502020202020204" pitchFamily="34" charset="0"/>
              </a:rPr>
              <a:t>How many words can you make out of the letters in </a:t>
            </a:r>
          </a:p>
          <a:p>
            <a:pPr algn="ctr"/>
            <a:r>
              <a:rPr lang="en-CA" sz="2000" dirty="0">
                <a:latin typeface="Century Gothic" panose="020B0502020202020204" pitchFamily="34" charset="0"/>
              </a:rPr>
              <a:t>‘moon exploration’?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C00B353-0A4B-4159-8D00-0FA78A04EC90}"/>
              </a:ext>
            </a:extLst>
          </p:cNvPr>
          <p:cNvSpPr/>
          <p:nvPr/>
        </p:nvSpPr>
        <p:spPr>
          <a:xfrm>
            <a:off x="471391" y="3241072"/>
            <a:ext cx="4592978" cy="2649841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000" dirty="0">
              <a:solidFill>
                <a:srgbClr val="0070C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5E742C9-2EF8-45C2-BA08-44A8F4DE2686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8099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1BEA0EE-CD86-4EA9-B755-3264E045767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299" b="5811"/>
          <a:stretch/>
        </p:blipFill>
        <p:spPr>
          <a:xfrm>
            <a:off x="2000250" y="363414"/>
            <a:ext cx="5143500" cy="609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2471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90426F3-2AFC-4184-A632-ABF8654132D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617" b="10427"/>
          <a:stretch/>
        </p:blipFill>
        <p:spPr>
          <a:xfrm>
            <a:off x="0" y="1443218"/>
            <a:ext cx="9144000" cy="541478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2198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3BFD324-9E71-45D3-8F86-9B90BEC1E07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470" b="6154"/>
          <a:stretch/>
        </p:blipFill>
        <p:spPr>
          <a:xfrm>
            <a:off x="2000250" y="529751"/>
            <a:ext cx="5143500" cy="6060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2921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979BE13-4393-4BB3-869C-C1C99CCC5A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5751" y="1390103"/>
            <a:ext cx="5949966" cy="4452571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8643408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979BE13-4393-4BB3-869C-C1C99CCC5A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535" y="4208584"/>
            <a:ext cx="3311551" cy="247815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90375DD-DD6A-4481-AF06-B8EDAC7E52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39659" y="2971400"/>
            <a:ext cx="2275594" cy="2917037"/>
          </a:xfrm>
          <a:prstGeom prst="rect">
            <a:avLst/>
          </a:prstGeom>
        </p:spPr>
      </p:pic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2AEFD4B2-8F3C-4AB2-B357-30FCA849C2AD}"/>
              </a:ext>
            </a:extLst>
          </p:cNvPr>
          <p:cNvSpPr/>
          <p:nvPr/>
        </p:nvSpPr>
        <p:spPr>
          <a:xfrm>
            <a:off x="1024745" y="1506145"/>
            <a:ext cx="4965090" cy="2303404"/>
          </a:xfrm>
          <a:prstGeom prst="wedgeEllipseCallout">
            <a:avLst>
              <a:gd name="adj1" fmla="val 48020"/>
              <a:gd name="adj2" fmla="val 3989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b="1" dirty="0">
                <a:solidFill>
                  <a:srgbClr val="2F528F"/>
                </a:solidFill>
                <a:latin typeface="Century Gothic" panose="020B0502020202020204" pitchFamily="34" charset="0"/>
              </a:rPr>
              <a:t>Who </a:t>
            </a:r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can go</a:t>
            </a:r>
          </a:p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 to the moon?</a:t>
            </a:r>
            <a:endParaRPr lang="en-CA" sz="2000" b="1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35921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979BE13-4393-4BB3-869C-C1C99CCC5A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535" y="4208584"/>
            <a:ext cx="3311551" cy="247815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90375DD-DD6A-4481-AF06-B8EDAC7E52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39659" y="2971400"/>
            <a:ext cx="2275594" cy="2917037"/>
          </a:xfrm>
          <a:prstGeom prst="rect">
            <a:avLst/>
          </a:prstGeom>
        </p:spPr>
      </p:pic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2AEFD4B2-8F3C-4AB2-B357-30FCA849C2AD}"/>
              </a:ext>
            </a:extLst>
          </p:cNvPr>
          <p:cNvSpPr/>
          <p:nvPr/>
        </p:nvSpPr>
        <p:spPr>
          <a:xfrm>
            <a:off x="1024745" y="1506145"/>
            <a:ext cx="4965090" cy="2303404"/>
          </a:xfrm>
          <a:prstGeom prst="wedgeEllipseCallout">
            <a:avLst>
              <a:gd name="adj1" fmla="val 48020"/>
              <a:gd name="adj2" fmla="val 3989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b="1" dirty="0">
                <a:solidFill>
                  <a:srgbClr val="2F528F"/>
                </a:solidFill>
                <a:latin typeface="Century Gothic" panose="020B0502020202020204" pitchFamily="34" charset="0"/>
              </a:rPr>
              <a:t>What </a:t>
            </a:r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is a rover?</a:t>
            </a:r>
            <a:endParaRPr lang="en-CA" sz="2000" b="1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1515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979BE13-4393-4BB3-869C-C1C99CCC5A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535" y="4208584"/>
            <a:ext cx="3311551" cy="247815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90375DD-DD6A-4481-AF06-B8EDAC7E52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39659" y="2971400"/>
            <a:ext cx="2275594" cy="2917037"/>
          </a:xfrm>
          <a:prstGeom prst="rect">
            <a:avLst/>
          </a:prstGeom>
        </p:spPr>
      </p:pic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2AEFD4B2-8F3C-4AB2-B357-30FCA849C2AD}"/>
              </a:ext>
            </a:extLst>
          </p:cNvPr>
          <p:cNvSpPr/>
          <p:nvPr/>
        </p:nvSpPr>
        <p:spPr>
          <a:xfrm>
            <a:off x="1024745" y="1506145"/>
            <a:ext cx="4965090" cy="2303404"/>
          </a:xfrm>
          <a:prstGeom prst="wedgeEllipseCallout">
            <a:avLst>
              <a:gd name="adj1" fmla="val 48020"/>
              <a:gd name="adj2" fmla="val 3989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b="1" dirty="0">
                <a:solidFill>
                  <a:srgbClr val="2F528F"/>
                </a:solidFill>
                <a:latin typeface="Century Gothic" panose="020B0502020202020204" pitchFamily="34" charset="0"/>
              </a:rPr>
              <a:t>Where </a:t>
            </a:r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is the rover named Curiosity?</a:t>
            </a:r>
            <a:endParaRPr lang="en-CA" sz="2000" b="1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52098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979BE13-4393-4BB3-869C-C1C99CCC5A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535" y="4208584"/>
            <a:ext cx="3311551" cy="247815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90375DD-DD6A-4481-AF06-B8EDAC7E52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39659" y="2971400"/>
            <a:ext cx="2275594" cy="2917037"/>
          </a:xfrm>
          <a:prstGeom prst="rect">
            <a:avLst/>
          </a:prstGeom>
        </p:spPr>
      </p:pic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2AEFD4B2-8F3C-4AB2-B357-30FCA849C2AD}"/>
              </a:ext>
            </a:extLst>
          </p:cNvPr>
          <p:cNvSpPr/>
          <p:nvPr/>
        </p:nvSpPr>
        <p:spPr>
          <a:xfrm>
            <a:off x="1024745" y="1506145"/>
            <a:ext cx="4965090" cy="2303404"/>
          </a:xfrm>
          <a:prstGeom prst="wedgeEllipseCallout">
            <a:avLst>
              <a:gd name="adj1" fmla="val 48020"/>
              <a:gd name="adj2" fmla="val 3989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b="1" dirty="0">
                <a:solidFill>
                  <a:srgbClr val="2F528F"/>
                </a:solidFill>
                <a:latin typeface="Century Gothic" panose="020B0502020202020204" pitchFamily="34" charset="0"/>
              </a:rPr>
              <a:t>When </a:t>
            </a:r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can we see the moon from earth?</a:t>
            </a:r>
            <a:endParaRPr lang="en-CA" sz="2000" b="1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68105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979BE13-4393-4BB3-869C-C1C99CCC5A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535" y="4208584"/>
            <a:ext cx="3311551" cy="247815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90375DD-DD6A-4481-AF06-B8EDAC7E52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39659" y="2971400"/>
            <a:ext cx="2275594" cy="2917037"/>
          </a:xfrm>
          <a:prstGeom prst="rect">
            <a:avLst/>
          </a:prstGeom>
        </p:spPr>
      </p:pic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2AEFD4B2-8F3C-4AB2-B357-30FCA849C2AD}"/>
              </a:ext>
            </a:extLst>
          </p:cNvPr>
          <p:cNvSpPr/>
          <p:nvPr/>
        </p:nvSpPr>
        <p:spPr>
          <a:xfrm>
            <a:off x="1024745" y="1506145"/>
            <a:ext cx="4965090" cy="2303404"/>
          </a:xfrm>
          <a:prstGeom prst="wedgeEllipseCallout">
            <a:avLst>
              <a:gd name="adj1" fmla="val 48020"/>
              <a:gd name="adj2" fmla="val 3989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b="1" dirty="0">
                <a:solidFill>
                  <a:srgbClr val="2F528F"/>
                </a:solidFill>
                <a:latin typeface="Century Gothic" panose="020B0502020202020204" pitchFamily="34" charset="0"/>
              </a:rPr>
              <a:t>How </a:t>
            </a:r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does a rover get to the moon?</a:t>
            </a:r>
            <a:r>
              <a:rPr lang="en-CA" sz="2800" b="1" dirty="0">
                <a:solidFill>
                  <a:srgbClr val="2F528F"/>
                </a:solidFill>
                <a:latin typeface="Century Gothic" panose="020B0502020202020204" pitchFamily="34" charset="0"/>
              </a:rPr>
              <a:t> </a:t>
            </a:r>
            <a:endParaRPr lang="en-CA" sz="2000" b="1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14040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979BE13-4393-4BB3-869C-C1C99CCC5A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535" y="4208584"/>
            <a:ext cx="3311551" cy="247815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90375DD-DD6A-4481-AF06-B8EDAC7E52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39659" y="2971400"/>
            <a:ext cx="2275594" cy="2917037"/>
          </a:xfrm>
          <a:prstGeom prst="rect">
            <a:avLst/>
          </a:prstGeom>
        </p:spPr>
      </p:pic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2AEFD4B2-8F3C-4AB2-B357-30FCA849C2AD}"/>
              </a:ext>
            </a:extLst>
          </p:cNvPr>
          <p:cNvSpPr/>
          <p:nvPr/>
        </p:nvSpPr>
        <p:spPr>
          <a:xfrm>
            <a:off x="1024745" y="1506145"/>
            <a:ext cx="4965090" cy="2303404"/>
          </a:xfrm>
          <a:prstGeom prst="wedgeEllipseCallout">
            <a:avLst>
              <a:gd name="adj1" fmla="val 48020"/>
              <a:gd name="adj2" fmla="val 3989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b="1" dirty="0">
                <a:solidFill>
                  <a:srgbClr val="2F528F"/>
                </a:solidFill>
                <a:latin typeface="Century Gothic" panose="020B0502020202020204" pitchFamily="34" charset="0"/>
              </a:rPr>
              <a:t>Why </a:t>
            </a:r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do rovers go to outer space?</a:t>
            </a:r>
            <a:endParaRPr lang="en-CA" sz="2000" b="1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7525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30C817-21AA-4B4E-85C1-EF09989E63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871C554-7100-4C73-8817-25A0309DF276}"/>
              </a:ext>
            </a:extLst>
          </p:cNvPr>
          <p:cNvSpPr/>
          <p:nvPr/>
        </p:nvSpPr>
        <p:spPr>
          <a:xfrm>
            <a:off x="1400059" y="217966"/>
            <a:ext cx="6277091" cy="3081459"/>
          </a:xfrm>
          <a:prstGeom prst="roundRect">
            <a:avLst/>
          </a:prstGeom>
          <a:solidFill>
            <a:srgbClr val="4472C4">
              <a:alpha val="89804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u="sng" dirty="0">
                <a:latin typeface="Century Gothic" panose="020B0502020202020204" pitchFamily="34" charset="0"/>
              </a:rPr>
              <a:t>Learning Goals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CA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Sounds of the letters ‘</a:t>
            </a:r>
            <a:r>
              <a:rPr lang="en-CA" dirty="0" err="1">
                <a:latin typeface="Century Gothic" panose="020B0502020202020204" pitchFamily="34" charset="0"/>
              </a:rPr>
              <a:t>a_e</a:t>
            </a:r>
            <a:r>
              <a:rPr lang="en-CA" dirty="0">
                <a:latin typeface="Century Gothic" panose="020B0502020202020204" pitchFamily="34" charset="0"/>
              </a:rPr>
              <a:t>’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CA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Ask for information using “W” questions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CA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Reading a non-fiction text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CA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New space exploration words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72347FE-7FC0-40C6-A7AF-25AB853217E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F3BB2C0-3B8B-49F8-9BFD-A0EF9EB98DB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888898" y="2179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5072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979BE13-4393-4BB3-869C-C1C99CCC5A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535" y="4208584"/>
            <a:ext cx="3311551" cy="247815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90375DD-DD6A-4481-AF06-B8EDAC7E52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39659" y="2971400"/>
            <a:ext cx="2275594" cy="2917037"/>
          </a:xfrm>
          <a:prstGeom prst="rect">
            <a:avLst/>
          </a:prstGeom>
        </p:spPr>
      </p:pic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2AEFD4B2-8F3C-4AB2-B357-30FCA849C2AD}"/>
              </a:ext>
            </a:extLst>
          </p:cNvPr>
          <p:cNvSpPr/>
          <p:nvPr/>
        </p:nvSpPr>
        <p:spPr>
          <a:xfrm>
            <a:off x="1353648" y="1486390"/>
            <a:ext cx="4965090" cy="2303404"/>
          </a:xfrm>
          <a:prstGeom prst="wedgeEllipseCallout">
            <a:avLst>
              <a:gd name="adj1" fmla="val 48020"/>
              <a:gd name="adj2" fmla="val 3989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Let’s make a question with each of these words to ask our classmates!</a:t>
            </a:r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70128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BC617BA-9557-4DB5-B878-FCB8B9D70E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12477" y="2529621"/>
            <a:ext cx="3316111" cy="2686050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5D90D16C-3FF4-48CD-A371-67E08B6F4517}"/>
              </a:ext>
            </a:extLst>
          </p:cNvPr>
          <p:cNvSpPr/>
          <p:nvPr/>
        </p:nvSpPr>
        <p:spPr>
          <a:xfrm>
            <a:off x="2915338" y="267300"/>
            <a:ext cx="3813707" cy="1127014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Can you think of any other questions to ask about space?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545D745-AD6C-4819-BDB6-4A5DA678F347}"/>
              </a:ext>
            </a:extLst>
          </p:cNvPr>
          <p:cNvSpPr/>
          <p:nvPr/>
        </p:nvSpPr>
        <p:spPr>
          <a:xfrm>
            <a:off x="263585" y="2089331"/>
            <a:ext cx="2180124" cy="1466670"/>
          </a:xfrm>
          <a:prstGeom prst="ellipse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0AB76CC8-4B27-4DA5-BD18-6670D85E738C}"/>
              </a:ext>
            </a:extLst>
          </p:cNvPr>
          <p:cNvSpPr/>
          <p:nvPr/>
        </p:nvSpPr>
        <p:spPr>
          <a:xfrm>
            <a:off x="450003" y="4785639"/>
            <a:ext cx="2180124" cy="1466670"/>
          </a:xfrm>
          <a:prstGeom prst="ellipse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1B9FE58-D6F2-476C-A359-F622E4881526}"/>
              </a:ext>
            </a:extLst>
          </p:cNvPr>
          <p:cNvSpPr/>
          <p:nvPr/>
        </p:nvSpPr>
        <p:spPr>
          <a:xfrm>
            <a:off x="6700291" y="1718803"/>
            <a:ext cx="2180124" cy="1466670"/>
          </a:xfrm>
          <a:prstGeom prst="ellipse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FC6248B-3CB8-4CEE-A42C-62CED6D599B3}"/>
              </a:ext>
            </a:extLst>
          </p:cNvPr>
          <p:cNvSpPr/>
          <p:nvPr/>
        </p:nvSpPr>
        <p:spPr>
          <a:xfrm>
            <a:off x="6835682" y="4514475"/>
            <a:ext cx="2180124" cy="1466670"/>
          </a:xfrm>
          <a:prstGeom prst="ellipse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BFDBACE-C13E-4835-B09D-835FB9E7B5DC}"/>
              </a:ext>
            </a:extLst>
          </p:cNvPr>
          <p:cNvCxnSpPr>
            <a:cxnSpLocks/>
          </p:cNvCxnSpPr>
          <p:nvPr/>
        </p:nvCxnSpPr>
        <p:spPr>
          <a:xfrm flipH="1" flipV="1">
            <a:off x="2261714" y="2841472"/>
            <a:ext cx="850763" cy="3900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DDFC674-3EF2-445A-B480-969EF279B747}"/>
              </a:ext>
            </a:extLst>
          </p:cNvPr>
          <p:cNvCxnSpPr>
            <a:cxnSpLocks/>
          </p:cNvCxnSpPr>
          <p:nvPr/>
        </p:nvCxnSpPr>
        <p:spPr>
          <a:xfrm flipH="1">
            <a:off x="2440571" y="5016169"/>
            <a:ext cx="858324" cy="4103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57E370B-D4C6-4B63-B1A6-CDE8BAA6D248}"/>
              </a:ext>
            </a:extLst>
          </p:cNvPr>
          <p:cNvCxnSpPr>
            <a:cxnSpLocks/>
          </p:cNvCxnSpPr>
          <p:nvPr/>
        </p:nvCxnSpPr>
        <p:spPr>
          <a:xfrm flipV="1">
            <a:off x="6369685" y="2723316"/>
            <a:ext cx="727671" cy="2922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A298909A-0196-4718-BCD4-6E9360EA6A58}"/>
              </a:ext>
            </a:extLst>
          </p:cNvPr>
          <p:cNvCxnSpPr>
            <a:cxnSpLocks/>
          </p:cNvCxnSpPr>
          <p:nvPr/>
        </p:nvCxnSpPr>
        <p:spPr>
          <a:xfrm>
            <a:off x="6279890" y="4895792"/>
            <a:ext cx="817466" cy="253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979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C741889-EDD3-42E5-A9E1-E530AF7E4B7B}"/>
              </a:ext>
            </a:extLst>
          </p:cNvPr>
          <p:cNvSpPr/>
          <p:nvPr/>
        </p:nvSpPr>
        <p:spPr>
          <a:xfrm>
            <a:off x="2771388" y="490426"/>
            <a:ext cx="4262457" cy="1009210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Write W questions about this picture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E153C26-E30F-40D3-A3FB-CA7BE8EBE84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94E9368-370B-47F4-857B-6B577BB440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8815" y="2239980"/>
            <a:ext cx="5826369" cy="3641481"/>
          </a:xfrm>
          <a:prstGeom prst="rect">
            <a:avLst/>
          </a:prstGeom>
          <a:ln w="571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418241379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158BF5-C70D-4719-A12B-61653FCF5043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Phonics: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a_e</a:t>
            </a:r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170" name="Picture 2" descr="Image result for snake clipart">
            <a:extLst>
              <a:ext uri="{FF2B5EF4-FFF2-40B4-BE49-F238E27FC236}">
                <a16:creationId xmlns:a16="http://schemas.microsoft.com/office/drawing/2014/main" id="{B3F93009-6746-41ED-84C3-80E4441B52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783" y="4277872"/>
            <a:ext cx="2519231" cy="1959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Image result for bake clipart">
            <a:extLst>
              <a:ext uri="{FF2B5EF4-FFF2-40B4-BE49-F238E27FC236}">
                <a16:creationId xmlns:a16="http://schemas.microsoft.com/office/drawing/2014/main" id="{93BBA304-8939-4095-9E2F-EC3AADAB85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2490" y="4185267"/>
            <a:ext cx="2168510" cy="1959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Image result for a clipart">
            <a:extLst>
              <a:ext uri="{FF2B5EF4-FFF2-40B4-BE49-F238E27FC236}">
                <a16:creationId xmlns:a16="http://schemas.microsoft.com/office/drawing/2014/main" id="{BF775B1E-1072-4A3D-A6CC-2DA899EB05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143" y="1614016"/>
            <a:ext cx="2061916" cy="2133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Image result for e clipart">
            <a:extLst>
              <a:ext uri="{FF2B5EF4-FFF2-40B4-BE49-F238E27FC236}">
                <a16:creationId xmlns:a16="http://schemas.microsoft.com/office/drawing/2014/main" id="{4AE353C1-8969-42C2-81EE-5B5DF83E41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2490" y="1675151"/>
            <a:ext cx="1376822" cy="2011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5F891EB-F64A-4642-A2F5-BCFD2FD74020}"/>
              </a:ext>
            </a:extLst>
          </p:cNvPr>
          <p:cNvSpPr/>
          <p:nvPr/>
        </p:nvSpPr>
        <p:spPr>
          <a:xfrm>
            <a:off x="4316146" y="3349395"/>
            <a:ext cx="1275293" cy="33699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18434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158BF5-C70D-4719-A12B-61653FCF5043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Phonics: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a_e</a:t>
            </a:r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170" name="Picture 2" descr="Image result for snake clipart">
            <a:extLst>
              <a:ext uri="{FF2B5EF4-FFF2-40B4-BE49-F238E27FC236}">
                <a16:creationId xmlns:a16="http://schemas.microsoft.com/office/drawing/2014/main" id="{B3F93009-6746-41ED-84C3-80E4441B52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645" y="2150310"/>
            <a:ext cx="2519231" cy="1959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Image result for bake clipart">
            <a:extLst>
              <a:ext uri="{FF2B5EF4-FFF2-40B4-BE49-F238E27FC236}">
                <a16:creationId xmlns:a16="http://schemas.microsoft.com/office/drawing/2014/main" id="{93BBA304-8939-4095-9E2F-EC3AADAB85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2490" y="2142719"/>
            <a:ext cx="2168510" cy="1959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DDCE53F-6622-4A66-9A15-71C8FA84BB03}"/>
              </a:ext>
            </a:extLst>
          </p:cNvPr>
          <p:cNvSpPr/>
          <p:nvPr/>
        </p:nvSpPr>
        <p:spPr>
          <a:xfrm>
            <a:off x="1775705" y="4990093"/>
            <a:ext cx="1431109" cy="890681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snake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E26BF244-DA95-426D-91AF-5D3CB115F5B8}"/>
              </a:ext>
            </a:extLst>
          </p:cNvPr>
          <p:cNvSpPr/>
          <p:nvPr/>
        </p:nvSpPr>
        <p:spPr>
          <a:xfrm>
            <a:off x="6305389" y="4990092"/>
            <a:ext cx="1431109" cy="890681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bake</a:t>
            </a:r>
          </a:p>
        </p:txBody>
      </p:sp>
    </p:spTree>
    <p:extLst>
      <p:ext uri="{BB962C8B-B14F-4D97-AF65-F5344CB8AC3E}">
        <p14:creationId xmlns:p14="http://schemas.microsoft.com/office/powerpoint/2010/main" val="4284099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2050" name="Picture 2" descr="Image result for grape clipart">
            <a:extLst>
              <a:ext uri="{FF2B5EF4-FFF2-40B4-BE49-F238E27FC236}">
                <a16:creationId xmlns:a16="http://schemas.microsoft.com/office/drawing/2014/main" id="{0F9BDEA4-D73E-4489-ABB1-921F80C3B1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1327" y="2505584"/>
            <a:ext cx="1258429" cy="1596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 result for plate clipart">
            <a:extLst>
              <a:ext uri="{FF2B5EF4-FFF2-40B4-BE49-F238E27FC236}">
                <a16:creationId xmlns:a16="http://schemas.microsoft.com/office/drawing/2014/main" id="{857DA807-7022-49F4-B833-373694870C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789" y="2590693"/>
            <a:ext cx="2276403" cy="153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Image result for flame clipart">
            <a:extLst>
              <a:ext uri="{FF2B5EF4-FFF2-40B4-BE49-F238E27FC236}">
                <a16:creationId xmlns:a16="http://schemas.microsoft.com/office/drawing/2014/main" id="{A08E0D38-A1D8-456C-ACA2-FF1A54F11E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44" y="2516570"/>
            <a:ext cx="1237219" cy="1807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F1229C9D-E181-42EB-B2C0-2465CF5A0881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Fill in the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a_e</a:t>
            </a:r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 word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5E3316A3-28B6-4893-90F9-0C857484AA34}"/>
              </a:ext>
            </a:extLst>
          </p:cNvPr>
          <p:cNvSpPr/>
          <p:nvPr/>
        </p:nvSpPr>
        <p:spPr>
          <a:xfrm>
            <a:off x="840354" y="5064641"/>
            <a:ext cx="1431109" cy="890681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_______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9FDB9D95-E3D5-4370-B501-2581AB8C41B7}"/>
              </a:ext>
            </a:extLst>
          </p:cNvPr>
          <p:cNvSpPr/>
          <p:nvPr/>
        </p:nvSpPr>
        <p:spPr>
          <a:xfrm>
            <a:off x="3987435" y="5152530"/>
            <a:ext cx="1431109" cy="890681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_______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3C9D4BFE-4F4B-437A-9D90-767622FF0002}"/>
              </a:ext>
            </a:extLst>
          </p:cNvPr>
          <p:cNvSpPr/>
          <p:nvPr/>
        </p:nvSpPr>
        <p:spPr>
          <a:xfrm>
            <a:off x="6764986" y="5161221"/>
            <a:ext cx="1431109" cy="890681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_______</a:t>
            </a:r>
          </a:p>
        </p:txBody>
      </p:sp>
    </p:spTree>
    <p:extLst>
      <p:ext uri="{BB962C8B-B14F-4D97-AF65-F5344CB8AC3E}">
        <p14:creationId xmlns:p14="http://schemas.microsoft.com/office/powerpoint/2010/main" val="190826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  <p:bldP spid="2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6146" name="Picture 2" descr="Image result for plane clipart">
            <a:extLst>
              <a:ext uri="{FF2B5EF4-FFF2-40B4-BE49-F238E27FC236}">
                <a16:creationId xmlns:a16="http://schemas.microsoft.com/office/drawing/2014/main" id="{10F18573-22CF-46E9-BA04-AAEF705177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753" y="3059845"/>
            <a:ext cx="2168769" cy="1084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Image result for chase clipart">
            <a:extLst>
              <a:ext uri="{FF2B5EF4-FFF2-40B4-BE49-F238E27FC236}">
                <a16:creationId xmlns:a16="http://schemas.microsoft.com/office/drawing/2014/main" id="{3620D0D9-EE5D-4207-8D46-3BC1068B93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9066" y="2842866"/>
            <a:ext cx="1979734" cy="1623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Image result for snake clipart">
            <a:extLst>
              <a:ext uri="{FF2B5EF4-FFF2-40B4-BE49-F238E27FC236}">
                <a16:creationId xmlns:a16="http://schemas.microsoft.com/office/drawing/2014/main" id="{9EC989CC-4C7C-4175-A249-FD4F7F88A8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5344" y="3059845"/>
            <a:ext cx="1686522" cy="1312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6BC36F51-60C2-4151-BD55-ADF527E0EB02}"/>
              </a:ext>
            </a:extLst>
          </p:cNvPr>
          <p:cNvSpPr/>
          <p:nvPr/>
        </p:nvSpPr>
        <p:spPr>
          <a:xfrm>
            <a:off x="840354" y="5064641"/>
            <a:ext cx="1431109" cy="890681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_______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2D372667-37C6-4C6B-92A6-25E2E8A288D2}"/>
              </a:ext>
            </a:extLst>
          </p:cNvPr>
          <p:cNvSpPr/>
          <p:nvPr/>
        </p:nvSpPr>
        <p:spPr>
          <a:xfrm>
            <a:off x="3856445" y="5082226"/>
            <a:ext cx="1431109" cy="890681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_______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4DEE52FA-819D-463D-90E7-F30A2A4BF964}"/>
              </a:ext>
            </a:extLst>
          </p:cNvPr>
          <p:cNvSpPr/>
          <p:nvPr/>
        </p:nvSpPr>
        <p:spPr>
          <a:xfrm>
            <a:off x="6823050" y="5123257"/>
            <a:ext cx="1431109" cy="890681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_______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45DA4757-D48D-466D-9606-B98DB10C3B0F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Fill in the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a_e</a:t>
            </a:r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 word</a:t>
            </a:r>
          </a:p>
        </p:txBody>
      </p:sp>
    </p:spTree>
    <p:extLst>
      <p:ext uri="{BB962C8B-B14F-4D97-AF65-F5344CB8AC3E}">
        <p14:creationId xmlns:p14="http://schemas.microsoft.com/office/powerpoint/2010/main" val="1710996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  <p:bldP spid="2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942B6B9B-4A6F-43F1-9ADD-33E1296CED79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Fill in the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a_e</a:t>
            </a:r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 word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36323BB-F00D-4F60-B594-6BAB0EFB0FAD}"/>
              </a:ext>
            </a:extLst>
          </p:cNvPr>
          <p:cNvSpPr/>
          <p:nvPr/>
        </p:nvSpPr>
        <p:spPr>
          <a:xfrm>
            <a:off x="4740114" y="1818125"/>
            <a:ext cx="2607247" cy="4364876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32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c_k</a:t>
            </a:r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_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32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t_k</a:t>
            </a:r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_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32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l_t</a:t>
            </a:r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_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32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l_k</a:t>
            </a:r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_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32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sh_k</a:t>
            </a:r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_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32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pl_t</a:t>
            </a:r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_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32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g_t</a:t>
            </a:r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_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32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r_k</a:t>
            </a:r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_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154187B-6DF1-43EC-AD61-E27C47E711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3647" y="2542044"/>
            <a:ext cx="2275594" cy="2917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229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4B92C10-6F0C-4A51-8C49-6EABFCDA453C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Sort the words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795CA49-18F7-4452-944A-40ACDD299A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1159215"/>
              </p:ext>
            </p:extLst>
          </p:nvPr>
        </p:nvGraphicFramePr>
        <p:xfrm>
          <a:off x="1624783" y="2634433"/>
          <a:ext cx="6013938" cy="28106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06969">
                  <a:extLst>
                    <a:ext uri="{9D8B030D-6E8A-4147-A177-3AD203B41FA5}">
                      <a16:colId xmlns:a16="http://schemas.microsoft.com/office/drawing/2014/main" val="3171130664"/>
                    </a:ext>
                  </a:extLst>
                </a:gridCol>
                <a:gridCol w="3006969">
                  <a:extLst>
                    <a:ext uri="{9D8B030D-6E8A-4147-A177-3AD203B41FA5}">
                      <a16:colId xmlns:a16="http://schemas.microsoft.com/office/drawing/2014/main" val="3896866051"/>
                    </a:ext>
                  </a:extLst>
                </a:gridCol>
              </a:tblGrid>
              <a:tr h="654538">
                <a:tc>
                  <a:txBody>
                    <a:bodyPr/>
                    <a:lstStyle/>
                    <a:p>
                      <a:pPr algn="ctr"/>
                      <a:r>
                        <a:rPr lang="en-CA" sz="3200" dirty="0" err="1"/>
                        <a:t>a_e</a:t>
                      </a:r>
                      <a:endParaRPr lang="en-CA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3200" dirty="0"/>
                        <a:t>short 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9056348"/>
                  </a:ext>
                </a:extLst>
              </a:tr>
              <a:tr h="2156069">
                <a:tc>
                  <a:txBody>
                    <a:bodyPr/>
                    <a:lstStyle/>
                    <a:p>
                      <a:pPr algn="ctr"/>
                      <a:endParaRPr lang="en-CA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CA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2554998"/>
                  </a:ext>
                </a:extLst>
              </a:tr>
            </a:tbl>
          </a:graphicData>
        </a:graphic>
      </p:graphicFrame>
      <p:sp>
        <p:nvSpPr>
          <p:cNvPr id="13" name="Speech Bubble: Oval 12">
            <a:extLst>
              <a:ext uri="{FF2B5EF4-FFF2-40B4-BE49-F238E27FC236}">
                <a16:creationId xmlns:a16="http://schemas.microsoft.com/office/drawing/2014/main" id="{F5710D10-6A37-4F6F-9B0B-8FCF03EDA410}"/>
              </a:ext>
            </a:extLst>
          </p:cNvPr>
          <p:cNvSpPr/>
          <p:nvPr/>
        </p:nvSpPr>
        <p:spPr>
          <a:xfrm>
            <a:off x="105374" y="3828233"/>
            <a:ext cx="1325041" cy="828186"/>
          </a:xfrm>
          <a:prstGeom prst="wedgeEllipseCallout">
            <a:avLst>
              <a:gd name="adj1" fmla="val -18693"/>
              <a:gd name="adj2" fmla="val 4630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cat</a:t>
            </a:r>
          </a:p>
        </p:txBody>
      </p:sp>
      <p:sp>
        <p:nvSpPr>
          <p:cNvPr id="14" name="Speech Bubble: Oval 13">
            <a:extLst>
              <a:ext uri="{FF2B5EF4-FFF2-40B4-BE49-F238E27FC236}">
                <a16:creationId xmlns:a16="http://schemas.microsoft.com/office/drawing/2014/main" id="{3DC222AF-45E1-4B91-93C4-BB98AF44382A}"/>
              </a:ext>
            </a:extLst>
          </p:cNvPr>
          <p:cNvSpPr/>
          <p:nvPr/>
        </p:nvSpPr>
        <p:spPr>
          <a:xfrm>
            <a:off x="7694426" y="3162163"/>
            <a:ext cx="1356522" cy="695599"/>
          </a:xfrm>
          <a:prstGeom prst="wedgeEllipseCallout">
            <a:avLst>
              <a:gd name="adj1" fmla="val -18693"/>
              <a:gd name="adj2" fmla="val 4630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trap</a:t>
            </a:r>
          </a:p>
        </p:txBody>
      </p:sp>
      <p:sp>
        <p:nvSpPr>
          <p:cNvPr id="15" name="Speech Bubble: Oval 14">
            <a:extLst>
              <a:ext uri="{FF2B5EF4-FFF2-40B4-BE49-F238E27FC236}">
                <a16:creationId xmlns:a16="http://schemas.microsoft.com/office/drawing/2014/main" id="{90669331-BCE4-4299-B56B-0B0E50E3AE65}"/>
              </a:ext>
            </a:extLst>
          </p:cNvPr>
          <p:cNvSpPr/>
          <p:nvPr/>
        </p:nvSpPr>
        <p:spPr>
          <a:xfrm>
            <a:off x="2016135" y="1556741"/>
            <a:ext cx="1583886" cy="791334"/>
          </a:xfrm>
          <a:prstGeom prst="wedgeEllipseCallout">
            <a:avLst>
              <a:gd name="adj1" fmla="val -18693"/>
              <a:gd name="adj2" fmla="val 4630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snap</a:t>
            </a:r>
          </a:p>
        </p:txBody>
      </p:sp>
      <p:sp>
        <p:nvSpPr>
          <p:cNvPr id="16" name="Speech Bubble: Oval 15">
            <a:extLst>
              <a:ext uri="{FF2B5EF4-FFF2-40B4-BE49-F238E27FC236}">
                <a16:creationId xmlns:a16="http://schemas.microsoft.com/office/drawing/2014/main" id="{09DFA92C-C33E-4958-A4AA-CFF7DFFD8FA0}"/>
              </a:ext>
            </a:extLst>
          </p:cNvPr>
          <p:cNvSpPr/>
          <p:nvPr/>
        </p:nvSpPr>
        <p:spPr>
          <a:xfrm>
            <a:off x="7168414" y="1378642"/>
            <a:ext cx="1583886" cy="791334"/>
          </a:xfrm>
          <a:prstGeom prst="wedgeEllipseCallout">
            <a:avLst>
              <a:gd name="adj1" fmla="val -18693"/>
              <a:gd name="adj2" fmla="val 4630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tame</a:t>
            </a:r>
          </a:p>
        </p:txBody>
      </p:sp>
      <p:sp>
        <p:nvSpPr>
          <p:cNvPr id="17" name="Speech Bubble: Oval 16">
            <a:extLst>
              <a:ext uri="{FF2B5EF4-FFF2-40B4-BE49-F238E27FC236}">
                <a16:creationId xmlns:a16="http://schemas.microsoft.com/office/drawing/2014/main" id="{EF1C24BA-DEFD-4D3B-9C10-B75326222FE8}"/>
              </a:ext>
            </a:extLst>
          </p:cNvPr>
          <p:cNvSpPr/>
          <p:nvPr/>
        </p:nvSpPr>
        <p:spPr>
          <a:xfrm>
            <a:off x="2487478" y="5787574"/>
            <a:ext cx="1583886" cy="791334"/>
          </a:xfrm>
          <a:prstGeom prst="wedgeEllipseCallout">
            <a:avLst>
              <a:gd name="adj1" fmla="val -18693"/>
              <a:gd name="adj2" fmla="val 4630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cake</a:t>
            </a:r>
          </a:p>
        </p:txBody>
      </p:sp>
      <p:sp>
        <p:nvSpPr>
          <p:cNvPr id="19" name="Speech Bubble: Oval 18">
            <a:extLst>
              <a:ext uri="{FF2B5EF4-FFF2-40B4-BE49-F238E27FC236}">
                <a16:creationId xmlns:a16="http://schemas.microsoft.com/office/drawing/2014/main" id="{8E09DFDF-D913-4D08-A680-7C5CB566D57F}"/>
              </a:ext>
            </a:extLst>
          </p:cNvPr>
          <p:cNvSpPr/>
          <p:nvPr/>
        </p:nvSpPr>
        <p:spPr>
          <a:xfrm>
            <a:off x="4774454" y="5846708"/>
            <a:ext cx="1659692" cy="746732"/>
          </a:xfrm>
          <a:prstGeom prst="wedgeEllipseCallout">
            <a:avLst>
              <a:gd name="adj1" fmla="val -18693"/>
              <a:gd name="adj2" fmla="val 4630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pants</a:t>
            </a:r>
          </a:p>
        </p:txBody>
      </p:sp>
      <p:sp>
        <p:nvSpPr>
          <p:cNvPr id="20" name="Speech Bubble: Oval 19">
            <a:extLst>
              <a:ext uri="{FF2B5EF4-FFF2-40B4-BE49-F238E27FC236}">
                <a16:creationId xmlns:a16="http://schemas.microsoft.com/office/drawing/2014/main" id="{9D3B8DED-8436-4052-822E-D637DD07A7BF}"/>
              </a:ext>
            </a:extLst>
          </p:cNvPr>
          <p:cNvSpPr/>
          <p:nvPr/>
        </p:nvSpPr>
        <p:spPr>
          <a:xfrm>
            <a:off x="4384511" y="1402173"/>
            <a:ext cx="1887472" cy="744272"/>
          </a:xfrm>
          <a:prstGeom prst="wedgeEllipseCallout">
            <a:avLst>
              <a:gd name="adj1" fmla="val -18693"/>
              <a:gd name="adj2" fmla="val 4630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shape</a:t>
            </a:r>
          </a:p>
        </p:txBody>
      </p:sp>
      <p:sp>
        <p:nvSpPr>
          <p:cNvPr id="21" name="Speech Bubble: Oval 20">
            <a:extLst>
              <a:ext uri="{FF2B5EF4-FFF2-40B4-BE49-F238E27FC236}">
                <a16:creationId xmlns:a16="http://schemas.microsoft.com/office/drawing/2014/main" id="{8EB15FD1-A27E-4CBB-B9D9-7334056E0A61}"/>
              </a:ext>
            </a:extLst>
          </p:cNvPr>
          <p:cNvSpPr/>
          <p:nvPr/>
        </p:nvSpPr>
        <p:spPr>
          <a:xfrm>
            <a:off x="203363" y="5763310"/>
            <a:ext cx="1578210" cy="796194"/>
          </a:xfrm>
          <a:prstGeom prst="wedgeEllipseCallout">
            <a:avLst>
              <a:gd name="adj1" fmla="val -18693"/>
              <a:gd name="adj2" fmla="val 4630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gate</a:t>
            </a:r>
          </a:p>
        </p:txBody>
      </p:sp>
      <p:sp>
        <p:nvSpPr>
          <p:cNvPr id="22" name="Speech Bubble: Oval 21">
            <a:extLst>
              <a:ext uri="{FF2B5EF4-FFF2-40B4-BE49-F238E27FC236}">
                <a16:creationId xmlns:a16="http://schemas.microsoft.com/office/drawing/2014/main" id="{61E075F1-D888-4580-8B08-4C0E18010805}"/>
              </a:ext>
            </a:extLst>
          </p:cNvPr>
          <p:cNvSpPr/>
          <p:nvPr/>
        </p:nvSpPr>
        <p:spPr>
          <a:xfrm>
            <a:off x="81695" y="2006538"/>
            <a:ext cx="1583886" cy="791334"/>
          </a:xfrm>
          <a:prstGeom prst="wedgeEllipseCallout">
            <a:avLst>
              <a:gd name="adj1" fmla="val -18693"/>
              <a:gd name="adj2" fmla="val 4630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wag</a:t>
            </a:r>
          </a:p>
        </p:txBody>
      </p:sp>
      <p:sp>
        <p:nvSpPr>
          <p:cNvPr id="23" name="Speech Bubble: Oval 22">
            <a:extLst>
              <a:ext uri="{FF2B5EF4-FFF2-40B4-BE49-F238E27FC236}">
                <a16:creationId xmlns:a16="http://schemas.microsoft.com/office/drawing/2014/main" id="{10429A0F-BD46-477C-B5EB-61989388C297}"/>
              </a:ext>
            </a:extLst>
          </p:cNvPr>
          <p:cNvSpPr/>
          <p:nvPr/>
        </p:nvSpPr>
        <p:spPr>
          <a:xfrm>
            <a:off x="7137236" y="5679658"/>
            <a:ext cx="1583886" cy="791334"/>
          </a:xfrm>
          <a:prstGeom prst="wedgeEllipseCallout">
            <a:avLst>
              <a:gd name="adj1" fmla="val -18693"/>
              <a:gd name="adj2" fmla="val 4630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hand</a:t>
            </a:r>
          </a:p>
        </p:txBody>
      </p:sp>
    </p:spTree>
    <p:extLst>
      <p:ext uri="{BB962C8B-B14F-4D97-AF65-F5344CB8AC3E}">
        <p14:creationId xmlns:p14="http://schemas.microsoft.com/office/powerpoint/2010/main" val="1032233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F538303-D0C7-4AD2-B0B3-18FDC478A099}"/>
              </a:ext>
            </a:extLst>
          </p:cNvPr>
          <p:cNvSpPr/>
          <p:nvPr/>
        </p:nvSpPr>
        <p:spPr>
          <a:xfrm>
            <a:off x="3020147" y="554123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Write a sentence with two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a_e</a:t>
            </a:r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 words.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B21E7F2-BFEC-4F2F-9CC9-158BF405AF74}"/>
              </a:ext>
            </a:extLst>
          </p:cNvPr>
          <p:cNvSpPr/>
          <p:nvPr/>
        </p:nvSpPr>
        <p:spPr>
          <a:xfrm>
            <a:off x="1241219" y="2394317"/>
            <a:ext cx="6661561" cy="3278921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CA" sz="32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0363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329FB-0C02-432A-A96E-F729DE2E0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9FD4A5-0BF5-4862-AE7E-D3EEC62A59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E5A372-AE2E-4B59-B7E3-5762CFFEEC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E996559-3AA1-478B-A5A8-89177AF4E6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83675">
            <a:off x="4946469" y="3599932"/>
            <a:ext cx="1107832" cy="770798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801BF0-78BF-45EC-8042-63E52289AA63}"/>
              </a:ext>
            </a:extLst>
          </p:cNvPr>
          <p:cNvSpPr/>
          <p:nvPr/>
        </p:nvSpPr>
        <p:spPr>
          <a:xfrm>
            <a:off x="2324140" y="862012"/>
            <a:ext cx="4494566" cy="1333584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What is a rover?</a:t>
            </a:r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Picture 2" descr="Image result for outer space kids clipart">
            <a:extLst>
              <a:ext uri="{FF2B5EF4-FFF2-40B4-BE49-F238E27FC236}">
                <a16:creationId xmlns:a16="http://schemas.microsoft.com/office/drawing/2014/main" id="{88F31687-36B8-4AB3-8D92-84BE68A5D6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729233" y="3243393"/>
            <a:ext cx="1082619" cy="168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Related image">
            <a:extLst>
              <a:ext uri="{FF2B5EF4-FFF2-40B4-BE49-F238E27FC236}">
                <a16:creationId xmlns:a16="http://schemas.microsoft.com/office/drawing/2014/main" id="{DF959D13-1265-422D-B912-21DAE45F97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85207">
            <a:off x="6931778" y="527405"/>
            <a:ext cx="1537921" cy="197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F0CC83C-910B-4F12-A1F3-4AE0864C4C26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1026" name="Picture 2" descr="Related image">
            <a:extLst>
              <a:ext uri="{FF2B5EF4-FFF2-40B4-BE49-F238E27FC236}">
                <a16:creationId xmlns:a16="http://schemas.microsoft.com/office/drawing/2014/main" id="{ABFB72E5-CB35-48E3-9729-71F373DD79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1091" y="5249433"/>
            <a:ext cx="2057615" cy="1195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12077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30C817-21AA-4B4E-85C1-EF09989E63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7BEB3FD-BA18-4451-A897-07E3D0AB522F}"/>
              </a:ext>
            </a:extLst>
          </p:cNvPr>
          <p:cNvSpPr/>
          <p:nvPr/>
        </p:nvSpPr>
        <p:spPr>
          <a:xfrm>
            <a:off x="1484201" y="236172"/>
            <a:ext cx="6252297" cy="3761397"/>
          </a:xfrm>
          <a:prstGeom prst="roundRect">
            <a:avLst/>
          </a:prstGeom>
          <a:solidFill>
            <a:srgbClr val="4472C4">
              <a:alpha val="94118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u="sng" dirty="0">
                <a:latin typeface="Century Gothic" panose="020B0502020202020204" pitchFamily="34" charset="0"/>
              </a:rPr>
              <a:t>What did we learn today?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CA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2000" dirty="0">
                <a:latin typeface="Century Gothic" panose="020B0502020202020204" pitchFamily="34" charset="0"/>
              </a:rPr>
              <a:t>Sounds of the letters ‘</a:t>
            </a:r>
            <a:r>
              <a:rPr lang="en-CA" sz="2000" dirty="0" err="1">
                <a:latin typeface="Century Gothic" panose="020B0502020202020204" pitchFamily="34" charset="0"/>
              </a:rPr>
              <a:t>a_e</a:t>
            </a:r>
            <a:r>
              <a:rPr lang="en-CA" sz="2000" dirty="0">
                <a:latin typeface="Century Gothic" panose="020B0502020202020204" pitchFamily="34" charset="0"/>
              </a:rPr>
              <a:t>’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2000" dirty="0">
                <a:latin typeface="Century Gothic" panose="020B0502020202020204" pitchFamily="34" charset="0"/>
              </a:rPr>
              <a:t>Ask for information using “W” questions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2000" dirty="0">
                <a:latin typeface="Century Gothic" panose="020B0502020202020204" pitchFamily="34" charset="0"/>
              </a:rPr>
              <a:t>Reading a non-fiction text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2000" dirty="0">
                <a:latin typeface="Century Gothic" panose="020B0502020202020204" pitchFamily="34" charset="0"/>
              </a:rPr>
              <a:t>New space exploration words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AEB2268-9BCB-4F9B-939B-BF7AF799ACAB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36654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14DC29-24A2-4B5C-9896-FEAB7BDFE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 descr="Image result for outer space kids clipart">
            <a:extLst>
              <a:ext uri="{FF2B5EF4-FFF2-40B4-BE49-F238E27FC236}">
                <a16:creationId xmlns:a16="http://schemas.microsoft.com/office/drawing/2014/main" id="{053AF0F2-5AFF-4AAD-80B3-D3CA349CB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5794227" y="3302009"/>
            <a:ext cx="1082619" cy="168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lated image">
            <a:extLst>
              <a:ext uri="{FF2B5EF4-FFF2-40B4-BE49-F238E27FC236}">
                <a16:creationId xmlns:a16="http://schemas.microsoft.com/office/drawing/2014/main" id="{4794945C-2524-4751-862B-535169E8A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754" y="4340206"/>
            <a:ext cx="1537921" cy="197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53CF344-ACC2-4C18-A814-A1FBBA80BA7F}"/>
              </a:ext>
            </a:extLst>
          </p:cNvPr>
          <p:cNvSpPr/>
          <p:nvPr/>
        </p:nvSpPr>
        <p:spPr>
          <a:xfrm>
            <a:off x="541730" y="1010135"/>
            <a:ext cx="4264732" cy="4675558"/>
          </a:xfrm>
          <a:prstGeom prst="roundRect">
            <a:avLst/>
          </a:prstGeom>
          <a:solidFill>
            <a:srgbClr val="4472C4">
              <a:alpha val="87059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u="sng" dirty="0">
                <a:latin typeface="Century Gothic" panose="020B0502020202020204" pitchFamily="34" charset="0"/>
              </a:rPr>
              <a:t>Before we go… </a:t>
            </a:r>
          </a:p>
          <a:p>
            <a:pPr algn="ctr"/>
            <a:endParaRPr lang="en-CA" sz="3200" u="sng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CA" sz="2000" dirty="0">
                <a:latin typeface="Century Gothic" panose="020B0502020202020204" pitchFamily="34" charset="0"/>
              </a:rPr>
              <a:t>Do you understand the homework?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CA" sz="2000" dirty="0">
                <a:latin typeface="Century Gothic" panose="020B0502020202020204" pitchFamily="34" charset="0"/>
              </a:rPr>
              <a:t>Do you have any questions?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CA" sz="2000" dirty="0">
                <a:latin typeface="Century Gothic" panose="020B0502020202020204" pitchFamily="34" charset="0"/>
              </a:rPr>
              <a:t>What are two new things you learned today?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C9BA96E-DB57-423E-9F63-64B261679909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8294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C741889-EDD3-42E5-A9E1-E530AF7E4B7B}"/>
              </a:ext>
            </a:extLst>
          </p:cNvPr>
          <p:cNvSpPr/>
          <p:nvPr/>
        </p:nvSpPr>
        <p:spPr>
          <a:xfrm>
            <a:off x="2771388" y="490426"/>
            <a:ext cx="4262457" cy="1009210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Write W questions about this picture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E153C26-E30F-40D3-A3FB-CA7BE8EBE84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B0B5A90-7377-4D40-972C-6B7A96C4C4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37376" y="1893889"/>
            <a:ext cx="3069248" cy="4345838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417647297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C741889-EDD3-42E5-A9E1-E530AF7E4B7B}"/>
              </a:ext>
            </a:extLst>
          </p:cNvPr>
          <p:cNvSpPr/>
          <p:nvPr/>
        </p:nvSpPr>
        <p:spPr>
          <a:xfrm>
            <a:off x="2771388" y="490426"/>
            <a:ext cx="4262457" cy="1009210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Write W questions about this picture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E153C26-E30F-40D3-A3FB-CA7BE8EBE84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8B801-893E-40D5-A5F9-1F43835A75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85694" y="2270386"/>
            <a:ext cx="6372612" cy="3584594"/>
          </a:xfrm>
          <a:prstGeom prst="rect">
            <a:avLst/>
          </a:prstGeom>
          <a:ln w="571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67147409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C741889-EDD3-42E5-A9E1-E530AF7E4B7B}"/>
              </a:ext>
            </a:extLst>
          </p:cNvPr>
          <p:cNvSpPr/>
          <p:nvPr/>
        </p:nvSpPr>
        <p:spPr>
          <a:xfrm>
            <a:off x="2771388" y="490426"/>
            <a:ext cx="4262457" cy="1009210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Write W questions about this picture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E153C26-E30F-40D3-A3FB-CA7BE8EBE84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10242" name="Picture 2" descr="Image result for space ship">
            <a:extLst>
              <a:ext uri="{FF2B5EF4-FFF2-40B4-BE49-F238E27FC236}">
                <a16:creationId xmlns:a16="http://schemas.microsoft.com/office/drawing/2014/main" id="{C7056B8A-BADB-4A26-BDC9-A454CEDCD5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2391026"/>
            <a:ext cx="8001000" cy="3608784"/>
          </a:xfrm>
          <a:prstGeom prst="rect">
            <a:avLst/>
          </a:prstGeom>
          <a:noFill/>
          <a:ln w="5715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0105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329FB-0C02-432A-A96E-F729DE2E0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9FD4A5-0BF5-4862-AE7E-D3EEC62A59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E5A372-AE2E-4B59-B7E3-5762CFFEEC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E996559-3AA1-478B-A5A8-89177AF4E6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83675">
            <a:off x="4946469" y="3599932"/>
            <a:ext cx="1107832" cy="770798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801BF0-78BF-45EC-8042-63E52289AA63}"/>
              </a:ext>
            </a:extLst>
          </p:cNvPr>
          <p:cNvSpPr/>
          <p:nvPr/>
        </p:nvSpPr>
        <p:spPr>
          <a:xfrm>
            <a:off x="2324140" y="862012"/>
            <a:ext cx="4494566" cy="1722476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You’re right!</a:t>
            </a:r>
          </a:p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It is a vehicle that can explore the surface of the moon!</a:t>
            </a:r>
          </a:p>
        </p:txBody>
      </p:sp>
      <p:pic>
        <p:nvPicPr>
          <p:cNvPr id="7" name="Picture 2" descr="Image result for outer space kids clipart">
            <a:extLst>
              <a:ext uri="{FF2B5EF4-FFF2-40B4-BE49-F238E27FC236}">
                <a16:creationId xmlns:a16="http://schemas.microsoft.com/office/drawing/2014/main" id="{88F31687-36B8-4AB3-8D92-84BE68A5D6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729233" y="3243393"/>
            <a:ext cx="1082619" cy="168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Related image">
            <a:extLst>
              <a:ext uri="{FF2B5EF4-FFF2-40B4-BE49-F238E27FC236}">
                <a16:creationId xmlns:a16="http://schemas.microsoft.com/office/drawing/2014/main" id="{DF959D13-1265-422D-B912-21DAE45F97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85207">
            <a:off x="6931778" y="527405"/>
            <a:ext cx="1537921" cy="197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F0CC83C-910B-4F12-A1F3-4AE0864C4C26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11" name="Picture 2" descr="Related image">
            <a:extLst>
              <a:ext uri="{FF2B5EF4-FFF2-40B4-BE49-F238E27FC236}">
                <a16:creationId xmlns:a16="http://schemas.microsoft.com/office/drawing/2014/main" id="{401A0FE1-B859-4B33-99D8-15ACF9E770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1091" y="5249433"/>
            <a:ext cx="2057615" cy="1195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6174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peech Bubble: Oval 8">
            <a:extLst>
              <a:ext uri="{FF2B5EF4-FFF2-40B4-BE49-F238E27FC236}">
                <a16:creationId xmlns:a16="http://schemas.microsoft.com/office/drawing/2014/main" id="{15BF71EE-D5A6-4020-91DA-FD2CDFEEE6E4}"/>
              </a:ext>
            </a:extLst>
          </p:cNvPr>
          <p:cNvSpPr/>
          <p:nvPr/>
        </p:nvSpPr>
        <p:spPr>
          <a:xfrm>
            <a:off x="1231547" y="1481165"/>
            <a:ext cx="3392070" cy="1989977"/>
          </a:xfrm>
          <a:prstGeom prst="wedgeEllipseCallout">
            <a:avLst>
              <a:gd name="adj1" fmla="val -33949"/>
              <a:gd name="adj2" fmla="val 6083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Let’s read a story about rovers!</a:t>
            </a:r>
          </a:p>
        </p:txBody>
      </p:sp>
      <p:pic>
        <p:nvPicPr>
          <p:cNvPr id="16" name="Picture 2" descr="Related image">
            <a:extLst>
              <a:ext uri="{FF2B5EF4-FFF2-40B4-BE49-F238E27FC236}">
                <a16:creationId xmlns:a16="http://schemas.microsoft.com/office/drawing/2014/main" id="{DB231C00-CDA1-47FF-B42B-601DBF7D2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97" y="3646084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Speech Bubble: Oval 16">
            <a:extLst>
              <a:ext uri="{FF2B5EF4-FFF2-40B4-BE49-F238E27FC236}">
                <a16:creationId xmlns:a16="http://schemas.microsoft.com/office/drawing/2014/main" id="{57D9BD12-1FB7-4183-BF1B-8068EEB4F4A5}"/>
              </a:ext>
            </a:extLst>
          </p:cNvPr>
          <p:cNvSpPr/>
          <p:nvPr/>
        </p:nvSpPr>
        <p:spPr>
          <a:xfrm>
            <a:off x="1757324" y="4076562"/>
            <a:ext cx="2340517" cy="1365101"/>
          </a:xfrm>
          <a:prstGeom prst="wedgeEllipseCallout">
            <a:avLst>
              <a:gd name="adj1" fmla="val -56618"/>
              <a:gd name="adj2" fmla="val -1287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FF0000"/>
                </a:solidFill>
                <a:latin typeface="Century Gothic" panose="020B0502020202020204" pitchFamily="34" charset="0"/>
              </a:rPr>
              <a:t>Woof!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EDC9674-5A34-429C-8564-CF4E594098F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4445" t="7725" r="7835" b="20342"/>
          <a:stretch/>
        </p:blipFill>
        <p:spPr>
          <a:xfrm>
            <a:off x="5237941" y="1904077"/>
            <a:ext cx="2983589" cy="3681902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8371046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E21E6EC-55E8-4CFE-AD6D-FBE25E0166B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445" t="7725" r="7835" b="20342"/>
          <a:stretch/>
        </p:blipFill>
        <p:spPr>
          <a:xfrm>
            <a:off x="2145324" y="280265"/>
            <a:ext cx="4935414" cy="6090553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9515477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88DF0C-E5B9-4B28-B533-97F3106B99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6776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A44306B-7C17-4FA0-A170-0F865C3168B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496" b="5470"/>
          <a:stretch/>
        </p:blipFill>
        <p:spPr>
          <a:xfrm>
            <a:off x="2063039" y="491270"/>
            <a:ext cx="5143500" cy="6037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6525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341</TotalTime>
  <Words>337</Words>
  <Application>Microsoft Office PowerPoint</Application>
  <PresentationFormat>On-screen Show (4:3)</PresentationFormat>
  <Paragraphs>85</Paragraphs>
  <Slides>44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0" baseType="lpstr">
      <vt:lpstr>Arial</vt:lpstr>
      <vt:lpstr>Calibri</vt:lpstr>
      <vt:lpstr>Calibri Light</vt:lpstr>
      <vt:lpstr>Century Gothic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Vanessa Mike</dc:creator>
  <cp:lastModifiedBy>Vanessa Mike</cp:lastModifiedBy>
  <cp:revision>26</cp:revision>
  <dcterms:created xsi:type="dcterms:W3CDTF">2017-08-08T21:27:28Z</dcterms:created>
  <dcterms:modified xsi:type="dcterms:W3CDTF">2017-08-13T20:42:24Z</dcterms:modified>
</cp:coreProperties>
</file>