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1" r:id="rId9"/>
    <p:sldId id="272" r:id="rId10"/>
    <p:sldId id="296" r:id="rId11"/>
    <p:sldId id="273" r:id="rId12"/>
    <p:sldId id="274" r:id="rId13"/>
    <p:sldId id="297" r:id="rId14"/>
    <p:sldId id="275" r:id="rId15"/>
    <p:sldId id="298" r:id="rId16"/>
    <p:sldId id="277" r:id="rId17"/>
    <p:sldId id="299" r:id="rId18"/>
    <p:sldId id="276" r:id="rId19"/>
    <p:sldId id="278" r:id="rId20"/>
    <p:sldId id="279" r:id="rId21"/>
    <p:sldId id="280" r:id="rId22"/>
    <p:sldId id="281" r:id="rId23"/>
    <p:sldId id="283" r:id="rId24"/>
    <p:sldId id="284" r:id="rId25"/>
    <p:sldId id="285" r:id="rId26"/>
    <p:sldId id="282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64" r:id="rId37"/>
    <p:sldId id="304" r:id="rId38"/>
    <p:sldId id="300" r:id="rId39"/>
    <p:sldId id="305" r:id="rId40"/>
    <p:sldId id="303" r:id="rId41"/>
    <p:sldId id="295" r:id="rId42"/>
    <p:sldId id="326" r:id="rId43"/>
    <p:sldId id="323" r:id="rId44"/>
    <p:sldId id="324" r:id="rId45"/>
    <p:sldId id="322" r:id="rId46"/>
    <p:sldId id="325" r:id="rId47"/>
    <p:sldId id="265" r:id="rId48"/>
    <p:sldId id="310" r:id="rId49"/>
    <p:sldId id="311" r:id="rId50"/>
    <p:sldId id="312" r:id="rId51"/>
    <p:sldId id="301" r:id="rId52"/>
    <p:sldId id="308" r:id="rId53"/>
    <p:sldId id="319" r:id="rId54"/>
    <p:sldId id="320" r:id="rId55"/>
    <p:sldId id="321" r:id="rId56"/>
    <p:sldId id="302" r:id="rId57"/>
    <p:sldId id="313" r:id="rId58"/>
    <p:sldId id="314" r:id="rId59"/>
    <p:sldId id="315" r:id="rId60"/>
    <p:sldId id="316" r:id="rId61"/>
    <p:sldId id="317" r:id="rId62"/>
    <p:sldId id="267" r:id="rId63"/>
    <p:sldId id="268" r:id="rId64"/>
    <p:sldId id="269" r:id="rId65"/>
    <p:sldId id="327" r:id="rId66"/>
    <p:sldId id="328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1" autoAdjust="0"/>
    <p:restoredTop sz="94660"/>
  </p:normalViewPr>
  <p:slideViewPr>
    <p:cSldViewPr snapToGrid="0">
      <p:cViewPr varScale="1">
        <p:scale>
          <a:sx n="82" d="100"/>
          <a:sy n="82" d="100"/>
        </p:scale>
        <p:origin x="9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4275A-0779-44A1-A688-96F19B7792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8D3B2F-0139-4A0F-8AC4-C3F6F42DF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6C3CB8-653B-4B27-86EB-11E713B18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4FFDD-1775-4863-8F1D-996F0B2B0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9283D-1E29-4EEA-8E8B-6F63FFF0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373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C54B5-8F89-4199-B553-4802E38D4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A5D902-3D48-4268-A95A-A224B7B0DE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FFA60-4C42-4C97-8706-0157310B5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0ED2C-7FA8-4E94-8E31-29C7E1C42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1A16E-918B-49AC-BE62-66555E1CA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777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59E0BB-7839-4A98-B8C9-6B38B51C3D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9CF823-EA43-4F7E-B293-AF406D8615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4ABC5-E70B-47D9-A9EA-2597F8BD5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901556-4A9E-497F-BB74-BAF120B51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D2ED4-8B57-4C7D-9C34-649661031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6228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3E8CB-6A55-42D6-ABD4-9572E7693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D97F9-63EA-4B73-8A8B-2B2572EDE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1FF06-7260-4116-B85F-6F759D174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DCB0F9-A809-40A6-A173-58657A3F1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CE9D1-65CF-413F-B068-B0BA78F82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295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0443E-45B7-4A1D-8610-B92665347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57F98-5C49-4C3F-B3D8-489AB371F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8EAF1-54FA-4EFE-8AAD-A20EAD49D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63765-7F5F-4DF6-AFFE-2EC3E92DE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EAD698-2D0B-429B-A7A3-DAA53D064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2581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B2217-F703-40EB-A1DA-B83494B5D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B54143-1648-42F1-8240-C018CF7607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571EA4-AE6C-4A50-8B8F-BF0A98587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32A2E4-053E-4981-8884-70F4B93A6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C00B12-B234-4123-8CED-515BF2600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89DA56-D0B8-45BD-9191-3963A8C86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572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35FF1-56D6-40DD-8A69-411D00C1F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7D45B-7F9B-43B4-BEC0-0C6EA3D008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FF761D-E6FD-480D-9201-1B414B2ED0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338FE8-A799-43B7-A5CE-D4500D00D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AD3D02-01BA-4BE4-B5D2-4A96D99BA8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14291D-8C5D-4A3B-99E1-AC35015A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2CC25F-4976-4405-90FD-81F665383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01C2AB-51BD-4160-BC11-CEC45CA5A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69400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D7763-D450-4ABB-A5DB-C71AD4CCA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D5BA95-2E06-4D69-B901-FF5ED3F59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4B1A73-ABC6-4F14-B2E9-73F6A5D27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A093D4-1BD6-43B3-9F27-E2DF3F2D6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78713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2D673C-C882-4801-A54D-9BC23CA79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3EF1E3-85FD-48B2-983C-99EC2156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87ED3-CF08-4807-A280-94EF1537B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470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F65E0-370F-43E1-99B6-919A6297C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8C4FF-6795-42FD-876F-189C63CA8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9B9590-3B59-4C7D-9E17-37185B06D8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DF386-7FBC-48ED-9B81-5C69CDC2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9A2E33-CFB8-4A8F-8410-C3BB491AE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A6694-5BF3-4FE7-9B1B-6E83AE840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1301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2CAC8-E752-44AB-A4C1-1BA6F38DF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E89A7C-873D-454A-9B75-EAF35C4F3C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11FDF-7E72-4A9C-BAA6-0D5753D5D3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03AA71-E230-43FC-9322-8A2A16F1A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3C21CD-B231-4590-A152-D84A9CB1F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3A7BCE-BF27-426B-AFA2-5AA7145D7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118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F7EDC8-3CC3-43F0-9D45-0DAAF80D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22EDC0-CF94-41A6-A782-340FA3255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AE649-D675-4534-9624-A7E941A398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916F3-8119-4D31-BB70-0DD1E69B974F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660F9F-8FEE-47D1-B528-CD7C9B1E78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899AC-7811-4465-97D2-3B63D4B64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D9964-81E9-4966-80D2-B5EC0863B3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9639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4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4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44.png"/><Relationship Id="rId4" Type="http://schemas.openxmlformats.org/officeDocument/2006/relationships/image" Target="../media/image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5.jpeg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4.png"/><Relationship Id="rId4" Type="http://schemas.openxmlformats.org/officeDocument/2006/relationships/image" Target="../media/image4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0.png"/><Relationship Id="rId4" Type="http://schemas.openxmlformats.org/officeDocument/2006/relationships/image" Target="../media/image4.tif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10.png"/><Relationship Id="rId7" Type="http://schemas.openxmlformats.org/officeDocument/2006/relationships/image" Target="../media/image5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.tif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59.png"/><Relationship Id="rId5" Type="http://schemas.openxmlformats.org/officeDocument/2006/relationships/image" Target="../media/image55.png"/><Relationship Id="rId10" Type="http://schemas.openxmlformats.org/officeDocument/2006/relationships/image" Target="../media/image54.gif"/><Relationship Id="rId4" Type="http://schemas.openxmlformats.org/officeDocument/2006/relationships/image" Target="../media/image4.tiff"/><Relationship Id="rId9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0.png"/><Relationship Id="rId7" Type="http://schemas.openxmlformats.org/officeDocument/2006/relationships/image" Target="../media/image58.png"/><Relationship Id="rId12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56.png"/><Relationship Id="rId5" Type="http://schemas.openxmlformats.org/officeDocument/2006/relationships/image" Target="../media/image57.png"/><Relationship Id="rId10" Type="http://schemas.openxmlformats.org/officeDocument/2006/relationships/image" Target="../media/image53.png"/><Relationship Id="rId4" Type="http://schemas.openxmlformats.org/officeDocument/2006/relationships/image" Target="../media/image4.tiff"/><Relationship Id="rId9" Type="http://schemas.openxmlformats.org/officeDocument/2006/relationships/image" Target="../media/image54.gi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0.png"/><Relationship Id="rId7" Type="http://schemas.openxmlformats.org/officeDocument/2006/relationships/image" Target="../media/image61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1.png"/><Relationship Id="rId4" Type="http://schemas.openxmlformats.org/officeDocument/2006/relationships/image" Target="../media/image4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3.png"/><Relationship Id="rId4" Type="http://schemas.openxmlformats.org/officeDocument/2006/relationships/image" Target="../media/image4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11.png"/><Relationship Id="rId4" Type="http://schemas.openxmlformats.org/officeDocument/2006/relationships/image" Target="../media/image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11.png"/><Relationship Id="rId4" Type="http://schemas.openxmlformats.org/officeDocument/2006/relationships/image" Target="../media/image4.tif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10.png"/><Relationship Id="rId7" Type="http://schemas.openxmlformats.org/officeDocument/2006/relationships/image" Target="../media/image6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51.png"/><Relationship Id="rId4" Type="http://schemas.openxmlformats.org/officeDocument/2006/relationships/image" Target="../media/image4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4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gif"/><Relationship Id="rId5" Type="http://schemas.openxmlformats.org/officeDocument/2006/relationships/image" Target="../media/image72.png"/><Relationship Id="rId4" Type="http://schemas.openxmlformats.org/officeDocument/2006/relationships/image" Target="../media/image4.tif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9.png"/><Relationship Id="rId7" Type="http://schemas.openxmlformats.org/officeDocument/2006/relationships/image" Target="../media/image69.png"/><Relationship Id="rId12" Type="http://schemas.openxmlformats.org/officeDocument/2006/relationships/image" Target="../media/image5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58.png"/><Relationship Id="rId5" Type="http://schemas.openxmlformats.org/officeDocument/2006/relationships/image" Target="../media/image72.png"/><Relationship Id="rId10" Type="http://schemas.openxmlformats.org/officeDocument/2006/relationships/image" Target="../media/image53.png"/><Relationship Id="rId4" Type="http://schemas.openxmlformats.org/officeDocument/2006/relationships/image" Target="../media/image10.png"/><Relationship Id="rId9" Type="http://schemas.openxmlformats.org/officeDocument/2006/relationships/image" Target="../media/image61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4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png"/><Relationship Id="rId4" Type="http://schemas.openxmlformats.org/officeDocument/2006/relationships/image" Target="../media/image4.tif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png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699846" y="4690329"/>
            <a:ext cx="5650524" cy="1716824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Eight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0CC76D-648A-4960-835D-5DE359052C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4135"/>
          <a:stretch/>
        </p:blipFill>
        <p:spPr>
          <a:xfrm>
            <a:off x="1892603" y="758337"/>
            <a:ext cx="6111715" cy="580822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00853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67E7BD-D18A-4018-805F-687B14D107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3942"/>
          <a:stretch/>
        </p:blipFill>
        <p:spPr>
          <a:xfrm>
            <a:off x="2170947" y="1007521"/>
            <a:ext cx="5445472" cy="518903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97187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B2A5C7-7F88-4BC3-BD51-07AA75AE44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89" b="14135"/>
          <a:stretch/>
        </p:blipFill>
        <p:spPr>
          <a:xfrm>
            <a:off x="2017922" y="1025689"/>
            <a:ext cx="5421930" cy="515269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62043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629C7F-038F-4C86-803F-AD77DFF01C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4519"/>
          <a:stretch/>
        </p:blipFill>
        <p:spPr>
          <a:xfrm>
            <a:off x="2286000" y="1270383"/>
            <a:ext cx="4572000" cy="432152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23369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6F7640-D302-4661-B360-A3429B2BA8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4327"/>
          <a:stretch/>
        </p:blipFill>
        <p:spPr>
          <a:xfrm>
            <a:off x="2022635" y="1122363"/>
            <a:ext cx="5713863" cy="541548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93420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88B787-70B2-4D1D-85CC-D30764BA3C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3557"/>
          <a:stretch/>
        </p:blipFill>
        <p:spPr>
          <a:xfrm>
            <a:off x="2017922" y="955565"/>
            <a:ext cx="5524788" cy="529294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764761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82AF60-A947-41DB-BDDF-6CE1E34AA4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622" b="13750"/>
          <a:stretch/>
        </p:blipFill>
        <p:spPr>
          <a:xfrm>
            <a:off x="1895920" y="1174661"/>
            <a:ext cx="5561463" cy="516306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51390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250E7F-9FED-4491-890D-28CC412C3F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4904"/>
          <a:stretch/>
        </p:blipFill>
        <p:spPr>
          <a:xfrm>
            <a:off x="2017922" y="999246"/>
            <a:ext cx="5580185" cy="524586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60486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A627D7-290B-404C-883A-486FEA1A87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89" b="14135"/>
          <a:stretch/>
        </p:blipFill>
        <p:spPr>
          <a:xfrm>
            <a:off x="2017922" y="1122363"/>
            <a:ext cx="5650523" cy="536994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8181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9FB593-08EA-4363-89EE-1B36A675DB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701" b="9799"/>
          <a:stretch/>
        </p:blipFill>
        <p:spPr>
          <a:xfrm>
            <a:off x="2292951" y="973016"/>
            <a:ext cx="5114480" cy="521677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88547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‘milky way’?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69FE43-9186-4930-98DE-6E2F04A648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651" b="13366"/>
          <a:stretch/>
        </p:blipFill>
        <p:spPr>
          <a:xfrm>
            <a:off x="2086706" y="812696"/>
            <a:ext cx="5533293" cy="560585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618738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6E366A-63EF-4D7F-BA21-B5FADB328F1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3558"/>
          <a:stretch/>
        </p:blipFill>
        <p:spPr>
          <a:xfrm>
            <a:off x="2106203" y="876130"/>
            <a:ext cx="5630295" cy="539402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96776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53B429-F378-4634-B17A-3127731397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9712"/>
          <a:stretch/>
        </p:blipFill>
        <p:spPr>
          <a:xfrm>
            <a:off x="2246879" y="758337"/>
            <a:ext cx="5489619" cy="554077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570069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1B1901-D738-4F4A-8F1B-F08B5A3622D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3750"/>
          <a:stretch/>
        </p:blipFill>
        <p:spPr>
          <a:xfrm>
            <a:off x="1858439" y="999246"/>
            <a:ext cx="5759774" cy="550330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825097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CD5517-2679-456B-9CD1-BC7C652C9D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673" b="10288"/>
          <a:stretch/>
        </p:blipFill>
        <p:spPr>
          <a:xfrm>
            <a:off x="2273989" y="876130"/>
            <a:ext cx="5348942" cy="563696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358423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426793-D95A-4A04-972B-87E7DDED57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4327"/>
          <a:stretch/>
        </p:blipFill>
        <p:spPr>
          <a:xfrm>
            <a:off x="1981200" y="660186"/>
            <a:ext cx="6019800" cy="570544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12131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57D641-7CB6-4A53-8B48-B89069CB6E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89" b="14135"/>
          <a:stretch/>
        </p:blipFill>
        <p:spPr>
          <a:xfrm>
            <a:off x="2194424" y="968600"/>
            <a:ext cx="5542074" cy="52668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631480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B7B2AE-4F00-476F-9F36-AC21EF4EE8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3" b="11827"/>
          <a:stretch/>
        </p:blipFill>
        <p:spPr>
          <a:xfrm>
            <a:off x="2017922" y="642359"/>
            <a:ext cx="5840578" cy="591935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08380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ABDB23-48ED-4BDF-8518-F0DA19DE97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2596"/>
          <a:stretch/>
        </p:blipFill>
        <p:spPr>
          <a:xfrm>
            <a:off x="1895920" y="876130"/>
            <a:ext cx="5889709" cy="571806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756023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6086C2-4CDF-4BA3-BABB-6EDCDA7ADC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3942"/>
          <a:stretch/>
        </p:blipFill>
        <p:spPr>
          <a:xfrm>
            <a:off x="2170947" y="1122363"/>
            <a:ext cx="5477895" cy="521993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37696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400059" y="217966"/>
            <a:ext cx="6336439" cy="3298957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u="sng" dirty="0">
                <a:latin typeface="Century Gothic" panose="020B0502020202020204" pitchFamily="34" charset="0"/>
              </a:rPr>
              <a:t>What are we going to review today?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Ask for information using ‘W’ questions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of the letters </a:t>
            </a:r>
            <a:r>
              <a:rPr lang="en-CA" dirty="0" err="1">
                <a:latin typeface="Century Gothic" panose="020B0502020202020204" pitchFamily="34" charset="0"/>
              </a:rPr>
              <a:t>i_e</a:t>
            </a:r>
            <a:r>
              <a:rPr lang="en-CA" dirty="0">
                <a:latin typeface="Century Gothic" panose="020B0502020202020204" pitchFamily="34" charset="0"/>
              </a:rPr>
              <a:t>, </a:t>
            </a:r>
            <a:r>
              <a:rPr lang="en-CA" dirty="0" err="1">
                <a:latin typeface="Century Gothic" panose="020B0502020202020204" pitchFamily="34" charset="0"/>
              </a:rPr>
              <a:t>a_e</a:t>
            </a:r>
            <a:r>
              <a:rPr lang="en-CA" dirty="0">
                <a:latin typeface="Century Gothic" panose="020B0502020202020204" pitchFamily="34" charset="0"/>
              </a:rPr>
              <a:t>, </a:t>
            </a:r>
            <a:r>
              <a:rPr lang="en-CA" dirty="0" err="1">
                <a:latin typeface="Century Gothic" panose="020B0502020202020204" pitchFamily="34" charset="0"/>
              </a:rPr>
              <a:t>e_e</a:t>
            </a:r>
            <a:endParaRPr lang="en-CA" dirty="0">
              <a:latin typeface="Century Gothic" panose="020B0502020202020204" pitchFamily="34" charset="0"/>
            </a:endParaRPr>
          </a:p>
          <a:p>
            <a:r>
              <a:rPr lang="en-CA" dirty="0">
                <a:latin typeface="Century Gothic" panose="020B0502020202020204" pitchFamily="34" charset="0"/>
              </a:rPr>
              <a:t> 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New planet words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Recognize that a new word created when initial letter(s) are changed (at word families)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BB2C0-3B8B-49F8-9BFD-A0EF9EB98D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888898" y="2179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6A6438-37C8-4DF6-B5B1-E336A9BF33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0288"/>
          <a:stretch/>
        </p:blipFill>
        <p:spPr>
          <a:xfrm>
            <a:off x="2360472" y="876130"/>
            <a:ext cx="5376026" cy="555881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139388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6380418-49F4-46CD-BF96-B9ED353032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5481"/>
          <a:stretch/>
        </p:blipFill>
        <p:spPr>
          <a:xfrm>
            <a:off x="2016369" y="633046"/>
            <a:ext cx="5794352" cy="54026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028485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88324E-DEE5-4A37-83BA-EF6A88B3BB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712" b="12403"/>
          <a:stretch/>
        </p:blipFill>
        <p:spPr>
          <a:xfrm>
            <a:off x="2017922" y="876130"/>
            <a:ext cx="5331302" cy="553635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94567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C2DA0B-9A52-4DC0-8E29-0D6573D26AC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4711"/>
          <a:stretch/>
        </p:blipFill>
        <p:spPr>
          <a:xfrm>
            <a:off x="2017922" y="844459"/>
            <a:ext cx="5655331" cy="533100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338151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03C544-DA1D-49E5-9033-0294C7EF88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3173"/>
          <a:stretch/>
        </p:blipFill>
        <p:spPr>
          <a:xfrm>
            <a:off x="1895920" y="886271"/>
            <a:ext cx="5639260" cy="543153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041080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0FC1EC-752B-4DD2-AA23-3B9376F10D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134" b="20000"/>
          <a:stretch/>
        </p:blipFill>
        <p:spPr>
          <a:xfrm>
            <a:off x="1557496" y="1322849"/>
            <a:ext cx="6361661" cy="516273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710709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was this book about?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5921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2017922" y="297658"/>
            <a:ext cx="4965090" cy="2303404"/>
          </a:xfrm>
          <a:prstGeom prst="wedgeEllipseCallout">
            <a:avLst>
              <a:gd name="adj1" fmla="val 45895"/>
              <a:gd name="adj2" fmla="val 470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ever sit and look at the night sky?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What do you see?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FF363A-CEA5-4875-AA43-FF31B40A825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232" t="51469" r="7246" b="14327"/>
          <a:stretch/>
        </p:blipFill>
        <p:spPr>
          <a:xfrm>
            <a:off x="1624783" y="3509963"/>
            <a:ext cx="3052638" cy="270215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617384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are the names of the planets?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362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2625601" y="828224"/>
            <a:ext cx="3824238" cy="2151705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are the qualities of each planet?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196" name="Picture 4" descr="Image result for planets clipart">
            <a:extLst>
              <a:ext uri="{FF2B5EF4-FFF2-40B4-BE49-F238E27FC236}">
                <a16:creationId xmlns:a16="http://schemas.microsoft.com/office/drawing/2014/main" id="{AAA465E5-6F54-4EF8-9B4A-D02D5A83C0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0"/>
          <a:stretch/>
        </p:blipFill>
        <p:spPr bwMode="auto">
          <a:xfrm>
            <a:off x="848625" y="3565164"/>
            <a:ext cx="5427785" cy="2521194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9919" y="3169321"/>
            <a:ext cx="2275594" cy="291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63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324140" y="862012"/>
            <a:ext cx="4494566" cy="133358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Can you name the planets in our solar system?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BFB72E5-CB35-48E3-9729-71F373DD7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1" y="5249433"/>
            <a:ext cx="2057615" cy="119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5595" y="3051447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2457155" y="265542"/>
            <a:ext cx="4965090" cy="2303404"/>
          </a:xfrm>
          <a:prstGeom prst="wedgeEllipseCallout">
            <a:avLst>
              <a:gd name="adj1" fmla="val 46131"/>
              <a:gd name="adj2" fmla="val 4600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happened at the beginning, middle and end?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E03C4C5-98C9-4CF1-8A81-29EC7DA8C912}"/>
              </a:ext>
            </a:extLst>
          </p:cNvPr>
          <p:cNvSpPr/>
          <p:nvPr/>
        </p:nvSpPr>
        <p:spPr>
          <a:xfrm>
            <a:off x="220517" y="2867900"/>
            <a:ext cx="1675404" cy="3392223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Beginning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79042B4-E583-47A3-B888-919CF5E66717}"/>
              </a:ext>
            </a:extLst>
          </p:cNvPr>
          <p:cNvSpPr/>
          <p:nvPr/>
        </p:nvSpPr>
        <p:spPr>
          <a:xfrm>
            <a:off x="2201717" y="2875369"/>
            <a:ext cx="1675404" cy="3392223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Middle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DB124F9-0800-4853-BBAD-A5F9E1A270CB}"/>
              </a:ext>
            </a:extLst>
          </p:cNvPr>
          <p:cNvSpPr/>
          <p:nvPr/>
        </p:nvSpPr>
        <p:spPr>
          <a:xfrm>
            <a:off x="4263656" y="2867899"/>
            <a:ext cx="1675404" cy="3392223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End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93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9AAF0F-857A-430E-A031-C59B9D6238D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Word families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2DD90583-BFAA-4E34-B78A-385230FE3E45}"/>
              </a:ext>
            </a:extLst>
          </p:cNvPr>
          <p:cNvSpPr/>
          <p:nvPr/>
        </p:nvSpPr>
        <p:spPr>
          <a:xfrm>
            <a:off x="3167872" y="1181791"/>
            <a:ext cx="3776367" cy="1896012"/>
          </a:xfrm>
          <a:prstGeom prst="wedgeEllipseCallout">
            <a:avLst>
              <a:gd name="adj1" fmla="val 46131"/>
              <a:gd name="adj2" fmla="val 4600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A new word is created when we change the initial letter or sounds in a word family.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E5CA5F-8D6D-4D14-96BB-7DDFA9A256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5595" y="3051447"/>
            <a:ext cx="2275594" cy="2917037"/>
          </a:xfrm>
          <a:prstGeom prst="rect">
            <a:avLst/>
          </a:prstGeom>
        </p:spPr>
      </p:pic>
      <p:pic>
        <p:nvPicPr>
          <p:cNvPr id="16390" name="Picture 6" descr="Image result for word families clipart">
            <a:extLst>
              <a:ext uri="{FF2B5EF4-FFF2-40B4-BE49-F238E27FC236}">
                <a16:creationId xmlns:a16="http://schemas.microsoft.com/office/drawing/2014/main" id="{79D6C514-E5A6-4F2F-9F31-399B45529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58" y="3184881"/>
            <a:ext cx="5109573" cy="354516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10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9AAF0F-857A-430E-A031-C59B9D6238D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Word families</a:t>
            </a:r>
          </a:p>
        </p:txBody>
      </p:sp>
      <p:pic>
        <p:nvPicPr>
          <p:cNvPr id="16386" name="Picture 2" descr="Image result for word families clipart">
            <a:extLst>
              <a:ext uri="{FF2B5EF4-FFF2-40B4-BE49-F238E27FC236}">
                <a16:creationId xmlns:a16="http://schemas.microsoft.com/office/drawing/2014/main" id="{CD82FADA-40B7-4286-86AD-F4B43B456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336" y="1862995"/>
            <a:ext cx="3140563" cy="4438398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Image result for word families clipart">
            <a:extLst>
              <a:ext uri="{FF2B5EF4-FFF2-40B4-BE49-F238E27FC236}">
                <a16:creationId xmlns:a16="http://schemas.microsoft.com/office/drawing/2014/main" id="{D4D628FC-B7E1-4796-975B-241545957C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0"/>
          <a:stretch/>
        </p:blipFill>
        <p:spPr bwMode="auto">
          <a:xfrm>
            <a:off x="1334582" y="1862995"/>
            <a:ext cx="3281740" cy="4438398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05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9AAF0F-857A-430E-A031-C59B9D6238D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Word families</a:t>
            </a:r>
          </a:p>
        </p:txBody>
      </p:sp>
      <p:pic>
        <p:nvPicPr>
          <p:cNvPr id="14338" name="Picture 2" descr="Image result for word families clipart">
            <a:extLst>
              <a:ext uri="{FF2B5EF4-FFF2-40B4-BE49-F238E27FC236}">
                <a16:creationId xmlns:a16="http://schemas.microsoft.com/office/drawing/2014/main" id="{4515CF1E-AE6D-464E-9FF0-B88B88E71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96" y="2148084"/>
            <a:ext cx="7931427" cy="404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DE9AA6B-496F-487B-8F69-7B6EB27D29A6}"/>
              </a:ext>
            </a:extLst>
          </p:cNvPr>
          <p:cNvSpPr/>
          <p:nvPr/>
        </p:nvSpPr>
        <p:spPr>
          <a:xfrm>
            <a:off x="679939" y="2808984"/>
            <a:ext cx="62681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A5E6F9C-DA40-4C37-BF34-284931D69D26}"/>
              </a:ext>
            </a:extLst>
          </p:cNvPr>
          <p:cNvSpPr/>
          <p:nvPr/>
        </p:nvSpPr>
        <p:spPr>
          <a:xfrm>
            <a:off x="2601931" y="2444470"/>
            <a:ext cx="62681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35F6155-6A38-43F9-9B20-3D242D125FBB}"/>
              </a:ext>
            </a:extLst>
          </p:cNvPr>
          <p:cNvSpPr/>
          <p:nvPr/>
        </p:nvSpPr>
        <p:spPr>
          <a:xfrm>
            <a:off x="4636282" y="2507848"/>
            <a:ext cx="62681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DB9D150-5F33-4752-BB35-C37713176125}"/>
              </a:ext>
            </a:extLst>
          </p:cNvPr>
          <p:cNvSpPr/>
          <p:nvPr/>
        </p:nvSpPr>
        <p:spPr>
          <a:xfrm>
            <a:off x="6670633" y="2927702"/>
            <a:ext cx="62681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69BA297-BFD0-4D3D-9D21-64C3BB8E9F31}"/>
              </a:ext>
            </a:extLst>
          </p:cNvPr>
          <p:cNvSpPr/>
          <p:nvPr/>
        </p:nvSpPr>
        <p:spPr>
          <a:xfrm>
            <a:off x="634137" y="4535684"/>
            <a:ext cx="62681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BE492E1-85B2-4C9C-98E0-2A40DCA28315}"/>
              </a:ext>
            </a:extLst>
          </p:cNvPr>
          <p:cNvSpPr/>
          <p:nvPr/>
        </p:nvSpPr>
        <p:spPr>
          <a:xfrm>
            <a:off x="2601931" y="5002721"/>
            <a:ext cx="76808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AF3D51F-1033-4D00-846C-32DDEF2024DF}"/>
              </a:ext>
            </a:extLst>
          </p:cNvPr>
          <p:cNvSpPr/>
          <p:nvPr/>
        </p:nvSpPr>
        <p:spPr>
          <a:xfrm>
            <a:off x="4636282" y="4933706"/>
            <a:ext cx="62681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AB21812-8761-452F-BBC8-A7FAEB4A7B1B}"/>
              </a:ext>
            </a:extLst>
          </p:cNvPr>
          <p:cNvSpPr/>
          <p:nvPr/>
        </p:nvSpPr>
        <p:spPr>
          <a:xfrm>
            <a:off x="6670633" y="4712127"/>
            <a:ext cx="626816" cy="8323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0127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9AAF0F-857A-430E-A031-C59B9D6238D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Word families</a:t>
            </a:r>
          </a:p>
        </p:txBody>
      </p:sp>
      <p:pic>
        <p:nvPicPr>
          <p:cNvPr id="14338" name="Picture 2" descr="Image result for word families clipart">
            <a:extLst>
              <a:ext uri="{FF2B5EF4-FFF2-40B4-BE49-F238E27FC236}">
                <a16:creationId xmlns:a16="http://schemas.microsoft.com/office/drawing/2014/main" id="{4515CF1E-AE6D-464E-9FF0-B88B88E71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96" y="2148084"/>
            <a:ext cx="7931427" cy="404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3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9AAF0F-857A-430E-A031-C59B9D6238D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Game time!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2A75A9-2D6D-4A59-A192-0197850E82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1460142"/>
            <a:ext cx="6858000" cy="514350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72315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9AAF0F-857A-430E-A031-C59B9D6238D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Game time!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2A75A9-2D6D-4A59-A192-0197850E82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452" y="2414954"/>
            <a:ext cx="4803379" cy="3602534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412BA853-00F0-471A-B936-997BCB99E41D}"/>
              </a:ext>
            </a:extLst>
          </p:cNvPr>
          <p:cNvSpPr/>
          <p:nvPr/>
        </p:nvSpPr>
        <p:spPr>
          <a:xfrm>
            <a:off x="416169" y="2115968"/>
            <a:ext cx="3359686" cy="1933416"/>
          </a:xfrm>
          <a:prstGeom prst="wedgeEllipseCallout">
            <a:avLst>
              <a:gd name="adj1" fmla="val -12346"/>
              <a:gd name="adj2" fmla="val 6294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Take turns, can you think of 3 words for each word family?</a:t>
            </a:r>
          </a:p>
        </p:txBody>
      </p:sp>
      <p:pic>
        <p:nvPicPr>
          <p:cNvPr id="11" name="Picture 2" descr="Image result for outer space kids clipart">
            <a:extLst>
              <a:ext uri="{FF2B5EF4-FFF2-40B4-BE49-F238E27FC236}">
                <a16:creationId xmlns:a16="http://schemas.microsoft.com/office/drawing/2014/main" id="{F9AA7213-313C-4CAA-A0C5-6B8568BCF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1804997" y="4297682"/>
            <a:ext cx="1447274" cy="224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33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1675151"/>
            <a:ext cx="1376822" cy="20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4316146" y="3349395"/>
            <a:ext cx="1275293" cy="336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29A07B-6AA7-4D8E-BDB3-92EF0D8BF5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8350" y="1744342"/>
            <a:ext cx="1377815" cy="2011854"/>
          </a:xfrm>
          <a:prstGeom prst="rect">
            <a:avLst/>
          </a:prstGeom>
        </p:spPr>
      </p:pic>
      <p:pic>
        <p:nvPicPr>
          <p:cNvPr id="12" name="Picture 6" descr="Image result for chinese flag  clipart">
            <a:extLst>
              <a:ext uri="{FF2B5EF4-FFF2-40B4-BE49-F238E27FC236}">
                <a16:creationId xmlns:a16="http://schemas.microsoft.com/office/drawing/2014/main" id="{2A8D0913-2DA3-4909-B788-4756CD123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770" y="4460028"/>
            <a:ext cx="2111967" cy="141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Image result for here clipart">
            <a:extLst>
              <a:ext uri="{FF2B5EF4-FFF2-40B4-BE49-F238E27FC236}">
                <a16:creationId xmlns:a16="http://schemas.microsoft.com/office/drawing/2014/main" id="{214F0214-CB10-4C1D-88B2-EE2B8492C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4102575"/>
            <a:ext cx="1327699" cy="1757249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3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2940" y="1412981"/>
            <a:ext cx="2427574" cy="3711278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r>
              <a:rPr lang="en-CA" sz="2800" dirty="0" err="1">
                <a:latin typeface="Century Gothic" panose="020B0502020202020204" pitchFamily="34" charset="0"/>
              </a:rPr>
              <a:t>th_s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h_r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athl_t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del_t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Chin_s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Japan_s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comp_t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EB10CC-B651-4D7F-B36A-26B3B32AE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887" y="5131111"/>
            <a:ext cx="1110029" cy="132018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2A990B-BE34-4FDB-B882-57E2CD193A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4619" y="1390103"/>
            <a:ext cx="1285683" cy="145439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13E04F-69EA-4AD3-B13B-45E404B444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859" y="2235812"/>
            <a:ext cx="1830083" cy="121736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078" name="Picture 6" descr="Image result for chinese flag  clipart">
            <a:extLst>
              <a:ext uri="{FF2B5EF4-FFF2-40B4-BE49-F238E27FC236}">
                <a16:creationId xmlns:a16="http://schemas.microsoft.com/office/drawing/2014/main" id="{5983FB24-1A0C-4293-AC01-7539D3A06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89" y="5366357"/>
            <a:ext cx="1835394" cy="122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delete  clipart">
            <a:extLst>
              <a:ext uri="{FF2B5EF4-FFF2-40B4-BE49-F238E27FC236}">
                <a16:creationId xmlns:a16="http://schemas.microsoft.com/office/drawing/2014/main" id="{EEF7BB57-DFD5-4F43-A393-93E7DF81C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483" y="3894526"/>
            <a:ext cx="1032355" cy="108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here clipart">
            <a:extLst>
              <a:ext uri="{FF2B5EF4-FFF2-40B4-BE49-F238E27FC236}">
                <a16:creationId xmlns:a16="http://schemas.microsoft.com/office/drawing/2014/main" id="{DD079FAC-BE6F-4525-9BC7-8DB1C7289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09" y="3105783"/>
            <a:ext cx="1060938" cy="1404183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Related image">
            <a:extLst>
              <a:ext uri="{FF2B5EF4-FFF2-40B4-BE49-F238E27FC236}">
                <a16:creationId xmlns:a16="http://schemas.microsoft.com/office/drawing/2014/main" id="{8985D76B-9C45-423F-B789-CB7B020D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950" y="5366357"/>
            <a:ext cx="1933564" cy="135349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31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411" y="2496689"/>
            <a:ext cx="1666472" cy="3109858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CA" dirty="0">
                <a:latin typeface="Century Gothic" panose="020B0502020202020204" pitchFamily="34" charset="0"/>
              </a:rPr>
              <a:t>these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099CFB6-B0EF-4D98-AB8A-BE5F6F227F22}"/>
              </a:ext>
            </a:extLst>
          </p:cNvPr>
          <p:cNvSpPr txBox="1">
            <a:spLocks/>
          </p:cNvSpPr>
          <p:nvPr/>
        </p:nvSpPr>
        <p:spPr>
          <a:xfrm>
            <a:off x="2555895" y="2044213"/>
            <a:ext cx="5474413" cy="401048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CA" dirty="0">
                <a:latin typeface="Century Gothic" panose="020B0502020202020204" pitchFamily="34" charset="0"/>
              </a:rPr>
              <a:t>1. The astronaut is ___________ she is from Japan.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2. The satellite is ___________ it is from China.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3. The students will _______ to see whose robot will go to space.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4. “The rocket will land ________,” said the professor.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5. _________ are boots the astronauts will wear in space.</a:t>
            </a:r>
          </a:p>
        </p:txBody>
      </p:sp>
    </p:spTree>
    <p:extLst>
      <p:ext uri="{BB962C8B-B14F-4D97-AF65-F5344CB8AC3E}">
        <p14:creationId xmlns:p14="http://schemas.microsoft.com/office/powerpoint/2010/main" val="382810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32" y="436015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2" descr="Image result for planets clipart">
            <a:extLst>
              <a:ext uri="{FF2B5EF4-FFF2-40B4-BE49-F238E27FC236}">
                <a16:creationId xmlns:a16="http://schemas.microsoft.com/office/drawing/2014/main" id="{89FA5AA8-D6EF-4370-98B3-B8AB69B23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8" b="5438"/>
          <a:stretch/>
        </p:blipFill>
        <p:spPr bwMode="auto">
          <a:xfrm>
            <a:off x="3750852" y="999246"/>
            <a:ext cx="4762500" cy="55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3257877" y="5688043"/>
            <a:ext cx="1818215" cy="1089449"/>
          </a:xfrm>
          <a:prstGeom prst="wedgeEllipseCallout">
            <a:avLst>
              <a:gd name="adj1" fmla="val -74026"/>
              <a:gd name="adj2" fmla="val -526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Wow!</a:t>
            </a:r>
          </a:p>
        </p:txBody>
      </p:sp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702729" y="2384322"/>
            <a:ext cx="2657619" cy="1466068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 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They are:</a:t>
            </a:r>
          </a:p>
        </p:txBody>
      </p:sp>
    </p:spTree>
    <p:extLst>
      <p:ext uri="{BB962C8B-B14F-4D97-AF65-F5344CB8AC3E}">
        <p14:creationId xmlns:p14="http://schemas.microsoft.com/office/powerpoint/2010/main" val="18371046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35DB9F-CECC-4E72-A2C2-615B33CA5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23" y="2124362"/>
            <a:ext cx="1830083" cy="121736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08A1F2-A1DA-48CE-B33C-F38593290A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887" y="5131111"/>
            <a:ext cx="1110029" cy="132018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4" name="Picture 8" descr="Image result for delete  clipart">
            <a:extLst>
              <a:ext uri="{FF2B5EF4-FFF2-40B4-BE49-F238E27FC236}">
                <a16:creationId xmlns:a16="http://schemas.microsoft.com/office/drawing/2014/main" id="{1AE7C6E2-EC78-4444-A998-302EC0F8B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72" y="3822941"/>
            <a:ext cx="1032355" cy="108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Related image">
            <a:extLst>
              <a:ext uri="{FF2B5EF4-FFF2-40B4-BE49-F238E27FC236}">
                <a16:creationId xmlns:a16="http://schemas.microsoft.com/office/drawing/2014/main" id="{4A8E0FAC-9B9F-4CE3-A892-C7894A754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950" y="5366357"/>
            <a:ext cx="1933564" cy="135349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here clipart">
            <a:extLst>
              <a:ext uri="{FF2B5EF4-FFF2-40B4-BE49-F238E27FC236}">
                <a16:creationId xmlns:a16="http://schemas.microsoft.com/office/drawing/2014/main" id="{7DE49412-C7A7-4B03-8391-CB0D6CD44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09" y="3105783"/>
            <a:ext cx="1060938" cy="1404183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Image result for chinese flag  clipart">
            <a:extLst>
              <a:ext uri="{FF2B5EF4-FFF2-40B4-BE49-F238E27FC236}">
                <a16:creationId xmlns:a16="http://schemas.microsoft.com/office/drawing/2014/main" id="{AF6ED646-9E16-483B-878D-838B87596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89" y="5366357"/>
            <a:ext cx="1835394" cy="122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AEB4EC-B286-4B33-9AE1-929E660F48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54619" y="1390103"/>
            <a:ext cx="1285683" cy="145439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0" name="Picture 2" descr="Image result for outer space kids clipart">
            <a:extLst>
              <a:ext uri="{FF2B5EF4-FFF2-40B4-BE49-F238E27FC236}">
                <a16:creationId xmlns:a16="http://schemas.microsoft.com/office/drawing/2014/main" id="{03D25C63-CC7F-45D7-BDEA-8B37777E3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385917" y="2869354"/>
            <a:ext cx="1519830" cy="235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416217" y="109136"/>
            <a:ext cx="4965090" cy="2303404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play a game!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Which word am I thinking of?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Play with your classmates!</a:t>
            </a:r>
          </a:p>
        </p:txBody>
      </p:sp>
    </p:spTree>
    <p:extLst>
      <p:ext uri="{BB962C8B-B14F-4D97-AF65-F5344CB8AC3E}">
        <p14:creationId xmlns:p14="http://schemas.microsoft.com/office/powerpoint/2010/main" val="31584493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641" y="1362390"/>
            <a:ext cx="1376822" cy="20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mage result for red i clipart">
            <a:extLst>
              <a:ext uri="{FF2B5EF4-FFF2-40B4-BE49-F238E27FC236}">
                <a16:creationId xmlns:a16="http://schemas.microsoft.com/office/drawing/2014/main" id="{4E4632C7-DCBC-4959-9CEE-B510B1BDB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196" y="1362390"/>
            <a:ext cx="794554" cy="213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tie clipart">
            <a:extLst>
              <a:ext uri="{FF2B5EF4-FFF2-40B4-BE49-F238E27FC236}">
                <a16:creationId xmlns:a16="http://schemas.microsoft.com/office/drawing/2014/main" id="{9A57C68E-5EDA-4F87-90CD-8250B5B90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538" y="3814743"/>
            <a:ext cx="1899129" cy="268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Image result for fries clipart">
            <a:extLst>
              <a:ext uri="{FF2B5EF4-FFF2-40B4-BE49-F238E27FC236}">
                <a16:creationId xmlns:a16="http://schemas.microsoft.com/office/drawing/2014/main" id="{CC01AEA1-08AB-4401-BB09-B81A239D9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384"/>
            <a:ext cx="2688981" cy="268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43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02469B-3002-44DC-B8D4-5E23070E68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9797" y="2060689"/>
            <a:ext cx="4161203" cy="4161203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5CD3A10-54BE-44B1-BE6C-E9B15382F424}"/>
              </a:ext>
            </a:extLst>
          </p:cNvPr>
          <p:cNvSpPr/>
          <p:nvPr/>
        </p:nvSpPr>
        <p:spPr>
          <a:xfrm>
            <a:off x="2555268" y="1904077"/>
            <a:ext cx="2967641" cy="1395431"/>
          </a:xfrm>
          <a:prstGeom prst="wedgeEllipseCallout">
            <a:avLst>
              <a:gd name="adj1" fmla="val -40654"/>
              <a:gd name="adj2" fmla="val 8278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What sound do these letters make?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2E2A3680-3FCA-4DA1-91E4-48B5A0E7C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972220" y="3506220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48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307946" y="3997160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ie words phonics">
            <a:extLst>
              <a:ext uri="{FF2B5EF4-FFF2-40B4-BE49-F238E27FC236}">
                <a16:creationId xmlns:a16="http://schemas.microsoft.com/office/drawing/2014/main" id="{CB9C6841-BD38-4004-8744-528543B22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6" t="17499" r="21345" b="29869"/>
          <a:stretch/>
        </p:blipFill>
        <p:spPr bwMode="auto">
          <a:xfrm>
            <a:off x="6467972" y="1904077"/>
            <a:ext cx="1670538" cy="346366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F1256BB9-6E93-4524-B53A-A93556BBAD1F}"/>
              </a:ext>
            </a:extLst>
          </p:cNvPr>
          <p:cNvSpPr/>
          <p:nvPr/>
        </p:nvSpPr>
        <p:spPr>
          <a:xfrm>
            <a:off x="1713747" y="1809315"/>
            <a:ext cx="4272123" cy="2856470"/>
          </a:xfrm>
          <a:prstGeom prst="wedgeEllipseCallout">
            <a:avLst>
              <a:gd name="adj1" fmla="val -51982"/>
              <a:gd name="adj2" fmla="val 304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46" name="Picture 2" descr="Image result for ie words phonics">
            <a:extLst>
              <a:ext uri="{FF2B5EF4-FFF2-40B4-BE49-F238E27FC236}">
                <a16:creationId xmlns:a16="http://schemas.microsoft.com/office/drawing/2014/main" id="{C88F9B24-4492-4249-A539-93DEE43609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9" t="37820" r="45384" b="29359"/>
          <a:stretch/>
        </p:blipFill>
        <p:spPr bwMode="auto">
          <a:xfrm>
            <a:off x="2573301" y="2233192"/>
            <a:ext cx="2689366" cy="207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3EC6161-0328-4CB2-8817-F7F7D989D225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71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307946" y="3997160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F1256BB9-6E93-4524-B53A-A93556BBAD1F}"/>
              </a:ext>
            </a:extLst>
          </p:cNvPr>
          <p:cNvSpPr/>
          <p:nvPr/>
        </p:nvSpPr>
        <p:spPr>
          <a:xfrm>
            <a:off x="1713747" y="1809315"/>
            <a:ext cx="4272123" cy="2856470"/>
          </a:xfrm>
          <a:prstGeom prst="wedgeEllipseCallout">
            <a:avLst>
              <a:gd name="adj1" fmla="val -51982"/>
              <a:gd name="adj2" fmla="val 304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other 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 words can you remember?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3EC6161-0328-4CB2-8817-F7F7D989D225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90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307946" y="3997160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F1256BB9-6E93-4524-B53A-A93556BBAD1F}"/>
              </a:ext>
            </a:extLst>
          </p:cNvPr>
          <p:cNvSpPr/>
          <p:nvPr/>
        </p:nvSpPr>
        <p:spPr>
          <a:xfrm>
            <a:off x="1713747" y="1809315"/>
            <a:ext cx="4272123" cy="2856470"/>
          </a:xfrm>
          <a:prstGeom prst="wedgeEllipseCallout">
            <a:avLst>
              <a:gd name="adj1" fmla="val -51982"/>
              <a:gd name="adj2" fmla="val 304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other 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 words can you remember?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3EC6161-0328-4CB2-8817-F7F7D989D225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CE6E20-67A9-438A-B546-880C713479B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294" t="9976" r="9989" b="11460"/>
          <a:stretch/>
        </p:blipFill>
        <p:spPr>
          <a:xfrm>
            <a:off x="6251514" y="2160447"/>
            <a:ext cx="2677484" cy="377705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2286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1675151"/>
            <a:ext cx="1376822" cy="20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4316146" y="3349395"/>
            <a:ext cx="1275293" cy="336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170" name="Picture 2" descr="Image result for red a clipart">
            <a:extLst>
              <a:ext uri="{FF2B5EF4-FFF2-40B4-BE49-F238E27FC236}">
                <a16:creationId xmlns:a16="http://schemas.microsoft.com/office/drawing/2014/main" id="{EBA466FF-BB6F-4CAA-8B57-3834FF6AD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20" y="1675151"/>
            <a:ext cx="2011213" cy="208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snake clipart">
            <a:extLst>
              <a:ext uri="{FF2B5EF4-FFF2-40B4-BE49-F238E27FC236}">
                <a16:creationId xmlns:a16="http://schemas.microsoft.com/office/drawing/2014/main" id="{89DD2ED6-8698-445D-AEE0-EB5204F1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783" y="4277872"/>
            <a:ext cx="2519231" cy="19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Image result for bake clipart">
            <a:extLst>
              <a:ext uri="{FF2B5EF4-FFF2-40B4-BE49-F238E27FC236}">
                <a16:creationId xmlns:a16="http://schemas.microsoft.com/office/drawing/2014/main" id="{BBE2FF58-E181-473F-BB7C-5138068A0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988" y="4239179"/>
            <a:ext cx="2168510" cy="19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8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2050" name="Picture 2" descr="Image result for grape clipart">
            <a:extLst>
              <a:ext uri="{FF2B5EF4-FFF2-40B4-BE49-F238E27FC236}">
                <a16:creationId xmlns:a16="http://schemas.microsoft.com/office/drawing/2014/main" id="{0F9BDEA4-D73E-4489-ABB1-921F80C3B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327" y="2505584"/>
            <a:ext cx="1258429" cy="159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plate clipart">
            <a:extLst>
              <a:ext uri="{FF2B5EF4-FFF2-40B4-BE49-F238E27FC236}">
                <a16:creationId xmlns:a16="http://schemas.microsoft.com/office/drawing/2014/main" id="{857DA807-7022-49F4-B833-373694870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789" y="2590693"/>
            <a:ext cx="2276403" cy="153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flame clipart">
            <a:extLst>
              <a:ext uri="{FF2B5EF4-FFF2-40B4-BE49-F238E27FC236}">
                <a16:creationId xmlns:a16="http://schemas.microsoft.com/office/drawing/2014/main" id="{A08E0D38-A1D8-456C-ACA2-FF1A54F11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44" y="2516570"/>
            <a:ext cx="1237219" cy="180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1229C9D-E181-42EB-B2C0-2465CF5A0881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word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E3316A3-28B6-4893-90F9-0C857484AA34}"/>
              </a:ext>
            </a:extLst>
          </p:cNvPr>
          <p:cNvSpPr/>
          <p:nvPr/>
        </p:nvSpPr>
        <p:spPr>
          <a:xfrm>
            <a:off x="840354" y="5064641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FDB9D95-E3D5-4370-B501-2581AB8C41B7}"/>
              </a:ext>
            </a:extLst>
          </p:cNvPr>
          <p:cNvSpPr/>
          <p:nvPr/>
        </p:nvSpPr>
        <p:spPr>
          <a:xfrm>
            <a:off x="3987435" y="5152530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C9D4BFE-4F4B-437A-9D90-767622FF0002}"/>
              </a:ext>
            </a:extLst>
          </p:cNvPr>
          <p:cNvSpPr/>
          <p:nvPr/>
        </p:nvSpPr>
        <p:spPr>
          <a:xfrm>
            <a:off x="6764986" y="5161221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</p:spTree>
    <p:extLst>
      <p:ext uri="{BB962C8B-B14F-4D97-AF65-F5344CB8AC3E}">
        <p14:creationId xmlns:p14="http://schemas.microsoft.com/office/powerpoint/2010/main" val="19082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146" name="Picture 2" descr="Image result for plane clipart">
            <a:extLst>
              <a:ext uri="{FF2B5EF4-FFF2-40B4-BE49-F238E27FC236}">
                <a16:creationId xmlns:a16="http://schemas.microsoft.com/office/drawing/2014/main" id="{10F18573-22CF-46E9-BA04-AAEF70517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53" y="3059845"/>
            <a:ext cx="2168769" cy="108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chase clipart">
            <a:extLst>
              <a:ext uri="{FF2B5EF4-FFF2-40B4-BE49-F238E27FC236}">
                <a16:creationId xmlns:a16="http://schemas.microsoft.com/office/drawing/2014/main" id="{3620D0D9-EE5D-4207-8D46-3BC1068B9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066" y="2842866"/>
            <a:ext cx="1979734" cy="162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snake clipart">
            <a:extLst>
              <a:ext uri="{FF2B5EF4-FFF2-40B4-BE49-F238E27FC236}">
                <a16:creationId xmlns:a16="http://schemas.microsoft.com/office/drawing/2014/main" id="{9EC989CC-4C7C-4175-A249-FD4F7F88A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344" y="3059845"/>
            <a:ext cx="1686522" cy="131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BC36F51-60C2-4151-BD55-ADF527E0EB02}"/>
              </a:ext>
            </a:extLst>
          </p:cNvPr>
          <p:cNvSpPr/>
          <p:nvPr/>
        </p:nvSpPr>
        <p:spPr>
          <a:xfrm>
            <a:off x="840354" y="5064641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D372667-37C6-4C6B-92A6-25E2E8A288D2}"/>
              </a:ext>
            </a:extLst>
          </p:cNvPr>
          <p:cNvSpPr/>
          <p:nvPr/>
        </p:nvSpPr>
        <p:spPr>
          <a:xfrm>
            <a:off x="3856445" y="5082226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DEE52FA-819D-463D-90E7-F30A2A4BF964}"/>
              </a:ext>
            </a:extLst>
          </p:cNvPr>
          <p:cNvSpPr/>
          <p:nvPr/>
        </p:nvSpPr>
        <p:spPr>
          <a:xfrm>
            <a:off x="6823050" y="5123257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5DA4757-D48D-466D-9606-B98DB10C3B0F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word</a:t>
            </a:r>
          </a:p>
        </p:txBody>
      </p:sp>
    </p:spTree>
    <p:extLst>
      <p:ext uri="{BB962C8B-B14F-4D97-AF65-F5344CB8AC3E}">
        <p14:creationId xmlns:p14="http://schemas.microsoft.com/office/powerpoint/2010/main" val="171099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42B6B9B-4A6F-43F1-9ADD-33E1296CED7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word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6323BB-F00D-4F60-B594-6BAB0EFB0FAD}"/>
              </a:ext>
            </a:extLst>
          </p:cNvPr>
          <p:cNvSpPr/>
          <p:nvPr/>
        </p:nvSpPr>
        <p:spPr>
          <a:xfrm>
            <a:off x="4740114" y="1818125"/>
            <a:ext cx="2607247" cy="4364876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c_k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t_k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l_t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l_k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sh_k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pl_t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g_t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r_k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54187B-6DF1-43EC-AD61-E27C47E711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3647" y="2542044"/>
            <a:ext cx="2275594" cy="291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2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1231547" y="1481165"/>
            <a:ext cx="3392070" cy="1989977"/>
          </a:xfrm>
          <a:prstGeom prst="wedgeEllipseCallout">
            <a:avLst>
              <a:gd name="adj1" fmla="val -33949"/>
              <a:gd name="adj2" fmla="val 608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read a story about the planets!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Woof!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2" descr="Image result for planets clipart">
            <a:extLst>
              <a:ext uri="{FF2B5EF4-FFF2-40B4-BE49-F238E27FC236}">
                <a16:creationId xmlns:a16="http://schemas.microsoft.com/office/drawing/2014/main" id="{E87F1510-DB1A-4707-B3DB-DA6C6999E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92" y="2192997"/>
            <a:ext cx="3678115" cy="31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9700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4B92C10-6F0C-4A51-8C49-6EABFCDA453C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Sort the words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795CA49-18F7-4452-944A-40ACDD299A8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24783" y="2634433"/>
          <a:ext cx="6013938" cy="2810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6969">
                  <a:extLst>
                    <a:ext uri="{9D8B030D-6E8A-4147-A177-3AD203B41FA5}">
                      <a16:colId xmlns:a16="http://schemas.microsoft.com/office/drawing/2014/main" val="3171130664"/>
                    </a:ext>
                  </a:extLst>
                </a:gridCol>
                <a:gridCol w="3006969">
                  <a:extLst>
                    <a:ext uri="{9D8B030D-6E8A-4147-A177-3AD203B41FA5}">
                      <a16:colId xmlns:a16="http://schemas.microsoft.com/office/drawing/2014/main" val="3896866051"/>
                    </a:ext>
                  </a:extLst>
                </a:gridCol>
              </a:tblGrid>
              <a:tr h="654538">
                <a:tc>
                  <a:txBody>
                    <a:bodyPr/>
                    <a:lstStyle/>
                    <a:p>
                      <a:pPr algn="ctr"/>
                      <a:r>
                        <a:rPr lang="en-CA" sz="3200" dirty="0" err="1"/>
                        <a:t>a_e</a:t>
                      </a:r>
                      <a:endParaRPr lang="en-CA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3200" dirty="0"/>
                        <a:t>short 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056348"/>
                  </a:ext>
                </a:extLst>
              </a:tr>
              <a:tr h="2156069">
                <a:tc>
                  <a:txBody>
                    <a:bodyPr/>
                    <a:lstStyle/>
                    <a:p>
                      <a:pPr algn="ctr"/>
                      <a:endParaRPr lang="en-CA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554998"/>
                  </a:ext>
                </a:extLst>
              </a:tr>
            </a:tbl>
          </a:graphicData>
        </a:graphic>
      </p:graphicFrame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F5710D10-6A37-4F6F-9B0B-8FCF03EDA410}"/>
              </a:ext>
            </a:extLst>
          </p:cNvPr>
          <p:cNvSpPr/>
          <p:nvPr/>
        </p:nvSpPr>
        <p:spPr>
          <a:xfrm>
            <a:off x="105374" y="3828233"/>
            <a:ext cx="1325041" cy="828186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cat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3DC222AF-45E1-4B91-93C4-BB98AF44382A}"/>
              </a:ext>
            </a:extLst>
          </p:cNvPr>
          <p:cNvSpPr/>
          <p:nvPr/>
        </p:nvSpPr>
        <p:spPr>
          <a:xfrm>
            <a:off x="7694426" y="3162163"/>
            <a:ext cx="1356522" cy="695599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trap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90669331-BCE4-4299-B56B-0B0E50E3AE65}"/>
              </a:ext>
            </a:extLst>
          </p:cNvPr>
          <p:cNvSpPr/>
          <p:nvPr/>
        </p:nvSpPr>
        <p:spPr>
          <a:xfrm>
            <a:off x="2016135" y="1556741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snap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09DFA92C-C33E-4958-A4AA-CFF7DFFD8FA0}"/>
              </a:ext>
            </a:extLst>
          </p:cNvPr>
          <p:cNvSpPr/>
          <p:nvPr/>
        </p:nvSpPr>
        <p:spPr>
          <a:xfrm>
            <a:off x="7168414" y="1378642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tame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EF1C24BA-DEFD-4D3B-9C10-B75326222FE8}"/>
              </a:ext>
            </a:extLst>
          </p:cNvPr>
          <p:cNvSpPr/>
          <p:nvPr/>
        </p:nvSpPr>
        <p:spPr>
          <a:xfrm>
            <a:off x="2487478" y="5787574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cake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8E09DFDF-D913-4D08-A680-7C5CB566D57F}"/>
              </a:ext>
            </a:extLst>
          </p:cNvPr>
          <p:cNvSpPr/>
          <p:nvPr/>
        </p:nvSpPr>
        <p:spPr>
          <a:xfrm>
            <a:off x="4774454" y="5846708"/>
            <a:ext cx="1659692" cy="746732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pants</a:t>
            </a: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9D3B8DED-8436-4052-822E-D637DD07A7BF}"/>
              </a:ext>
            </a:extLst>
          </p:cNvPr>
          <p:cNvSpPr/>
          <p:nvPr/>
        </p:nvSpPr>
        <p:spPr>
          <a:xfrm>
            <a:off x="4384511" y="1402173"/>
            <a:ext cx="1887472" cy="744272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shape</a:t>
            </a:r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8EB15FD1-A27E-4CBB-B9D9-7334056E0A61}"/>
              </a:ext>
            </a:extLst>
          </p:cNvPr>
          <p:cNvSpPr/>
          <p:nvPr/>
        </p:nvSpPr>
        <p:spPr>
          <a:xfrm>
            <a:off x="203363" y="5763310"/>
            <a:ext cx="1578210" cy="79619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gate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61E075F1-D888-4580-8B08-4C0E18010805}"/>
              </a:ext>
            </a:extLst>
          </p:cNvPr>
          <p:cNvSpPr/>
          <p:nvPr/>
        </p:nvSpPr>
        <p:spPr>
          <a:xfrm>
            <a:off x="81695" y="2006538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wag</a:t>
            </a:r>
          </a:p>
        </p:txBody>
      </p:sp>
      <p:sp>
        <p:nvSpPr>
          <p:cNvPr id="23" name="Speech Bubble: Oval 22">
            <a:extLst>
              <a:ext uri="{FF2B5EF4-FFF2-40B4-BE49-F238E27FC236}">
                <a16:creationId xmlns:a16="http://schemas.microsoft.com/office/drawing/2014/main" id="{10429A0F-BD46-477C-B5EB-61989388C297}"/>
              </a:ext>
            </a:extLst>
          </p:cNvPr>
          <p:cNvSpPr/>
          <p:nvPr/>
        </p:nvSpPr>
        <p:spPr>
          <a:xfrm>
            <a:off x="7137236" y="5679658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hand</a:t>
            </a:r>
          </a:p>
        </p:txBody>
      </p:sp>
    </p:spTree>
    <p:extLst>
      <p:ext uri="{BB962C8B-B14F-4D97-AF65-F5344CB8AC3E}">
        <p14:creationId xmlns:p14="http://schemas.microsoft.com/office/powerpoint/2010/main" val="103223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A8607-7E0E-43D1-9835-74E4906EB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AFE443F1-50E8-4E32-9EB1-CC408B6283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9050519"/>
              </p:ext>
            </p:extLst>
          </p:nvPr>
        </p:nvGraphicFramePr>
        <p:xfrm>
          <a:off x="1786669" y="1394314"/>
          <a:ext cx="5570661" cy="3291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887">
                  <a:extLst>
                    <a:ext uri="{9D8B030D-6E8A-4147-A177-3AD203B41FA5}">
                      <a16:colId xmlns:a16="http://schemas.microsoft.com/office/drawing/2014/main" val="2810436552"/>
                    </a:ext>
                  </a:extLst>
                </a:gridCol>
                <a:gridCol w="1856887">
                  <a:extLst>
                    <a:ext uri="{9D8B030D-6E8A-4147-A177-3AD203B41FA5}">
                      <a16:colId xmlns:a16="http://schemas.microsoft.com/office/drawing/2014/main" val="1379954994"/>
                    </a:ext>
                  </a:extLst>
                </a:gridCol>
                <a:gridCol w="1856887">
                  <a:extLst>
                    <a:ext uri="{9D8B030D-6E8A-4147-A177-3AD203B41FA5}">
                      <a16:colId xmlns:a16="http://schemas.microsoft.com/office/drawing/2014/main" val="3218293763"/>
                    </a:ext>
                  </a:extLst>
                </a:gridCol>
              </a:tblGrid>
              <a:tr h="639329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err="1">
                          <a:latin typeface="Century Gothic" panose="020B0502020202020204" pitchFamily="34" charset="0"/>
                        </a:rPr>
                        <a:t>e_e</a:t>
                      </a:r>
                      <a:endParaRPr lang="en-CA" sz="2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err="1">
                          <a:latin typeface="Century Gothic" panose="020B0502020202020204" pitchFamily="34" charset="0"/>
                        </a:rPr>
                        <a:t>a_e</a:t>
                      </a:r>
                      <a:endParaRPr lang="en-CA" sz="2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err="1">
                          <a:latin typeface="Century Gothic" panose="020B0502020202020204" pitchFamily="34" charset="0"/>
                        </a:rPr>
                        <a:t>ie</a:t>
                      </a:r>
                      <a:endParaRPr lang="en-CA" sz="2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300368"/>
                  </a:ext>
                </a:extLst>
              </a:tr>
              <a:tr h="2652383">
                <a:tc>
                  <a:txBody>
                    <a:bodyPr/>
                    <a:lstStyle/>
                    <a:p>
                      <a:pPr algn="ctr"/>
                      <a:endParaRPr lang="en-CA" sz="24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4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28803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A0E7C41-6744-4AC8-9D47-69BD9C40392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8" descr="Image result for moon clipart">
            <a:extLst>
              <a:ext uri="{FF2B5EF4-FFF2-40B4-BE49-F238E27FC236}">
                <a16:creationId xmlns:a16="http://schemas.microsoft.com/office/drawing/2014/main" id="{DA69AED0-6797-40AA-A5A3-0D190AFBB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Image result for star clipart">
            <a:extLst>
              <a:ext uri="{FF2B5EF4-FFF2-40B4-BE49-F238E27FC236}">
                <a16:creationId xmlns:a16="http://schemas.microsoft.com/office/drawing/2014/main" id="{75A3A714-675B-4D3F-B5E5-8D49CCAAC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F4CF4D4A-648A-4D04-A9BC-2B48A18F4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957A9F8-1D2E-4EE6-A663-9B3239CAE277}"/>
              </a:ext>
            </a:extLst>
          </p:cNvPr>
          <p:cNvSpPr/>
          <p:nvPr/>
        </p:nvSpPr>
        <p:spPr>
          <a:xfrm>
            <a:off x="3270739" y="266638"/>
            <a:ext cx="2895566" cy="460810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Sort the words</a:t>
            </a:r>
          </a:p>
        </p:txBody>
      </p:sp>
      <p:pic>
        <p:nvPicPr>
          <p:cNvPr id="10" name="Picture 2" descr="Image result for plane clipart">
            <a:extLst>
              <a:ext uri="{FF2B5EF4-FFF2-40B4-BE49-F238E27FC236}">
                <a16:creationId xmlns:a16="http://schemas.microsoft.com/office/drawing/2014/main" id="{8995C330-5E65-4276-99BB-CA8A1F6A5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5" y="5574857"/>
            <a:ext cx="1804532" cy="90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Image result for snake clipart">
            <a:extLst>
              <a:ext uri="{FF2B5EF4-FFF2-40B4-BE49-F238E27FC236}">
                <a16:creationId xmlns:a16="http://schemas.microsoft.com/office/drawing/2014/main" id="{CCE308E0-44E2-4663-8361-D0CE75B2F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489" y="5574857"/>
            <a:ext cx="1114055" cy="86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grape clipart">
            <a:extLst>
              <a:ext uri="{FF2B5EF4-FFF2-40B4-BE49-F238E27FC236}">
                <a16:creationId xmlns:a16="http://schemas.microsoft.com/office/drawing/2014/main" id="{69BEC6A3-588F-4AE1-8ACE-5BF1E7036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350" y="1571195"/>
            <a:ext cx="877194" cy="111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Image result for fries clipart">
            <a:extLst>
              <a:ext uri="{FF2B5EF4-FFF2-40B4-BE49-F238E27FC236}">
                <a16:creationId xmlns:a16="http://schemas.microsoft.com/office/drawing/2014/main" id="{8991B778-AB6B-4E31-86A6-23D7C8DB5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574" y="5037062"/>
            <a:ext cx="1645627" cy="164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Image result for tie clipart">
            <a:extLst>
              <a:ext uri="{FF2B5EF4-FFF2-40B4-BE49-F238E27FC236}">
                <a16:creationId xmlns:a16="http://schemas.microsoft.com/office/drawing/2014/main" id="{BE959FFE-7A44-4660-B948-54419A15D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85" y="2393982"/>
            <a:ext cx="999562" cy="14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Image result for chinese flag  clipart">
            <a:extLst>
              <a:ext uri="{FF2B5EF4-FFF2-40B4-BE49-F238E27FC236}">
                <a16:creationId xmlns:a16="http://schemas.microsoft.com/office/drawing/2014/main" id="{C72A4C26-426D-4639-A638-95EF2A515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058" y="3290528"/>
            <a:ext cx="1508897" cy="100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Image result for delete  clipart">
            <a:extLst>
              <a:ext uri="{FF2B5EF4-FFF2-40B4-BE49-F238E27FC236}">
                <a16:creationId xmlns:a16="http://schemas.microsoft.com/office/drawing/2014/main" id="{5D36C986-43EC-48EF-90F1-248A0EC30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6" y="4298471"/>
            <a:ext cx="1032355" cy="108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Related image">
            <a:extLst>
              <a:ext uri="{FF2B5EF4-FFF2-40B4-BE49-F238E27FC236}">
                <a16:creationId xmlns:a16="http://schemas.microsoft.com/office/drawing/2014/main" id="{0E826BC6-B10C-4DDE-9348-F7288E98B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352" y="5242629"/>
            <a:ext cx="1763563" cy="1234494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18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1" y="236172"/>
            <a:ext cx="6252297" cy="3761397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Ask for information using ‘W’ questions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 of the letters ‘</a:t>
            </a:r>
            <a:r>
              <a:rPr lang="en-CA" sz="2000" dirty="0" err="1">
                <a:latin typeface="Century Gothic" panose="020B0502020202020204" pitchFamily="34" charset="0"/>
              </a:rPr>
              <a:t>i_e</a:t>
            </a:r>
            <a:r>
              <a:rPr lang="en-CA" sz="2000" dirty="0">
                <a:latin typeface="Century Gothic" panose="020B0502020202020204" pitchFamily="34" charset="0"/>
              </a:rPr>
              <a:t>’, ‘</a:t>
            </a:r>
            <a:r>
              <a:rPr lang="en-CA" sz="2000" dirty="0" err="1">
                <a:latin typeface="Century Gothic" panose="020B0502020202020204" pitchFamily="34" charset="0"/>
              </a:rPr>
              <a:t>a_e</a:t>
            </a:r>
            <a:r>
              <a:rPr lang="en-CA" sz="2000" dirty="0">
                <a:latin typeface="Century Gothic" panose="020B0502020202020204" pitchFamily="34" charset="0"/>
              </a:rPr>
              <a:t>’, ‘</a:t>
            </a:r>
            <a:r>
              <a:rPr lang="en-CA" sz="2000" dirty="0" err="1">
                <a:latin typeface="Century Gothic" panose="020B0502020202020204" pitchFamily="34" charset="0"/>
              </a:rPr>
              <a:t>e_e</a:t>
            </a:r>
            <a:r>
              <a:rPr lang="en-CA" sz="2000" dirty="0">
                <a:latin typeface="Century Gothic" panose="020B0502020202020204" pitchFamily="34" charset="0"/>
              </a:rPr>
              <a:t>’</a:t>
            </a:r>
          </a:p>
          <a:p>
            <a:r>
              <a:rPr lang="en-CA" sz="2000" dirty="0">
                <a:latin typeface="Century Gothic" panose="020B0502020202020204" pitchFamily="34" charset="0"/>
              </a:rPr>
              <a:t> 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New planet words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Recognize that a new word created when initial letter(s) are changed (at word families)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501157" y="2459193"/>
            <a:ext cx="2586857" cy="263383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sentence with two words from the word family.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BDE128-6EC5-4228-AF04-4C9B1119F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7665" y="728110"/>
            <a:ext cx="4705350" cy="609600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215050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501157" y="2459193"/>
            <a:ext cx="2586857" cy="263383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sentence with two words from the word family.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668A4F-C1CD-4F14-9357-CCFCC7080A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9857" y="728110"/>
            <a:ext cx="4528952" cy="586463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6659679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770788" y="2550410"/>
            <a:ext cx="2476505" cy="232638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Sort the word families.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21506" name="Picture 2" descr="Image result for word families clipart">
            <a:extLst>
              <a:ext uri="{FF2B5EF4-FFF2-40B4-BE49-F238E27FC236}">
                <a16:creationId xmlns:a16="http://schemas.microsoft.com/office/drawing/2014/main" id="{AB0BD2E7-F824-40C0-ABB4-88DAEC2E95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1"/>
          <a:stretch/>
        </p:blipFill>
        <p:spPr bwMode="auto">
          <a:xfrm>
            <a:off x="4184120" y="894647"/>
            <a:ext cx="4033757" cy="5414781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499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72187F-E9A5-465A-BFD6-739A228A62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012" t="10673" r="11282" b="17596"/>
          <a:stretch/>
        </p:blipFill>
        <p:spPr>
          <a:xfrm>
            <a:off x="2503597" y="731832"/>
            <a:ext cx="4603877" cy="5740411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81738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E59F41-7C79-4FB8-B5B3-C18ABC6420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5288"/>
          <a:stretch/>
        </p:blipFill>
        <p:spPr>
          <a:xfrm>
            <a:off x="2145323" y="891120"/>
            <a:ext cx="5720862" cy="5348772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04166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842499-E3B4-4EB5-9303-01E01820C3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4327"/>
          <a:stretch/>
        </p:blipFill>
        <p:spPr>
          <a:xfrm>
            <a:off x="1895920" y="758337"/>
            <a:ext cx="6006940" cy="569325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24555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1053</TotalTime>
  <Words>536</Words>
  <Application>Microsoft Office PowerPoint</Application>
  <PresentationFormat>On-screen Show (4:3)</PresentationFormat>
  <Paragraphs>155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2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37</cp:revision>
  <dcterms:created xsi:type="dcterms:W3CDTF">2017-08-20T19:13:45Z</dcterms:created>
  <dcterms:modified xsi:type="dcterms:W3CDTF">2017-08-21T12:47:41Z</dcterms:modified>
</cp:coreProperties>
</file>