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86" r:id="rId7"/>
    <p:sldId id="288" r:id="rId8"/>
    <p:sldId id="287" r:id="rId9"/>
    <p:sldId id="289" r:id="rId10"/>
    <p:sldId id="290" r:id="rId11"/>
    <p:sldId id="291" r:id="rId12"/>
    <p:sldId id="262" r:id="rId13"/>
    <p:sldId id="264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65" r:id="rId26"/>
    <p:sldId id="301" r:id="rId27"/>
    <p:sldId id="302" r:id="rId28"/>
    <p:sldId id="303" r:id="rId29"/>
    <p:sldId id="283" r:id="rId30"/>
    <p:sldId id="284" r:id="rId31"/>
    <p:sldId id="304" r:id="rId32"/>
    <p:sldId id="266" r:id="rId33"/>
    <p:sldId id="292" r:id="rId34"/>
    <p:sldId id="295" r:id="rId35"/>
    <p:sldId id="299" r:id="rId36"/>
    <p:sldId id="267" r:id="rId37"/>
    <p:sldId id="293" r:id="rId38"/>
    <p:sldId id="294" r:id="rId39"/>
    <p:sldId id="300" r:id="rId40"/>
    <p:sldId id="268" r:id="rId41"/>
    <p:sldId id="269" r:id="rId42"/>
    <p:sldId id="270" r:id="rId43"/>
    <p:sldId id="271" r:id="rId44"/>
    <p:sldId id="296" r:id="rId45"/>
    <p:sldId id="297" r:id="rId46"/>
    <p:sldId id="298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52" autoAdjust="0"/>
    <p:restoredTop sz="94660"/>
  </p:normalViewPr>
  <p:slideViewPr>
    <p:cSldViewPr snapToGrid="0">
      <p:cViewPr varScale="1">
        <p:scale>
          <a:sx n="81" d="100"/>
          <a:sy n="81" d="100"/>
        </p:scale>
        <p:origin x="156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8E9C2-C3D6-428A-9111-F63ACA81896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733C-0326-45F0-8C14-03759A6083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55881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8E9C2-C3D6-428A-9111-F63ACA81896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733C-0326-45F0-8C14-03759A6083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53352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8E9C2-C3D6-428A-9111-F63ACA81896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733C-0326-45F0-8C14-03759A6083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93641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8E9C2-C3D6-428A-9111-F63ACA81896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733C-0326-45F0-8C14-03759A6083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43394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8E9C2-C3D6-428A-9111-F63ACA81896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733C-0326-45F0-8C14-03759A6083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38556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8E9C2-C3D6-428A-9111-F63ACA81896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733C-0326-45F0-8C14-03759A6083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3787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8E9C2-C3D6-428A-9111-F63ACA81896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733C-0326-45F0-8C14-03759A6083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6057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8E9C2-C3D6-428A-9111-F63ACA81896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733C-0326-45F0-8C14-03759A6083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85066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8E9C2-C3D6-428A-9111-F63ACA81896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733C-0326-45F0-8C14-03759A6083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69453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8E9C2-C3D6-428A-9111-F63ACA81896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733C-0326-45F0-8C14-03759A6083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35836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8E9C2-C3D6-428A-9111-F63ACA81896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733C-0326-45F0-8C14-03759A6083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67848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8E9C2-C3D6-428A-9111-F63ACA818965}" type="datetimeFigureOut">
              <a:rPr lang="en-CA" smtClean="0"/>
              <a:t>2017-08-20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733C-0326-45F0-8C14-03759A6083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06845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4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4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4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4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4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4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4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4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4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4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3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4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4.tif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0.png"/><Relationship Id="rId7" Type="http://schemas.openxmlformats.org/officeDocument/2006/relationships/image" Target="../media/image3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4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4.tif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0.png"/><Relationship Id="rId7" Type="http://schemas.openxmlformats.org/officeDocument/2006/relationships/image" Target="../media/image4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.tif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0.png"/><Relationship Id="rId7" Type="http://schemas.openxmlformats.org/officeDocument/2006/relationships/image" Target="../media/image4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52.png"/><Relationship Id="rId4" Type="http://schemas.openxmlformats.org/officeDocument/2006/relationships/image" Target="../media/image4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jpeg"/><Relationship Id="rId4" Type="http://schemas.openxmlformats.org/officeDocument/2006/relationships/image" Target="../media/image4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4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55.png"/><Relationship Id="rId4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5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4.tiff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73580" y="918916"/>
            <a:ext cx="1559949" cy="24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23" y="2055815"/>
            <a:ext cx="1816227" cy="23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1699846" y="4690329"/>
            <a:ext cx="5650524" cy="1716824"/>
          </a:xfrm>
          <a:prstGeom prst="roundRect">
            <a:avLst/>
          </a:prstGeom>
          <a:solidFill>
            <a:srgbClr val="4472C4">
              <a:alpha val="81176"/>
            </a:srgb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latin typeface="Century Gothic" panose="020B0502020202020204" pitchFamily="34" charset="0"/>
              </a:rPr>
              <a:t>Welcome to Lesson Nine</a:t>
            </a:r>
          </a:p>
          <a:p>
            <a:pPr algn="ctr"/>
            <a:r>
              <a:rPr lang="en-CA" sz="3200" b="1" dirty="0">
                <a:latin typeface="Century Gothic" panose="020B0502020202020204" pitchFamily="34" charset="0"/>
              </a:rPr>
              <a:t>Outer Space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333460-642A-47D1-B425-F9EAD989755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28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32" y="4360153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245530" y="1817398"/>
            <a:ext cx="2843546" cy="1570572"/>
          </a:xfrm>
          <a:prstGeom prst="wedgeEllipseCallout">
            <a:avLst>
              <a:gd name="adj1" fmla="val 11626"/>
              <a:gd name="adj2" fmla="val 921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Are there comets in our solar system?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B0B8859-B5CF-482C-86A5-0B47D16AF910}"/>
              </a:ext>
            </a:extLst>
          </p:cNvPr>
          <p:cNvSpPr/>
          <p:nvPr/>
        </p:nvSpPr>
        <p:spPr>
          <a:xfrm>
            <a:off x="2771388" y="490426"/>
            <a:ext cx="4262457" cy="10092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Making predictions</a:t>
            </a:r>
          </a:p>
        </p:txBody>
      </p:sp>
      <p:pic>
        <p:nvPicPr>
          <p:cNvPr id="14" name="Picture 4" descr="Image result for comet clipart">
            <a:extLst>
              <a:ext uri="{FF2B5EF4-FFF2-40B4-BE49-F238E27FC236}">
                <a16:creationId xmlns:a16="http://schemas.microsoft.com/office/drawing/2014/main" id="{A7B329BB-E676-4BE3-B205-DB06485F2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566" y="2796202"/>
            <a:ext cx="4056802" cy="221602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496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32" y="4360153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245530" y="1817398"/>
            <a:ext cx="2843546" cy="1570572"/>
          </a:xfrm>
          <a:prstGeom prst="wedgeEllipseCallout">
            <a:avLst>
              <a:gd name="adj1" fmla="val 11626"/>
              <a:gd name="adj2" fmla="val 921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Have spacecraft ever explored comets?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B0B8859-B5CF-482C-86A5-0B47D16AF910}"/>
              </a:ext>
            </a:extLst>
          </p:cNvPr>
          <p:cNvSpPr/>
          <p:nvPr/>
        </p:nvSpPr>
        <p:spPr>
          <a:xfrm>
            <a:off x="2771388" y="490426"/>
            <a:ext cx="4262457" cy="10092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Making predictions</a:t>
            </a:r>
          </a:p>
        </p:txBody>
      </p:sp>
      <p:pic>
        <p:nvPicPr>
          <p:cNvPr id="14" name="Picture 4" descr="Image result for comet clipart">
            <a:extLst>
              <a:ext uri="{FF2B5EF4-FFF2-40B4-BE49-F238E27FC236}">
                <a16:creationId xmlns:a16="http://schemas.microsoft.com/office/drawing/2014/main" id="{A7B329BB-E676-4BE3-B205-DB06485F2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566" y="2796202"/>
            <a:ext cx="4056802" cy="221602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Image result for rocket clipart">
            <a:extLst>
              <a:ext uri="{FF2B5EF4-FFF2-40B4-BE49-F238E27FC236}">
                <a16:creationId xmlns:a16="http://schemas.microsoft.com/office/drawing/2014/main" id="{31D87A9A-AD72-486B-A438-F2E9AB26F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48576">
            <a:off x="5987957" y="1931939"/>
            <a:ext cx="1341489" cy="134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1458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1231547" y="1481165"/>
            <a:ext cx="3392070" cy="1989977"/>
          </a:xfrm>
          <a:prstGeom prst="wedgeEllipseCallout">
            <a:avLst>
              <a:gd name="adj1" fmla="val -33949"/>
              <a:gd name="adj2" fmla="val 6083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read a story about ice comets!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97" y="364608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7D9BD12-1FB7-4183-BF1B-8068EEB4F4A5}"/>
              </a:ext>
            </a:extLst>
          </p:cNvPr>
          <p:cNvSpPr/>
          <p:nvPr/>
        </p:nvSpPr>
        <p:spPr>
          <a:xfrm>
            <a:off x="1757324" y="4076562"/>
            <a:ext cx="2340517" cy="1365101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Woof!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7940133-A3D8-4683-8C50-A1F713B1C89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807" t="10451" r="10514" b="17449"/>
          <a:stretch/>
        </p:blipFill>
        <p:spPr>
          <a:xfrm>
            <a:off x="5068540" y="1529754"/>
            <a:ext cx="3294394" cy="418477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05970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6CA7B1F-9608-4AA6-AD36-46A51103166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2" b="12788"/>
          <a:stretch/>
        </p:blipFill>
        <p:spPr>
          <a:xfrm>
            <a:off x="2017922" y="728110"/>
            <a:ext cx="5677188" cy="568097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041662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8FBF401-DCF3-478F-958E-A846B75F53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283" b="16686"/>
          <a:stretch/>
        </p:blipFill>
        <p:spPr>
          <a:xfrm>
            <a:off x="0" y="1904077"/>
            <a:ext cx="9050948" cy="455019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076702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AE34AB3-B757-4283-9E6D-E1D81F8C15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534" b="16069"/>
          <a:stretch/>
        </p:blipFill>
        <p:spPr>
          <a:xfrm>
            <a:off x="46526" y="2024153"/>
            <a:ext cx="9050948" cy="457505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150567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D4DB6B-EA55-4881-A15D-DBF593CF890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750" b="16170"/>
          <a:stretch/>
        </p:blipFill>
        <p:spPr>
          <a:xfrm>
            <a:off x="0" y="1904077"/>
            <a:ext cx="9050948" cy="448564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36702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6454659-189B-417B-B7A2-467062F5F24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534" b="16414"/>
          <a:stretch/>
        </p:blipFill>
        <p:spPr>
          <a:xfrm>
            <a:off x="46526" y="1904077"/>
            <a:ext cx="9050948" cy="455160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354545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5CE81B8-3BBA-417D-ABB3-159ED6B1B44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557" b="16752"/>
          <a:stretch/>
        </p:blipFill>
        <p:spPr>
          <a:xfrm>
            <a:off x="0" y="1904077"/>
            <a:ext cx="9144000" cy="457363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433293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038B0A-F915-4F72-A344-A872DC6572E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283" b="16341"/>
          <a:stretch/>
        </p:blipFill>
        <p:spPr>
          <a:xfrm>
            <a:off x="81695" y="1876133"/>
            <a:ext cx="9050948" cy="457363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71542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471391" y="539262"/>
            <a:ext cx="4592978" cy="220393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Outer Space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Let’s play a word game!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How many words can you make out of the letters in 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‘ice comet’?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00B353-0A4B-4159-8D00-0FA78A04EC90}"/>
              </a:ext>
            </a:extLst>
          </p:cNvPr>
          <p:cNvSpPr/>
          <p:nvPr/>
        </p:nvSpPr>
        <p:spPr>
          <a:xfrm>
            <a:off x="471391" y="3241072"/>
            <a:ext cx="4592978" cy="2649841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E742C9-2EF8-45C2-BA08-44A8F4DE268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09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1DF44C5-E0C1-401C-AC4C-4445E3B8BD5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557" b="16752"/>
          <a:stretch/>
        </p:blipFill>
        <p:spPr>
          <a:xfrm>
            <a:off x="0" y="1986926"/>
            <a:ext cx="9144000" cy="457363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738691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42BFB6-BACF-4B79-8233-B1A65F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404" b="16562"/>
          <a:stretch/>
        </p:blipFill>
        <p:spPr>
          <a:xfrm>
            <a:off x="0" y="1788567"/>
            <a:ext cx="9123181" cy="458677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8123205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542F082-9D4E-46FB-A49E-27B64BF43C7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929" b="16189"/>
          <a:stretch/>
        </p:blipFill>
        <p:spPr>
          <a:xfrm>
            <a:off x="0" y="1788567"/>
            <a:ext cx="9144000" cy="465540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706511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A85A2F8-ED07-4953-A6DB-FCA7FCF5129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2" b="12596"/>
          <a:stretch/>
        </p:blipFill>
        <p:spPr>
          <a:xfrm>
            <a:off x="1895920" y="676036"/>
            <a:ext cx="5649594" cy="566785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787420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148748F-8778-4747-B08F-AA1E03E194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162" b="12019"/>
          <a:stretch/>
        </p:blipFill>
        <p:spPr>
          <a:xfrm>
            <a:off x="2008094" y="876130"/>
            <a:ext cx="5673656" cy="573563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8117365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9BE13-4393-4BB3-869C-C1C99CCC5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535" y="4208584"/>
            <a:ext cx="3311551" cy="24781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What are comets made of?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1362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659" y="2971400"/>
            <a:ext cx="2275594" cy="291703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2AEFD4B2-8F3C-4AB2-B357-30FCA849C2AD}"/>
              </a:ext>
            </a:extLst>
          </p:cNvPr>
          <p:cNvSpPr/>
          <p:nvPr/>
        </p:nvSpPr>
        <p:spPr>
          <a:xfrm>
            <a:off x="1024745" y="1506145"/>
            <a:ext cx="4965090" cy="2303404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Can you remember the names of the planets?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8658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530" y="3509963"/>
            <a:ext cx="1855459" cy="23784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79E1FA-E157-4144-A64D-41F4B4E94B0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7095" b="5393"/>
          <a:stretch/>
        </p:blipFill>
        <p:spPr>
          <a:xfrm>
            <a:off x="2827390" y="728110"/>
            <a:ext cx="5110897" cy="5966565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06ACB9-C46C-4994-A694-E79F673CED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6340" y="2126388"/>
            <a:ext cx="972246" cy="5420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6764735-C5E0-490A-813F-66A20B9427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6715" y="2165163"/>
            <a:ext cx="972246" cy="5420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69BA247-BD1A-4038-B5C0-6CF0832879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7090" y="2165163"/>
            <a:ext cx="972246" cy="5420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A680577-60D0-4C8F-A861-DC961D7A35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6611" y="3831535"/>
            <a:ext cx="972246" cy="5420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7567FDA-2AE8-4676-AA94-946378C981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6462" y="3749255"/>
            <a:ext cx="1085385" cy="5420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75D11B8-51D0-460B-A6DF-C29D801407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2248" y="3756196"/>
            <a:ext cx="972246" cy="5420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5F916B3-B34C-47D5-A87E-814EBBCA51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4607" y="5487297"/>
            <a:ext cx="1306378" cy="5420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747A9A-8FC1-47E3-9AE4-8BBBDDDFD1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6332" y="5302078"/>
            <a:ext cx="972246" cy="5420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664341E-7CBF-414A-9CB9-3A8AE332AE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05724" y="6334684"/>
            <a:ext cx="1246524" cy="5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405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0375DD-DD6A-4481-AF06-B8EDAC7E52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530" y="3509963"/>
            <a:ext cx="1855459" cy="23784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79E1FA-E157-4144-A64D-41F4B4E94B0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7095" b="5393"/>
          <a:stretch/>
        </p:blipFill>
        <p:spPr>
          <a:xfrm>
            <a:off x="2827390" y="728110"/>
            <a:ext cx="5110897" cy="5966565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2" name="Picture 2" descr="Related image">
            <a:extLst>
              <a:ext uri="{FF2B5EF4-FFF2-40B4-BE49-F238E27FC236}">
                <a16:creationId xmlns:a16="http://schemas.microsoft.com/office/drawing/2014/main" id="{C57B7768-597C-4F3B-A4E7-C5FED46C0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4737" flipH="1">
            <a:off x="2390857" y="4932342"/>
            <a:ext cx="2264977" cy="226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1481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EDEADEB-29B2-4438-9C50-747992EAC2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617" y="3509963"/>
            <a:ext cx="1499955" cy="19227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D45F91-CB8D-47D5-84D4-6D10D38C0A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3597" y="529751"/>
            <a:ext cx="4586942" cy="5885082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448480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71C554-7100-4C73-8817-25A0309DF276}"/>
              </a:ext>
            </a:extLst>
          </p:cNvPr>
          <p:cNvSpPr/>
          <p:nvPr/>
        </p:nvSpPr>
        <p:spPr>
          <a:xfrm>
            <a:off x="1400059" y="217966"/>
            <a:ext cx="6336439" cy="3298957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u="sng" dirty="0">
                <a:latin typeface="Century Gothic" panose="020B0502020202020204" pitchFamily="34" charset="0"/>
              </a:rPr>
              <a:t>Learning Goals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Sounds </a:t>
            </a:r>
            <a:r>
              <a:rPr lang="en-CA" dirty="0" err="1">
                <a:latin typeface="Century Gothic" panose="020B0502020202020204" pitchFamily="34" charset="0"/>
              </a:rPr>
              <a:t>o_e</a:t>
            </a:r>
            <a:endParaRPr lang="en-CA" dirty="0">
              <a:latin typeface="Century Gothic" panose="020B0502020202020204" pitchFamily="34" charset="0"/>
            </a:endParaRPr>
          </a:p>
          <a:p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Reading focus:  making connections (text to self or world)</a:t>
            </a:r>
          </a:p>
          <a:p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Oral prediction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New comet words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2347FE-7FC0-40C6-A7AF-25AB853217E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3BB2C0-3B8B-49F8-9BFD-A0EF9EB98DB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888898" y="2179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072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497D4F-8BC0-4895-9DE2-C9D71FC428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617" y="3509963"/>
            <a:ext cx="1499955" cy="1922761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E0040A5-0B35-4869-B112-2A3E6BD57A05}"/>
              </a:ext>
            </a:extLst>
          </p:cNvPr>
          <p:cNvSpPr/>
          <p:nvPr/>
        </p:nvSpPr>
        <p:spPr>
          <a:xfrm>
            <a:off x="2782670" y="1295061"/>
            <a:ext cx="4647431" cy="4613954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I _______________________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C 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E ______________________</a:t>
            </a:r>
          </a:p>
          <a:p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C 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O_______________________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M 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E _______________________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T ________________________</a:t>
            </a:r>
          </a:p>
          <a:p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57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C497D4F-8BC0-4895-9DE2-C9D71FC428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617" y="3509963"/>
            <a:ext cx="1499955" cy="1922761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E0040A5-0B35-4869-B112-2A3E6BD57A05}"/>
              </a:ext>
            </a:extLst>
          </p:cNvPr>
          <p:cNvSpPr/>
          <p:nvPr/>
        </p:nvSpPr>
        <p:spPr>
          <a:xfrm>
            <a:off x="2782670" y="1295061"/>
            <a:ext cx="4647431" cy="4613954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A _______________________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 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T 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R 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O_______________________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N 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A _______________________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U ________________________</a:t>
            </a:r>
          </a:p>
          <a:p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T 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4378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220" name="Picture 4" descr="Image result for e clipart">
            <a:extLst>
              <a:ext uri="{FF2B5EF4-FFF2-40B4-BE49-F238E27FC236}">
                <a16:creationId xmlns:a16="http://schemas.microsoft.com/office/drawing/2014/main" id="{4AE353C1-8969-42C2-81EE-5B5DF83E4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90" y="1675151"/>
            <a:ext cx="1376822" cy="201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F891EB-F64A-4642-A2F5-BCFD2FD74020}"/>
              </a:ext>
            </a:extLst>
          </p:cNvPr>
          <p:cNvSpPr/>
          <p:nvPr/>
        </p:nvSpPr>
        <p:spPr>
          <a:xfrm>
            <a:off x="4316146" y="3349395"/>
            <a:ext cx="1275293" cy="33699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5602" name="Picture 2" descr="Image result for o clipart">
            <a:extLst>
              <a:ext uri="{FF2B5EF4-FFF2-40B4-BE49-F238E27FC236}">
                <a16:creationId xmlns:a16="http://schemas.microsoft.com/office/drawing/2014/main" id="{62458013-FB93-44FB-8FC7-EF6F9BF3D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411" y="1538547"/>
            <a:ext cx="1789684" cy="206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Image result for one clipart">
            <a:extLst>
              <a:ext uri="{FF2B5EF4-FFF2-40B4-BE49-F238E27FC236}">
                <a16:creationId xmlns:a16="http://schemas.microsoft.com/office/drawing/2014/main" id="{3F7BBE2A-5FDC-454F-B9F5-ED15CE10D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334" y="4332038"/>
            <a:ext cx="1329837" cy="203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Image result for phone clipart">
            <a:extLst>
              <a:ext uri="{FF2B5EF4-FFF2-40B4-BE49-F238E27FC236}">
                <a16:creationId xmlns:a16="http://schemas.microsoft.com/office/drawing/2014/main" id="{360FAC05-0E24-4D8B-AF98-0772226E8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348" y="4509966"/>
            <a:ext cx="2189828" cy="160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43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220" name="Picture 4" descr="Image result for e clipart">
            <a:extLst>
              <a:ext uri="{FF2B5EF4-FFF2-40B4-BE49-F238E27FC236}">
                <a16:creationId xmlns:a16="http://schemas.microsoft.com/office/drawing/2014/main" id="{4AE353C1-8969-42C2-81EE-5B5DF83E4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601" y="2039083"/>
            <a:ext cx="850597" cy="124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F891EB-F64A-4642-A2F5-BCFD2FD74020}"/>
              </a:ext>
            </a:extLst>
          </p:cNvPr>
          <p:cNvSpPr/>
          <p:nvPr/>
        </p:nvSpPr>
        <p:spPr>
          <a:xfrm>
            <a:off x="1821017" y="3021149"/>
            <a:ext cx="571779" cy="20269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5602" name="Picture 2" descr="Image result for o clipart">
            <a:extLst>
              <a:ext uri="{FF2B5EF4-FFF2-40B4-BE49-F238E27FC236}">
                <a16:creationId xmlns:a16="http://schemas.microsoft.com/office/drawing/2014/main" id="{62458013-FB93-44FB-8FC7-EF6F9BF3D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19" y="2039084"/>
            <a:ext cx="1136444" cy="131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84C52AB7-6545-4899-91EA-8646A4BCE15B}"/>
              </a:ext>
            </a:extLst>
          </p:cNvPr>
          <p:cNvSpPr txBox="1">
            <a:spLocks/>
          </p:cNvSpPr>
          <p:nvPr/>
        </p:nvSpPr>
        <p:spPr>
          <a:xfrm>
            <a:off x="203698" y="4126415"/>
            <a:ext cx="3757415" cy="1396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CA" dirty="0" err="1">
                <a:latin typeface="Century Gothic" panose="020B0502020202020204" pitchFamily="34" charset="0"/>
              </a:rPr>
              <a:t>o_e</a:t>
            </a:r>
            <a:r>
              <a:rPr lang="en-CA" dirty="0">
                <a:latin typeface="Century Gothic" panose="020B0502020202020204" pitchFamily="34" charset="0"/>
              </a:rPr>
              <a:t> like j</a:t>
            </a:r>
            <a:r>
              <a:rPr lang="en-CA" b="1" dirty="0">
                <a:latin typeface="Century Gothic" panose="020B0502020202020204" pitchFamily="34" charset="0"/>
              </a:rPr>
              <a:t>o</a:t>
            </a:r>
            <a:r>
              <a:rPr lang="en-CA" dirty="0">
                <a:latin typeface="Century Gothic" panose="020B0502020202020204" pitchFamily="34" charset="0"/>
              </a:rPr>
              <a:t>k</a:t>
            </a:r>
            <a:r>
              <a:rPr lang="en-CA" b="1" dirty="0">
                <a:latin typeface="Century Gothic" panose="020B0502020202020204" pitchFamily="34" charset="0"/>
              </a:rPr>
              <a:t>e.</a:t>
            </a:r>
          </a:p>
          <a:p>
            <a:pPr algn="l">
              <a:lnSpc>
                <a:spcPct val="150000"/>
              </a:lnSpc>
            </a:pPr>
            <a:r>
              <a:rPr lang="en-CA" dirty="0">
                <a:latin typeface="Century Gothic" panose="020B0502020202020204" pitchFamily="34" charset="0"/>
              </a:rPr>
              <a:t>Do you know any jokes?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89A931-9510-414E-B6EF-1DB6949878A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1600"/>
          <a:stretch/>
        </p:blipFill>
        <p:spPr>
          <a:xfrm>
            <a:off x="4285470" y="1705589"/>
            <a:ext cx="4510653" cy="3987417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34030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9582" y="4137242"/>
            <a:ext cx="1683527" cy="934930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l"/>
            <a:endParaRPr lang="en-CA" dirty="0">
              <a:latin typeface="Century Gothic" panose="020B0502020202020204" pitchFamily="34" charset="0"/>
            </a:endParaRPr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Name the ‘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888AF0-61BC-4D6A-8709-B8644CA2D7CB}"/>
              </a:ext>
            </a:extLst>
          </p:cNvPr>
          <p:cNvSpPr/>
          <p:nvPr/>
        </p:nvSpPr>
        <p:spPr>
          <a:xfrm>
            <a:off x="-1935163" y="1489800"/>
            <a:ext cx="4572001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dirty="0">
                <a:latin typeface="Century Gothic" panose="020B0502020202020204" pitchFamily="34" charset="0"/>
              </a:rPr>
              <a:t>here</a:t>
            </a:r>
          </a:p>
          <a:p>
            <a:r>
              <a:rPr lang="en-CA" dirty="0">
                <a:latin typeface="Century Gothic" panose="020B0502020202020204" pitchFamily="34" charset="0"/>
              </a:rPr>
              <a:t>athlete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delete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Chinese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Japanese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compete</a:t>
            </a:r>
          </a:p>
        </p:txBody>
      </p:sp>
      <p:pic>
        <p:nvPicPr>
          <p:cNvPr id="32770" name="Picture 2" descr="Image result for note clipart">
            <a:extLst>
              <a:ext uri="{FF2B5EF4-FFF2-40B4-BE49-F238E27FC236}">
                <a16:creationId xmlns:a16="http://schemas.microsoft.com/office/drawing/2014/main" id="{0CCD66D4-4580-494C-A776-53A8229AA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489" y="1529754"/>
            <a:ext cx="1869797" cy="190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Image result for rose clipart">
            <a:extLst>
              <a:ext uri="{FF2B5EF4-FFF2-40B4-BE49-F238E27FC236}">
                <a16:creationId xmlns:a16="http://schemas.microsoft.com/office/drawing/2014/main" id="{543BF063-68C1-453E-8837-7A5ADE519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177" y="1739937"/>
            <a:ext cx="1953622" cy="186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6" descr="Image result for hole clipart">
            <a:extLst>
              <a:ext uri="{FF2B5EF4-FFF2-40B4-BE49-F238E27FC236}">
                <a16:creationId xmlns:a16="http://schemas.microsoft.com/office/drawing/2014/main" id="{325DDACC-9B95-4F14-9259-D62C19D71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057" y="1633703"/>
            <a:ext cx="1384579" cy="182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3E3552-2CFD-4FF8-9AC4-664956EE70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15570" y="4102575"/>
            <a:ext cx="1694835" cy="9449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181F62-8548-46E8-99BB-C458E10DDC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66969" y="4102575"/>
            <a:ext cx="1694835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06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Name the ‘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888AF0-61BC-4D6A-8709-B8644CA2D7CB}"/>
              </a:ext>
            </a:extLst>
          </p:cNvPr>
          <p:cNvSpPr/>
          <p:nvPr/>
        </p:nvSpPr>
        <p:spPr>
          <a:xfrm>
            <a:off x="-1935163" y="1489800"/>
            <a:ext cx="4572001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dirty="0">
                <a:latin typeface="Century Gothic" panose="020B0502020202020204" pitchFamily="34" charset="0"/>
              </a:rPr>
              <a:t>here</a:t>
            </a:r>
          </a:p>
          <a:p>
            <a:r>
              <a:rPr lang="en-CA" dirty="0">
                <a:latin typeface="Century Gothic" panose="020B0502020202020204" pitchFamily="34" charset="0"/>
              </a:rPr>
              <a:t>athlete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delete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Chinese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Japanese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compete</a:t>
            </a:r>
          </a:p>
        </p:txBody>
      </p:sp>
      <p:pic>
        <p:nvPicPr>
          <p:cNvPr id="34818" name="Picture 2" descr="Image result for rope clipart">
            <a:extLst>
              <a:ext uri="{FF2B5EF4-FFF2-40B4-BE49-F238E27FC236}">
                <a16:creationId xmlns:a16="http://schemas.microsoft.com/office/drawing/2014/main" id="{E4BF8887-563F-4899-BC14-8BEF2EEC6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68" y="2238993"/>
            <a:ext cx="2485272" cy="192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Image result for hose clipart">
            <a:extLst>
              <a:ext uri="{FF2B5EF4-FFF2-40B4-BE49-F238E27FC236}">
                <a16:creationId xmlns:a16="http://schemas.microsoft.com/office/drawing/2014/main" id="{11EF0402-05C9-48CA-9EA9-9D98C78277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341" y="1956709"/>
            <a:ext cx="1719009" cy="202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Image result for bone clipart">
            <a:extLst>
              <a:ext uri="{FF2B5EF4-FFF2-40B4-BE49-F238E27FC236}">
                <a16:creationId xmlns:a16="http://schemas.microsoft.com/office/drawing/2014/main" id="{20AC3629-662F-4ECB-907E-8F33DE78D2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015" y="2590482"/>
            <a:ext cx="2074985" cy="101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ubtitle 9">
            <a:extLst>
              <a:ext uri="{FF2B5EF4-FFF2-40B4-BE49-F238E27FC236}">
                <a16:creationId xmlns:a16="http://schemas.microsoft.com/office/drawing/2014/main" id="{9DAC1F06-5932-4FBF-859C-AA7D16AE42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6B9439D-DBAD-41AA-B8AD-1B2EC8DA23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8502" y="4509966"/>
            <a:ext cx="1694835" cy="94496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C342771-829E-404E-AC8B-25CF52BE0F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84346" y="4509966"/>
            <a:ext cx="1694835" cy="94496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D002E40-0D37-4F9A-A0A7-2F9686F183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87165" y="4505601"/>
            <a:ext cx="1694835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60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0411" y="2707365"/>
            <a:ext cx="1666472" cy="2790419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l"/>
            <a:r>
              <a:rPr lang="en-CA" dirty="0">
                <a:latin typeface="Century Gothic" panose="020B0502020202020204" pitchFamily="34" charset="0"/>
              </a:rPr>
              <a:t>note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rose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hole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rope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hose</a:t>
            </a:r>
          </a:p>
          <a:p>
            <a:pPr algn="l"/>
            <a:r>
              <a:rPr lang="en-CA" dirty="0">
                <a:latin typeface="Century Gothic" panose="020B0502020202020204" pitchFamily="34" charset="0"/>
              </a:rPr>
              <a:t>bone</a:t>
            </a:r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Make a rhyme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099CFB6-B0EF-4D98-AB8A-BE5F6F227F22}"/>
              </a:ext>
            </a:extLst>
          </p:cNvPr>
          <p:cNvSpPr txBox="1">
            <a:spLocks/>
          </p:cNvSpPr>
          <p:nvPr/>
        </p:nvSpPr>
        <p:spPr>
          <a:xfrm>
            <a:off x="2636838" y="2316163"/>
            <a:ext cx="5708874" cy="345357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50000"/>
              </a:lnSpc>
              <a:buAutoNum type="arabicPeriod"/>
            </a:pPr>
            <a:r>
              <a:rPr lang="en-CA" dirty="0">
                <a:latin typeface="Century Gothic" panose="020B0502020202020204" pitchFamily="34" charset="0"/>
              </a:rPr>
              <a:t>My </a:t>
            </a:r>
            <a:r>
              <a:rPr lang="en-CA" b="1" dirty="0">
                <a:latin typeface="Century Gothic" panose="020B0502020202020204" pitchFamily="34" charset="0"/>
              </a:rPr>
              <a:t>nose </a:t>
            </a:r>
            <a:r>
              <a:rPr lang="en-CA" dirty="0">
                <a:latin typeface="Century Gothic" panose="020B0502020202020204" pitchFamily="34" charset="0"/>
              </a:rPr>
              <a:t>can smell a ____________.</a:t>
            </a:r>
          </a:p>
          <a:p>
            <a:pPr marL="457200" indent="-457200" algn="l">
              <a:lnSpc>
                <a:spcPct val="150000"/>
              </a:lnSpc>
              <a:buAutoNum type="arabicPeriod"/>
            </a:pPr>
            <a:r>
              <a:rPr lang="en-CA" dirty="0">
                <a:latin typeface="Century Gothic" panose="020B0502020202020204" pitchFamily="34" charset="0"/>
              </a:rPr>
              <a:t>I </a:t>
            </a:r>
            <a:r>
              <a:rPr lang="en-CA" b="1" dirty="0">
                <a:latin typeface="Century Gothic" panose="020B0502020202020204" pitchFamily="34" charset="0"/>
              </a:rPr>
              <a:t>wrote</a:t>
            </a:r>
            <a:r>
              <a:rPr lang="en-CA" dirty="0">
                <a:latin typeface="Century Gothic" panose="020B0502020202020204" pitchFamily="34" charset="0"/>
              </a:rPr>
              <a:t> this __________.</a:t>
            </a:r>
          </a:p>
          <a:p>
            <a:pPr marL="457200" indent="-457200" algn="l">
              <a:lnSpc>
                <a:spcPct val="150000"/>
              </a:lnSpc>
              <a:buAutoNum type="arabicPeriod"/>
            </a:pPr>
            <a:r>
              <a:rPr lang="en-CA" dirty="0">
                <a:latin typeface="Century Gothic" panose="020B0502020202020204" pitchFamily="34" charset="0"/>
              </a:rPr>
              <a:t>I </a:t>
            </a:r>
            <a:r>
              <a:rPr lang="en-CA" b="1" dirty="0">
                <a:latin typeface="Century Gothic" panose="020B0502020202020204" pitchFamily="34" charset="0"/>
              </a:rPr>
              <a:t>hope </a:t>
            </a:r>
            <a:r>
              <a:rPr lang="en-CA" dirty="0">
                <a:latin typeface="Century Gothic" panose="020B0502020202020204" pitchFamily="34" charset="0"/>
              </a:rPr>
              <a:t>you have _________.</a:t>
            </a:r>
          </a:p>
          <a:p>
            <a:pPr marL="457200" indent="-457200" algn="l">
              <a:lnSpc>
                <a:spcPct val="150000"/>
              </a:lnSpc>
              <a:buAutoNum type="arabicPeriod" startAt="4"/>
            </a:pPr>
            <a:r>
              <a:rPr lang="en-CA" dirty="0">
                <a:latin typeface="Century Gothic" panose="020B0502020202020204" pitchFamily="34" charset="0"/>
              </a:rPr>
              <a:t>Put the </a:t>
            </a:r>
            <a:r>
              <a:rPr lang="en-CA" b="1" dirty="0">
                <a:latin typeface="Century Gothic" panose="020B0502020202020204" pitchFamily="34" charset="0"/>
              </a:rPr>
              <a:t>pole </a:t>
            </a:r>
            <a:r>
              <a:rPr lang="en-CA" dirty="0">
                <a:latin typeface="Century Gothic" panose="020B0502020202020204" pitchFamily="34" charset="0"/>
              </a:rPr>
              <a:t>in the ___________.</a:t>
            </a:r>
          </a:p>
          <a:p>
            <a:pPr marL="457200" indent="-457200" algn="l">
              <a:lnSpc>
                <a:spcPct val="150000"/>
              </a:lnSpc>
              <a:buAutoNum type="arabicPeriod" startAt="4"/>
            </a:pPr>
            <a:r>
              <a:rPr lang="en-CA" dirty="0">
                <a:latin typeface="Century Gothic" panose="020B0502020202020204" pitchFamily="34" charset="0"/>
              </a:rPr>
              <a:t>He </a:t>
            </a:r>
            <a:r>
              <a:rPr lang="en-CA" b="1" dirty="0">
                <a:latin typeface="Century Gothic" panose="020B0502020202020204" pitchFamily="34" charset="0"/>
              </a:rPr>
              <a:t>chose </a:t>
            </a:r>
            <a:r>
              <a:rPr lang="en-CA" dirty="0">
                <a:latin typeface="Century Gothic" panose="020B0502020202020204" pitchFamily="34" charset="0"/>
              </a:rPr>
              <a:t>this ____________.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888AF0-61BC-4D6A-8709-B8644CA2D7CB}"/>
              </a:ext>
            </a:extLst>
          </p:cNvPr>
          <p:cNvSpPr/>
          <p:nvPr/>
        </p:nvSpPr>
        <p:spPr>
          <a:xfrm>
            <a:off x="-1935163" y="1489800"/>
            <a:ext cx="4572001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dirty="0">
                <a:latin typeface="Century Gothic" panose="020B0502020202020204" pitchFamily="34" charset="0"/>
              </a:rPr>
              <a:t>here</a:t>
            </a:r>
          </a:p>
          <a:p>
            <a:r>
              <a:rPr lang="en-CA" dirty="0">
                <a:latin typeface="Century Gothic" panose="020B0502020202020204" pitchFamily="34" charset="0"/>
              </a:rPr>
              <a:t>athlete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delete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Chinese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Japanese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compete</a:t>
            </a:r>
          </a:p>
        </p:txBody>
      </p:sp>
    </p:spTree>
    <p:extLst>
      <p:ext uri="{BB962C8B-B14F-4D97-AF65-F5344CB8AC3E}">
        <p14:creationId xmlns:p14="http://schemas.microsoft.com/office/powerpoint/2010/main" val="201895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Say the words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888AF0-61BC-4D6A-8709-B8644CA2D7CB}"/>
              </a:ext>
            </a:extLst>
          </p:cNvPr>
          <p:cNvSpPr/>
          <p:nvPr/>
        </p:nvSpPr>
        <p:spPr>
          <a:xfrm>
            <a:off x="-1935163" y="1489800"/>
            <a:ext cx="4572001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dirty="0">
                <a:latin typeface="Century Gothic" panose="020B0502020202020204" pitchFamily="34" charset="0"/>
              </a:rPr>
              <a:t>here</a:t>
            </a:r>
          </a:p>
          <a:p>
            <a:r>
              <a:rPr lang="en-CA" dirty="0">
                <a:latin typeface="Century Gothic" panose="020B0502020202020204" pitchFamily="34" charset="0"/>
              </a:rPr>
              <a:t>athlete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delete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Chinese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Japanese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compete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D011AA6-A09F-49A6-9CEF-813914A2AB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6626" name="Picture 2" descr="Image result for o_e word family">
            <a:extLst>
              <a:ext uri="{FF2B5EF4-FFF2-40B4-BE49-F238E27FC236}">
                <a16:creationId xmlns:a16="http://schemas.microsoft.com/office/drawing/2014/main" id="{5CD45DF5-81C6-4BE9-BC18-FE750F2CF3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39"/>
          <a:stretch/>
        </p:blipFill>
        <p:spPr bwMode="auto">
          <a:xfrm>
            <a:off x="1150683" y="1613731"/>
            <a:ext cx="7388480" cy="4515316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46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2915339" y="267300"/>
            <a:ext cx="3649550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Draw the word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888AF0-61BC-4D6A-8709-B8644CA2D7CB}"/>
              </a:ext>
            </a:extLst>
          </p:cNvPr>
          <p:cNvSpPr/>
          <p:nvPr/>
        </p:nvSpPr>
        <p:spPr>
          <a:xfrm>
            <a:off x="-1935163" y="1489800"/>
            <a:ext cx="4572001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dirty="0">
                <a:latin typeface="Century Gothic" panose="020B0502020202020204" pitchFamily="34" charset="0"/>
              </a:rPr>
              <a:t>here</a:t>
            </a:r>
          </a:p>
          <a:p>
            <a:r>
              <a:rPr lang="en-CA" dirty="0">
                <a:latin typeface="Century Gothic" panose="020B0502020202020204" pitchFamily="34" charset="0"/>
              </a:rPr>
              <a:t>athlete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delete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Chinese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Japanese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compete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B93C2C3-966E-452D-85A7-F8112F8F04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11" name="Frame 10">
            <a:extLst>
              <a:ext uri="{FF2B5EF4-FFF2-40B4-BE49-F238E27FC236}">
                <a16:creationId xmlns:a16="http://schemas.microsoft.com/office/drawing/2014/main" id="{6EA26352-8A55-4015-AC4A-2DFD50AB5658}"/>
              </a:ext>
            </a:extLst>
          </p:cNvPr>
          <p:cNvSpPr/>
          <p:nvPr/>
        </p:nvSpPr>
        <p:spPr>
          <a:xfrm>
            <a:off x="350837" y="2245824"/>
            <a:ext cx="2564502" cy="2731477"/>
          </a:xfrm>
          <a:prstGeom prst="frame">
            <a:avLst>
              <a:gd name="adj1" fmla="val 60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16" name="Frame 15">
            <a:extLst>
              <a:ext uri="{FF2B5EF4-FFF2-40B4-BE49-F238E27FC236}">
                <a16:creationId xmlns:a16="http://schemas.microsoft.com/office/drawing/2014/main" id="{34A5D4D4-63F1-4DDB-A818-6242AD90D344}"/>
              </a:ext>
            </a:extLst>
          </p:cNvPr>
          <p:cNvSpPr/>
          <p:nvPr/>
        </p:nvSpPr>
        <p:spPr>
          <a:xfrm>
            <a:off x="3289749" y="2235199"/>
            <a:ext cx="2564502" cy="2731477"/>
          </a:xfrm>
          <a:prstGeom prst="frame">
            <a:avLst>
              <a:gd name="adj1" fmla="val 60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17" name="Frame 16">
            <a:extLst>
              <a:ext uri="{FF2B5EF4-FFF2-40B4-BE49-F238E27FC236}">
                <a16:creationId xmlns:a16="http://schemas.microsoft.com/office/drawing/2014/main" id="{8BC8741E-285D-42BC-80CE-8FEC23AED7FD}"/>
              </a:ext>
            </a:extLst>
          </p:cNvPr>
          <p:cNvSpPr/>
          <p:nvPr/>
        </p:nvSpPr>
        <p:spPr>
          <a:xfrm>
            <a:off x="6141687" y="2236298"/>
            <a:ext cx="2564502" cy="2731477"/>
          </a:xfrm>
          <a:prstGeom prst="frame">
            <a:avLst>
              <a:gd name="adj1" fmla="val 60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B34BD9B-69A8-423D-B149-53173F608473}"/>
              </a:ext>
            </a:extLst>
          </p:cNvPr>
          <p:cNvSpPr/>
          <p:nvPr/>
        </p:nvSpPr>
        <p:spPr>
          <a:xfrm>
            <a:off x="488662" y="5308423"/>
            <a:ext cx="2148176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stone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DAB5547-817A-45D8-897B-DF7D890DE7AC}"/>
              </a:ext>
            </a:extLst>
          </p:cNvPr>
          <p:cNvSpPr/>
          <p:nvPr/>
        </p:nvSpPr>
        <p:spPr>
          <a:xfrm>
            <a:off x="3497912" y="5316524"/>
            <a:ext cx="2148176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robe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F69958-DD89-4192-B379-FB349DA45F78}"/>
              </a:ext>
            </a:extLst>
          </p:cNvPr>
          <p:cNvSpPr/>
          <p:nvPr/>
        </p:nvSpPr>
        <p:spPr>
          <a:xfrm>
            <a:off x="6349850" y="5257800"/>
            <a:ext cx="2148176" cy="762988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38242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0" grpId="0" animBg="1"/>
      <p:bldP spid="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158BF5-C70D-4719-A12B-61653FCF5043}"/>
              </a:ext>
            </a:extLst>
          </p:cNvPr>
          <p:cNvSpPr/>
          <p:nvPr/>
        </p:nvSpPr>
        <p:spPr>
          <a:xfrm>
            <a:off x="448716" y="3244126"/>
            <a:ext cx="2670224" cy="1055641"/>
          </a:xfrm>
          <a:prstGeom prst="roundRect">
            <a:avLst/>
          </a:prstGeom>
          <a:solidFill>
            <a:srgbClr val="FFFFFF"/>
          </a:solidFill>
          <a:ln w="76200"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Phonics: </a:t>
            </a:r>
            <a:r>
              <a:rPr lang="en-CA" sz="24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o_e</a:t>
            </a:r>
            <a:endParaRPr lang="en-CA" sz="24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888AF0-61BC-4D6A-8709-B8644CA2D7CB}"/>
              </a:ext>
            </a:extLst>
          </p:cNvPr>
          <p:cNvSpPr/>
          <p:nvPr/>
        </p:nvSpPr>
        <p:spPr>
          <a:xfrm>
            <a:off x="-1935163" y="1489800"/>
            <a:ext cx="4572001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dirty="0">
                <a:latin typeface="Century Gothic" panose="020B0502020202020204" pitchFamily="34" charset="0"/>
              </a:rPr>
              <a:t>here</a:t>
            </a:r>
          </a:p>
          <a:p>
            <a:r>
              <a:rPr lang="en-CA" dirty="0">
                <a:latin typeface="Century Gothic" panose="020B0502020202020204" pitchFamily="34" charset="0"/>
              </a:rPr>
              <a:t>athlete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delete</a:t>
            </a:r>
          </a:p>
          <a:p>
            <a:r>
              <a:rPr lang="en-CA" dirty="0">
                <a:latin typeface="Century Gothic" panose="020B0502020202020204" pitchFamily="34" charset="0"/>
              </a:rPr>
              <a:t>Chinese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Japanese</a:t>
            </a:r>
          </a:p>
          <a:p>
            <a:r>
              <a:rPr lang="en-CA" dirty="0">
                <a:latin typeface="Century Gothic" panose="020B0502020202020204" pitchFamily="34" charset="0"/>
              </a:rPr>
              <a:t>compete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B93C2C3-966E-452D-85A7-F8112F8F04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707FCA-FFF2-4FA4-8B7E-71093990FF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0506" y="529751"/>
            <a:ext cx="4619624" cy="6222648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51452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2324140" y="862012"/>
            <a:ext cx="4494566" cy="133358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What are comets?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2" descr="Image result for outer space kids clipart">
            <a:extLst>
              <a:ext uri="{FF2B5EF4-FFF2-40B4-BE49-F238E27FC236}">
                <a16:creationId xmlns:a16="http://schemas.microsoft.com/office/drawing/2014/main" id="{88F31687-36B8-4AB3-8D92-84BE68A5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29233" y="3243393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lated image">
            <a:extLst>
              <a:ext uri="{FF2B5EF4-FFF2-40B4-BE49-F238E27FC236}">
                <a16:creationId xmlns:a16="http://schemas.microsoft.com/office/drawing/2014/main" id="{DF959D13-1265-422D-B912-21DAE45F9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6931778" y="527405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0CC83C-910B-4F12-A1F3-4AE0864C4C2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ABFB72E5-CB35-48E3-9729-71F373DD7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091" y="5249433"/>
            <a:ext cx="2057615" cy="119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2077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BEB3FD-BA18-4451-A897-07E3D0AB522F}"/>
              </a:ext>
            </a:extLst>
          </p:cNvPr>
          <p:cNvSpPr/>
          <p:nvPr/>
        </p:nvSpPr>
        <p:spPr>
          <a:xfrm>
            <a:off x="1484201" y="236172"/>
            <a:ext cx="6252297" cy="3761397"/>
          </a:xfrm>
          <a:prstGeom prst="roundRect">
            <a:avLst/>
          </a:prstGeom>
          <a:solidFill>
            <a:srgbClr val="4472C4">
              <a:alpha val="94118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What did we learn today?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CA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Sounds </a:t>
            </a:r>
            <a:r>
              <a:rPr lang="en-CA" sz="2000" dirty="0" err="1">
                <a:latin typeface="Century Gothic" panose="020B0502020202020204" pitchFamily="34" charset="0"/>
              </a:rPr>
              <a:t>o_e</a:t>
            </a: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Reading focus:  making connections (text to self or world)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Oral prediction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CA" sz="2000" dirty="0">
                <a:latin typeface="Century Gothic" panose="020B0502020202020204" pitchFamily="34" charset="0"/>
              </a:rPr>
              <a:t>New comet words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EB2268-9BCB-4F9B-939B-BF7AF799ACA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65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541730" y="1010135"/>
            <a:ext cx="4264732" cy="4675558"/>
          </a:xfrm>
          <a:prstGeom prst="roundRect">
            <a:avLst/>
          </a:prstGeom>
          <a:solidFill>
            <a:srgbClr val="4472C4">
              <a:alpha val="87059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Before we go… 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understand the homework?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have any questions?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What are two new things you learned today?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9BA96E-DB57-423E-9F63-64B26167990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29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C741889-EDD3-42E5-A9E1-E530AF7E4B7B}"/>
              </a:ext>
            </a:extLst>
          </p:cNvPr>
          <p:cNvSpPr/>
          <p:nvPr/>
        </p:nvSpPr>
        <p:spPr>
          <a:xfrm>
            <a:off x="2771388" y="490426"/>
            <a:ext cx="4262457" cy="10092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Jokes!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28674" name="Picture 2" descr="Image result for joke kids">
            <a:extLst>
              <a:ext uri="{FF2B5EF4-FFF2-40B4-BE49-F238E27FC236}">
                <a16:creationId xmlns:a16="http://schemas.microsoft.com/office/drawing/2014/main" id="{CB379160-94F8-492D-AA74-918A2511F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57" y="2904080"/>
            <a:ext cx="4069146" cy="305186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EDA9950-CD3A-4F19-8354-39DFA69A10F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014"/>
          <a:stretch/>
        </p:blipFill>
        <p:spPr>
          <a:xfrm>
            <a:off x="4754946" y="2904080"/>
            <a:ext cx="4283940" cy="3051860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9CA284BD-3841-40D6-9231-B654FD55ED73}"/>
              </a:ext>
            </a:extLst>
          </p:cNvPr>
          <p:cNvSpPr/>
          <p:nvPr/>
        </p:nvSpPr>
        <p:spPr>
          <a:xfrm>
            <a:off x="2456895" y="5349875"/>
            <a:ext cx="1945373" cy="1309910"/>
          </a:xfrm>
          <a:prstGeom prst="wedgeEllipseCallout">
            <a:avLst>
              <a:gd name="adj1" fmla="val 48020"/>
              <a:gd name="adj2" fmla="val 3989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b="1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Haha</a:t>
            </a:r>
            <a:r>
              <a:rPr lang="en-CA" sz="28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!</a:t>
            </a:r>
            <a:endParaRPr lang="en-CA" sz="2000" b="1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Picture 14" descr="Image result for star clipart">
            <a:extLst>
              <a:ext uri="{FF2B5EF4-FFF2-40B4-BE49-F238E27FC236}">
                <a16:creationId xmlns:a16="http://schemas.microsoft.com/office/drawing/2014/main" id="{90189BDF-C03B-4D61-A62C-931915254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4410072" y="6103584"/>
            <a:ext cx="689747" cy="68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5050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9C6EBDD-E506-42A7-82A9-491B1F11FE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7773" y="1904077"/>
            <a:ext cx="5360427" cy="3564684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00E243B-EAA6-4927-8BC4-DEA2481721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457" y="3467569"/>
            <a:ext cx="2021989" cy="259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9442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29698" name="Picture 2" descr="Image result for space spot the difference">
            <a:extLst>
              <a:ext uri="{FF2B5EF4-FFF2-40B4-BE49-F238E27FC236}">
                <a16:creationId xmlns:a16="http://schemas.microsoft.com/office/drawing/2014/main" id="{8DB9EF77-B409-473E-A312-BF4F8963B7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419" y="0"/>
            <a:ext cx="52990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2B80D38-98BF-4B1D-A30A-25FE93EE7445}"/>
              </a:ext>
            </a:extLst>
          </p:cNvPr>
          <p:cNvSpPr/>
          <p:nvPr/>
        </p:nvSpPr>
        <p:spPr>
          <a:xfrm>
            <a:off x="124410" y="3119007"/>
            <a:ext cx="2118898" cy="1274378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Spot the differences</a:t>
            </a:r>
          </a:p>
        </p:txBody>
      </p:sp>
    </p:spTree>
    <p:extLst>
      <p:ext uri="{BB962C8B-B14F-4D97-AF65-F5344CB8AC3E}">
        <p14:creationId xmlns:p14="http://schemas.microsoft.com/office/powerpoint/2010/main" val="36339823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AA65E09-07D7-4BDA-B25B-9B7209BAC0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7702" y="1270383"/>
            <a:ext cx="5450498" cy="4462595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39E04D3-0AE6-492C-8DDF-0E1F8DA83087}"/>
              </a:ext>
            </a:extLst>
          </p:cNvPr>
          <p:cNvSpPr/>
          <p:nvPr/>
        </p:nvSpPr>
        <p:spPr>
          <a:xfrm>
            <a:off x="332913" y="3110363"/>
            <a:ext cx="2118898" cy="1274378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Spot the differences</a:t>
            </a:r>
          </a:p>
        </p:txBody>
      </p:sp>
    </p:spTree>
    <p:extLst>
      <p:ext uri="{BB962C8B-B14F-4D97-AF65-F5344CB8AC3E}">
        <p14:creationId xmlns:p14="http://schemas.microsoft.com/office/powerpoint/2010/main" val="4113594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30722" name="Picture 2" descr="Image result for space spot the difference">
            <a:extLst>
              <a:ext uri="{FF2B5EF4-FFF2-40B4-BE49-F238E27FC236}">
                <a16:creationId xmlns:a16="http://schemas.microsoft.com/office/drawing/2014/main" id="{93BEE693-05F3-4232-9FF1-444D4DFCEC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15"/>
          <a:stretch/>
        </p:blipFill>
        <p:spPr bwMode="auto">
          <a:xfrm>
            <a:off x="2017922" y="876130"/>
            <a:ext cx="6732936" cy="5648311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65C295-EC12-4421-9CE6-9058DC8CFF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617" y="3509963"/>
            <a:ext cx="1499955" cy="192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230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32" y="4360153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7D9BD12-1FB7-4183-BF1B-8068EEB4F4A5}"/>
              </a:ext>
            </a:extLst>
          </p:cNvPr>
          <p:cNvSpPr/>
          <p:nvPr/>
        </p:nvSpPr>
        <p:spPr>
          <a:xfrm>
            <a:off x="3222708" y="5253974"/>
            <a:ext cx="1818215" cy="1089449"/>
          </a:xfrm>
          <a:prstGeom prst="wedgeEllipseCallout">
            <a:avLst>
              <a:gd name="adj1" fmla="val -74026"/>
              <a:gd name="adj2" fmla="val -5268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Wow!</a:t>
            </a:r>
          </a:p>
        </p:txBody>
      </p:sp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245529" y="1817397"/>
            <a:ext cx="3241469" cy="2209843"/>
          </a:xfrm>
          <a:prstGeom prst="wedgeEllipseCallout">
            <a:avLst>
              <a:gd name="adj1" fmla="val -5277"/>
              <a:gd name="adj2" fmla="val 8242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You’re right! </a:t>
            </a:r>
          </a:p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They are made of dust and ice and have a tail of gas!</a:t>
            </a:r>
          </a:p>
        </p:txBody>
      </p:sp>
      <p:pic>
        <p:nvPicPr>
          <p:cNvPr id="4100" name="Picture 4" descr="Image result for comet clipart">
            <a:extLst>
              <a:ext uri="{FF2B5EF4-FFF2-40B4-BE49-F238E27FC236}">
                <a16:creationId xmlns:a16="http://schemas.microsoft.com/office/drawing/2014/main" id="{6D41B9C9-0C55-49E9-989D-EC6C8A49BE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198" y="2316163"/>
            <a:ext cx="4056802" cy="221602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104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32" y="4360153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245530" y="1817398"/>
            <a:ext cx="2843546" cy="1570572"/>
          </a:xfrm>
          <a:prstGeom prst="wedgeEllipseCallout">
            <a:avLst>
              <a:gd name="adj1" fmla="val 11626"/>
              <a:gd name="adj2" fmla="val 921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make predictions!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B0B8859-B5CF-482C-86A5-0B47D16AF910}"/>
              </a:ext>
            </a:extLst>
          </p:cNvPr>
          <p:cNvSpPr/>
          <p:nvPr/>
        </p:nvSpPr>
        <p:spPr>
          <a:xfrm>
            <a:off x="2771388" y="490426"/>
            <a:ext cx="4262457" cy="10092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Making predictions</a:t>
            </a:r>
          </a:p>
        </p:txBody>
      </p:sp>
      <p:pic>
        <p:nvPicPr>
          <p:cNvPr id="20482" name="Picture 2" descr="Image result for what is a prediction clipart">
            <a:extLst>
              <a:ext uri="{FF2B5EF4-FFF2-40B4-BE49-F238E27FC236}">
                <a16:creationId xmlns:a16="http://schemas.microsoft.com/office/drawing/2014/main" id="{BE7F510A-F083-4726-8E00-64D1C4E94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763" y="2255108"/>
            <a:ext cx="4780320" cy="3694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486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02E52828-6937-45DD-A8D9-41778658F07E}"/>
              </a:ext>
            </a:extLst>
          </p:cNvPr>
          <p:cNvSpPr/>
          <p:nvPr/>
        </p:nvSpPr>
        <p:spPr>
          <a:xfrm>
            <a:off x="2356338" y="621324"/>
            <a:ext cx="6101862" cy="5294666"/>
          </a:xfrm>
          <a:prstGeom prst="cloudCallout">
            <a:avLst>
              <a:gd name="adj1" fmla="val -50804"/>
              <a:gd name="adj2" fmla="val 2773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77" y="4597174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C201F7-4464-45A0-8D9B-28A7117B0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9273" y="2594693"/>
            <a:ext cx="1998770" cy="2013686"/>
          </a:xfrm>
          <a:prstGeom prst="rect">
            <a:avLst/>
          </a:prstGeom>
          <a:ln>
            <a:noFill/>
          </a:ln>
        </p:spPr>
      </p:pic>
      <p:pic>
        <p:nvPicPr>
          <p:cNvPr id="21506" name="Picture 2" descr="Image result for what is a prediction clipart">
            <a:extLst>
              <a:ext uri="{FF2B5EF4-FFF2-40B4-BE49-F238E27FC236}">
                <a16:creationId xmlns:a16="http://schemas.microsoft.com/office/drawing/2014/main" id="{F7B67879-44E6-4C71-80C4-7A748CAFF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461" y="1596047"/>
            <a:ext cx="2055670" cy="116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Image result for what is a prediction clipart">
            <a:extLst>
              <a:ext uri="{FF2B5EF4-FFF2-40B4-BE49-F238E27FC236}">
                <a16:creationId xmlns:a16="http://schemas.microsoft.com/office/drawing/2014/main" id="{D1925854-9D51-443B-8909-C28E768CD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485" y="2943848"/>
            <a:ext cx="1451096" cy="181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209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32" y="4360153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245530" y="1817398"/>
            <a:ext cx="2843546" cy="1570572"/>
          </a:xfrm>
          <a:prstGeom prst="wedgeEllipseCallout">
            <a:avLst>
              <a:gd name="adj1" fmla="val 11626"/>
              <a:gd name="adj2" fmla="val 921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Do all comets have tails?</a:t>
            </a:r>
          </a:p>
        </p:txBody>
      </p:sp>
      <p:pic>
        <p:nvPicPr>
          <p:cNvPr id="4100" name="Picture 4" descr="Image result for comet clipart">
            <a:extLst>
              <a:ext uri="{FF2B5EF4-FFF2-40B4-BE49-F238E27FC236}">
                <a16:creationId xmlns:a16="http://schemas.microsoft.com/office/drawing/2014/main" id="{6D41B9C9-0C55-49E9-989D-EC6C8A49BE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198" y="2401949"/>
            <a:ext cx="4056802" cy="221602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B0B8859-B5CF-482C-86A5-0B47D16AF910}"/>
              </a:ext>
            </a:extLst>
          </p:cNvPr>
          <p:cNvSpPr/>
          <p:nvPr/>
        </p:nvSpPr>
        <p:spPr>
          <a:xfrm>
            <a:off x="2771388" y="490426"/>
            <a:ext cx="4262457" cy="10092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Making predictions</a:t>
            </a:r>
          </a:p>
        </p:txBody>
      </p:sp>
    </p:spTree>
    <p:extLst>
      <p:ext uri="{BB962C8B-B14F-4D97-AF65-F5344CB8AC3E}">
        <p14:creationId xmlns:p14="http://schemas.microsoft.com/office/powerpoint/2010/main" val="1733669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32" y="4360153"/>
            <a:ext cx="1979443" cy="19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245530" y="1817398"/>
            <a:ext cx="2843546" cy="1570572"/>
          </a:xfrm>
          <a:prstGeom prst="wedgeEllipseCallout">
            <a:avLst>
              <a:gd name="adj1" fmla="val 11626"/>
              <a:gd name="adj2" fmla="val 921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What does the word </a:t>
            </a:r>
            <a:r>
              <a:rPr lang="en-CA" sz="2000" b="1" dirty="0">
                <a:solidFill>
                  <a:srgbClr val="2F528F"/>
                </a:solidFill>
                <a:latin typeface="Century Gothic" panose="020B0502020202020204" pitchFamily="34" charset="0"/>
              </a:rPr>
              <a:t>orbit </a:t>
            </a:r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mean?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B0B8859-B5CF-482C-86A5-0B47D16AF910}"/>
              </a:ext>
            </a:extLst>
          </p:cNvPr>
          <p:cNvSpPr/>
          <p:nvPr/>
        </p:nvSpPr>
        <p:spPr>
          <a:xfrm>
            <a:off x="2771388" y="490426"/>
            <a:ext cx="4262457" cy="1009210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Making predictions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FB58E9-D2E0-4DD0-8CDC-2C49F852B9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4368" y="2301874"/>
            <a:ext cx="3810000" cy="3048000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850364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922</TotalTime>
  <Words>384</Words>
  <Application>Microsoft Office PowerPoint</Application>
  <PresentationFormat>On-screen Show (4:3)</PresentationFormat>
  <Paragraphs>137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Calibri Light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Bielecki</dc:creator>
  <cp:lastModifiedBy>Vanessa Bielecki</cp:lastModifiedBy>
  <cp:revision>29</cp:revision>
  <dcterms:created xsi:type="dcterms:W3CDTF">2017-08-20T20:01:11Z</dcterms:created>
  <dcterms:modified xsi:type="dcterms:W3CDTF">2017-08-21T11:23:58Z</dcterms:modified>
</cp:coreProperties>
</file>