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7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68" r:id="rId16"/>
    <p:sldId id="270" r:id="rId17"/>
    <p:sldId id="271" r:id="rId18"/>
    <p:sldId id="272" r:id="rId19"/>
    <p:sldId id="273" r:id="rId20"/>
    <p:sldId id="274" r:id="rId21"/>
    <p:sldId id="275" r:id="rId22"/>
    <p:sldId id="27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413F27-8133-42F0-95F9-185819F9CAE9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CA"/>
        </a:p>
      </dgm:t>
    </dgm:pt>
    <dgm:pt modelId="{F8B04E68-4201-4CAF-A1CD-EAE7933AFB81}">
      <dgm:prSet phldrT="[Text]"/>
      <dgm:spPr>
        <a:noFill/>
      </dgm:spPr>
      <dgm:t>
        <a:bodyPr/>
        <a:lstStyle/>
        <a:p>
          <a:r>
            <a:rPr lang="en-CA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rPr>
            <a:t>Reviewing the “LY” sound</a:t>
          </a:r>
          <a:endParaRPr lang="en-CA" b="1" dirty="0">
            <a:ln>
              <a:solidFill>
                <a:schemeClr val="tx1"/>
              </a:solidFill>
            </a:ln>
            <a:solidFill>
              <a:schemeClr val="bg1"/>
            </a:solidFill>
          </a:endParaRPr>
        </a:p>
      </dgm:t>
    </dgm:pt>
    <dgm:pt modelId="{126F1456-0D32-4684-8ACC-417C5BCF05B0}" type="parTrans" cxnId="{E1840B7D-A75C-4BD5-A391-52D99649F142}">
      <dgm:prSet/>
      <dgm:spPr/>
      <dgm:t>
        <a:bodyPr/>
        <a:lstStyle/>
        <a:p>
          <a:endParaRPr lang="en-CA"/>
        </a:p>
      </dgm:t>
    </dgm:pt>
    <dgm:pt modelId="{8DB05599-A755-455B-A048-19A47F23BEF5}" type="sibTrans" cxnId="{E1840B7D-A75C-4BD5-A391-52D99649F142}">
      <dgm:prSet/>
      <dgm:spPr/>
      <dgm:t>
        <a:bodyPr/>
        <a:lstStyle/>
        <a:p>
          <a:endParaRPr lang="en-CA"/>
        </a:p>
      </dgm:t>
    </dgm:pt>
    <dgm:pt modelId="{0751D89C-1914-4111-85B5-4FBEBDA8FFED}">
      <dgm:prSet phldrT="[Text]"/>
      <dgm:spPr>
        <a:noFill/>
      </dgm:spPr>
      <dgm:t>
        <a:bodyPr/>
        <a:lstStyle/>
        <a:p>
          <a:r>
            <a:rPr lang="en-CA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rPr>
            <a:t>Looking at adverbs</a:t>
          </a:r>
          <a:endParaRPr lang="en-CA" b="1" dirty="0">
            <a:ln>
              <a:solidFill>
                <a:schemeClr val="tx1"/>
              </a:solidFill>
            </a:ln>
            <a:solidFill>
              <a:schemeClr val="bg1"/>
            </a:solidFill>
          </a:endParaRPr>
        </a:p>
      </dgm:t>
    </dgm:pt>
    <dgm:pt modelId="{FF474314-2C98-4FB6-AA67-4F52FCD79DCE}" type="parTrans" cxnId="{D1AEC3EC-50B0-4458-89C9-69DB360706C0}">
      <dgm:prSet/>
      <dgm:spPr/>
      <dgm:t>
        <a:bodyPr/>
        <a:lstStyle/>
        <a:p>
          <a:endParaRPr lang="en-CA"/>
        </a:p>
      </dgm:t>
    </dgm:pt>
    <dgm:pt modelId="{A6180369-3841-414D-89CA-DCC474F67BC5}" type="sibTrans" cxnId="{D1AEC3EC-50B0-4458-89C9-69DB360706C0}">
      <dgm:prSet/>
      <dgm:spPr/>
      <dgm:t>
        <a:bodyPr/>
        <a:lstStyle/>
        <a:p>
          <a:endParaRPr lang="en-CA"/>
        </a:p>
      </dgm:t>
    </dgm:pt>
    <dgm:pt modelId="{23F26B9F-47D7-46B7-800C-BA06BB870D55}">
      <dgm:prSet phldrT="[Text]"/>
      <dgm:spPr>
        <a:noFill/>
      </dgm:spPr>
      <dgm:t>
        <a:bodyPr/>
        <a:lstStyle/>
        <a:p>
          <a:r>
            <a:rPr lang="en-CA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rPr>
            <a:t>Weather expressions</a:t>
          </a:r>
          <a:endParaRPr lang="en-CA" b="1" dirty="0">
            <a:ln>
              <a:solidFill>
                <a:schemeClr val="tx1"/>
              </a:solidFill>
            </a:ln>
            <a:solidFill>
              <a:schemeClr val="bg1"/>
            </a:solidFill>
          </a:endParaRPr>
        </a:p>
      </dgm:t>
    </dgm:pt>
    <dgm:pt modelId="{73165A86-6B2A-4D31-9A12-43C6B0208AB2}" type="parTrans" cxnId="{EF992D90-C75C-44AD-BADF-3614D17F4D28}">
      <dgm:prSet/>
      <dgm:spPr/>
      <dgm:t>
        <a:bodyPr/>
        <a:lstStyle/>
        <a:p>
          <a:endParaRPr lang="en-CA"/>
        </a:p>
      </dgm:t>
    </dgm:pt>
    <dgm:pt modelId="{DC3187D7-88FF-47A7-915D-E65B21E03427}" type="sibTrans" cxnId="{EF992D90-C75C-44AD-BADF-3614D17F4D28}">
      <dgm:prSet/>
      <dgm:spPr/>
      <dgm:t>
        <a:bodyPr/>
        <a:lstStyle/>
        <a:p>
          <a:endParaRPr lang="en-CA"/>
        </a:p>
      </dgm:t>
    </dgm:pt>
    <dgm:pt modelId="{6AB33B36-AB4F-4B3A-B4C6-F29FD3A46CB5}" type="pres">
      <dgm:prSet presAssocID="{9B413F27-8133-42F0-95F9-185819F9CAE9}" presName="Name0" presStyleCnt="0">
        <dgm:presLayoutVars>
          <dgm:dir/>
          <dgm:resizeHandles val="exact"/>
        </dgm:presLayoutVars>
      </dgm:prSet>
      <dgm:spPr/>
    </dgm:pt>
    <dgm:pt modelId="{91052C80-19AA-4CF5-98BC-C9B2642DB665}" type="pres">
      <dgm:prSet presAssocID="{F8B04E68-4201-4CAF-A1CD-EAE7933AFB81}" presName="composite" presStyleCnt="0"/>
      <dgm:spPr/>
    </dgm:pt>
    <dgm:pt modelId="{3B81D3AF-B1C5-4B07-A3C3-938BE86DE2FF}" type="pres">
      <dgm:prSet presAssocID="{F8B04E68-4201-4CAF-A1CD-EAE7933AFB81}" presName="rect1" presStyleLbl="tr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13B81809-0227-437B-B2E5-364E646320F8}" type="pres">
      <dgm:prSet presAssocID="{F8B04E68-4201-4CAF-A1CD-EAE7933AFB81}" presName="rect2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</dgm:pt>
    <dgm:pt modelId="{982E6873-3B39-4AEF-BE57-89A51B851E15}" type="pres">
      <dgm:prSet presAssocID="{8DB05599-A755-455B-A048-19A47F23BEF5}" presName="sibTrans" presStyleCnt="0"/>
      <dgm:spPr/>
    </dgm:pt>
    <dgm:pt modelId="{C0E92FC7-4B3E-4E14-8A71-38BF7701E99A}" type="pres">
      <dgm:prSet presAssocID="{0751D89C-1914-4111-85B5-4FBEBDA8FFED}" presName="composite" presStyleCnt="0"/>
      <dgm:spPr/>
    </dgm:pt>
    <dgm:pt modelId="{BD0E24A6-3A35-48B9-B03D-F4153F7C6A35}" type="pres">
      <dgm:prSet presAssocID="{0751D89C-1914-4111-85B5-4FBEBDA8FFED}" presName="rect1" presStyleLbl="trAlignAcc1" presStyleIdx="1" presStyleCnt="3">
        <dgm:presLayoutVars>
          <dgm:bulletEnabled val="1"/>
        </dgm:presLayoutVars>
      </dgm:prSet>
      <dgm:spPr/>
    </dgm:pt>
    <dgm:pt modelId="{572FB2EC-BD29-40DF-8103-712F75486D04}" type="pres">
      <dgm:prSet presAssocID="{0751D89C-1914-4111-85B5-4FBEBDA8FFED}" presName="rect2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236DB4FF-DA29-45FD-9CD1-A2A3238E6F39}" type="pres">
      <dgm:prSet presAssocID="{A6180369-3841-414D-89CA-DCC474F67BC5}" presName="sibTrans" presStyleCnt="0"/>
      <dgm:spPr/>
    </dgm:pt>
    <dgm:pt modelId="{B34AD9EE-55D6-47BF-BE48-0DAFEDD2F96A}" type="pres">
      <dgm:prSet presAssocID="{23F26B9F-47D7-46B7-800C-BA06BB870D55}" presName="composite" presStyleCnt="0"/>
      <dgm:spPr/>
    </dgm:pt>
    <dgm:pt modelId="{5EC63226-E64F-4587-9CAF-FBC1E5ADBA25}" type="pres">
      <dgm:prSet presAssocID="{23F26B9F-47D7-46B7-800C-BA06BB870D55}" presName="rect1" presStyleLbl="trAlignAcc1" presStyleIdx="2" presStyleCnt="3">
        <dgm:presLayoutVars>
          <dgm:bulletEnabled val="1"/>
        </dgm:presLayoutVars>
      </dgm:prSet>
      <dgm:spPr/>
    </dgm:pt>
    <dgm:pt modelId="{E600CA93-51B0-41CE-ABC4-19A0ED99F8C5}" type="pres">
      <dgm:prSet presAssocID="{23F26B9F-47D7-46B7-800C-BA06BB870D55}" presName="rect2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</dgm:pt>
  </dgm:ptLst>
  <dgm:cxnLst>
    <dgm:cxn modelId="{5DC59640-F695-486B-9425-6DCFEE08CCF5}" type="presOf" srcId="{F8B04E68-4201-4CAF-A1CD-EAE7933AFB81}" destId="{3B81D3AF-B1C5-4B07-A3C3-938BE86DE2FF}" srcOrd="0" destOrd="0" presId="urn:microsoft.com/office/officeart/2008/layout/PictureStrips"/>
    <dgm:cxn modelId="{E1840B7D-A75C-4BD5-A391-52D99649F142}" srcId="{9B413F27-8133-42F0-95F9-185819F9CAE9}" destId="{F8B04E68-4201-4CAF-A1CD-EAE7933AFB81}" srcOrd="0" destOrd="0" parTransId="{126F1456-0D32-4684-8ACC-417C5BCF05B0}" sibTransId="{8DB05599-A755-455B-A048-19A47F23BEF5}"/>
    <dgm:cxn modelId="{147D5399-AADB-480E-9D73-A4D9D7ED031E}" type="presOf" srcId="{9B413F27-8133-42F0-95F9-185819F9CAE9}" destId="{6AB33B36-AB4F-4B3A-B4C6-F29FD3A46CB5}" srcOrd="0" destOrd="0" presId="urn:microsoft.com/office/officeart/2008/layout/PictureStrips"/>
    <dgm:cxn modelId="{D1AEC3EC-50B0-4458-89C9-69DB360706C0}" srcId="{9B413F27-8133-42F0-95F9-185819F9CAE9}" destId="{0751D89C-1914-4111-85B5-4FBEBDA8FFED}" srcOrd="1" destOrd="0" parTransId="{FF474314-2C98-4FB6-AA67-4F52FCD79DCE}" sibTransId="{A6180369-3841-414D-89CA-DCC474F67BC5}"/>
    <dgm:cxn modelId="{ADAEF8F1-B771-4F71-8B0C-E2DACF57A68D}" type="presOf" srcId="{23F26B9F-47D7-46B7-800C-BA06BB870D55}" destId="{5EC63226-E64F-4587-9CAF-FBC1E5ADBA25}" srcOrd="0" destOrd="0" presId="urn:microsoft.com/office/officeart/2008/layout/PictureStrips"/>
    <dgm:cxn modelId="{EF992D90-C75C-44AD-BADF-3614D17F4D28}" srcId="{9B413F27-8133-42F0-95F9-185819F9CAE9}" destId="{23F26B9F-47D7-46B7-800C-BA06BB870D55}" srcOrd="2" destOrd="0" parTransId="{73165A86-6B2A-4D31-9A12-43C6B0208AB2}" sibTransId="{DC3187D7-88FF-47A7-915D-E65B21E03427}"/>
    <dgm:cxn modelId="{C02EA88C-694C-476E-8020-E45C055671C0}" type="presOf" srcId="{0751D89C-1914-4111-85B5-4FBEBDA8FFED}" destId="{BD0E24A6-3A35-48B9-B03D-F4153F7C6A35}" srcOrd="0" destOrd="0" presId="urn:microsoft.com/office/officeart/2008/layout/PictureStrips"/>
    <dgm:cxn modelId="{1B3E84D8-C2FF-4345-8133-BBB6A4D8A743}" type="presParOf" srcId="{6AB33B36-AB4F-4B3A-B4C6-F29FD3A46CB5}" destId="{91052C80-19AA-4CF5-98BC-C9B2642DB665}" srcOrd="0" destOrd="0" presId="urn:microsoft.com/office/officeart/2008/layout/PictureStrips"/>
    <dgm:cxn modelId="{34B7178C-90F2-4A2B-BBC2-C87140F169D4}" type="presParOf" srcId="{91052C80-19AA-4CF5-98BC-C9B2642DB665}" destId="{3B81D3AF-B1C5-4B07-A3C3-938BE86DE2FF}" srcOrd="0" destOrd="0" presId="urn:microsoft.com/office/officeart/2008/layout/PictureStrips"/>
    <dgm:cxn modelId="{0B0A611F-7AA4-4EA3-85A3-D111308D907B}" type="presParOf" srcId="{91052C80-19AA-4CF5-98BC-C9B2642DB665}" destId="{13B81809-0227-437B-B2E5-364E646320F8}" srcOrd="1" destOrd="0" presId="urn:microsoft.com/office/officeart/2008/layout/PictureStrips"/>
    <dgm:cxn modelId="{09191505-42EA-4E67-8FB5-DEB2B091DC54}" type="presParOf" srcId="{6AB33B36-AB4F-4B3A-B4C6-F29FD3A46CB5}" destId="{982E6873-3B39-4AEF-BE57-89A51B851E15}" srcOrd="1" destOrd="0" presId="urn:microsoft.com/office/officeart/2008/layout/PictureStrips"/>
    <dgm:cxn modelId="{88991316-C9ED-4C3A-A2A0-77FE9E9FA65F}" type="presParOf" srcId="{6AB33B36-AB4F-4B3A-B4C6-F29FD3A46CB5}" destId="{C0E92FC7-4B3E-4E14-8A71-38BF7701E99A}" srcOrd="2" destOrd="0" presId="urn:microsoft.com/office/officeart/2008/layout/PictureStrips"/>
    <dgm:cxn modelId="{B41E9B9F-9C8D-4BF4-9B70-F7BFDAAC636B}" type="presParOf" srcId="{C0E92FC7-4B3E-4E14-8A71-38BF7701E99A}" destId="{BD0E24A6-3A35-48B9-B03D-F4153F7C6A35}" srcOrd="0" destOrd="0" presId="urn:microsoft.com/office/officeart/2008/layout/PictureStrips"/>
    <dgm:cxn modelId="{6625442D-589B-4FAD-A4C9-282FDCD91C2A}" type="presParOf" srcId="{C0E92FC7-4B3E-4E14-8A71-38BF7701E99A}" destId="{572FB2EC-BD29-40DF-8103-712F75486D04}" srcOrd="1" destOrd="0" presId="urn:microsoft.com/office/officeart/2008/layout/PictureStrips"/>
    <dgm:cxn modelId="{9592668C-6799-4926-8714-AB01A79615C7}" type="presParOf" srcId="{6AB33B36-AB4F-4B3A-B4C6-F29FD3A46CB5}" destId="{236DB4FF-DA29-45FD-9CD1-A2A3238E6F39}" srcOrd="3" destOrd="0" presId="urn:microsoft.com/office/officeart/2008/layout/PictureStrips"/>
    <dgm:cxn modelId="{9ED12A8E-A52B-48C0-B1EC-4FD06C2DA0EA}" type="presParOf" srcId="{6AB33B36-AB4F-4B3A-B4C6-F29FD3A46CB5}" destId="{B34AD9EE-55D6-47BF-BE48-0DAFEDD2F96A}" srcOrd="4" destOrd="0" presId="urn:microsoft.com/office/officeart/2008/layout/PictureStrips"/>
    <dgm:cxn modelId="{15ED4D08-DE8A-4D01-A8FA-228910BFFBE0}" type="presParOf" srcId="{B34AD9EE-55D6-47BF-BE48-0DAFEDD2F96A}" destId="{5EC63226-E64F-4587-9CAF-FBC1E5ADBA25}" srcOrd="0" destOrd="0" presId="urn:microsoft.com/office/officeart/2008/layout/PictureStrips"/>
    <dgm:cxn modelId="{7B198D92-C23A-40AC-A948-877E0004BBD0}" type="presParOf" srcId="{B34AD9EE-55D6-47BF-BE48-0DAFEDD2F96A}" destId="{E600CA93-51B0-41CE-ABC4-19A0ED99F8C5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413F27-8133-42F0-95F9-185819F9CAE9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CA"/>
        </a:p>
      </dgm:t>
    </dgm:pt>
    <dgm:pt modelId="{F8B04E68-4201-4CAF-A1CD-EAE7933AFB81}">
      <dgm:prSet phldrT="[Text]"/>
      <dgm:spPr>
        <a:noFill/>
      </dgm:spPr>
      <dgm:t>
        <a:bodyPr/>
        <a:lstStyle/>
        <a:p>
          <a:r>
            <a:rPr lang="en-CA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rPr>
            <a:t>PRACTICE THE “LY” sound</a:t>
          </a:r>
          <a:endParaRPr lang="en-CA" b="1" dirty="0">
            <a:ln>
              <a:solidFill>
                <a:schemeClr val="tx1"/>
              </a:solidFill>
            </a:ln>
            <a:solidFill>
              <a:schemeClr val="bg1"/>
            </a:solidFill>
          </a:endParaRPr>
        </a:p>
      </dgm:t>
    </dgm:pt>
    <dgm:pt modelId="{126F1456-0D32-4684-8ACC-417C5BCF05B0}" type="parTrans" cxnId="{E1840B7D-A75C-4BD5-A391-52D99649F142}">
      <dgm:prSet/>
      <dgm:spPr/>
      <dgm:t>
        <a:bodyPr/>
        <a:lstStyle/>
        <a:p>
          <a:endParaRPr lang="en-CA"/>
        </a:p>
      </dgm:t>
    </dgm:pt>
    <dgm:pt modelId="{8DB05599-A755-455B-A048-19A47F23BEF5}" type="sibTrans" cxnId="{E1840B7D-A75C-4BD5-A391-52D99649F142}">
      <dgm:prSet/>
      <dgm:spPr/>
      <dgm:t>
        <a:bodyPr/>
        <a:lstStyle/>
        <a:p>
          <a:endParaRPr lang="en-CA"/>
        </a:p>
      </dgm:t>
    </dgm:pt>
    <dgm:pt modelId="{0751D89C-1914-4111-85B5-4FBEBDA8FFED}">
      <dgm:prSet phldrT="[Text]"/>
      <dgm:spPr>
        <a:noFill/>
      </dgm:spPr>
      <dgm:t>
        <a:bodyPr/>
        <a:lstStyle/>
        <a:p>
          <a:r>
            <a:rPr lang="en-CA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rPr>
            <a:t>USE MORE COMPLEX ADVERBS</a:t>
          </a:r>
          <a:endParaRPr lang="en-CA" b="1" dirty="0">
            <a:ln>
              <a:solidFill>
                <a:schemeClr val="tx1"/>
              </a:solidFill>
            </a:ln>
            <a:solidFill>
              <a:schemeClr val="bg1"/>
            </a:solidFill>
          </a:endParaRPr>
        </a:p>
      </dgm:t>
    </dgm:pt>
    <dgm:pt modelId="{FF474314-2C98-4FB6-AA67-4F52FCD79DCE}" type="parTrans" cxnId="{D1AEC3EC-50B0-4458-89C9-69DB360706C0}">
      <dgm:prSet/>
      <dgm:spPr/>
      <dgm:t>
        <a:bodyPr/>
        <a:lstStyle/>
        <a:p>
          <a:endParaRPr lang="en-CA"/>
        </a:p>
      </dgm:t>
    </dgm:pt>
    <dgm:pt modelId="{A6180369-3841-414D-89CA-DCC474F67BC5}" type="sibTrans" cxnId="{D1AEC3EC-50B0-4458-89C9-69DB360706C0}">
      <dgm:prSet/>
      <dgm:spPr/>
      <dgm:t>
        <a:bodyPr/>
        <a:lstStyle/>
        <a:p>
          <a:endParaRPr lang="en-CA"/>
        </a:p>
      </dgm:t>
    </dgm:pt>
    <dgm:pt modelId="{23F26B9F-47D7-46B7-800C-BA06BB870D55}">
      <dgm:prSet phldrT="[Text]"/>
      <dgm:spPr>
        <a:noFill/>
      </dgm:spPr>
      <dgm:t>
        <a:bodyPr/>
        <a:lstStyle/>
        <a:p>
          <a:r>
            <a:rPr lang="en-CA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rPr>
            <a:t>USE WEATHER EXPRESSIONS</a:t>
          </a:r>
          <a:endParaRPr lang="en-CA" b="1" dirty="0">
            <a:ln>
              <a:solidFill>
                <a:schemeClr val="tx1"/>
              </a:solidFill>
            </a:ln>
            <a:solidFill>
              <a:schemeClr val="bg1"/>
            </a:solidFill>
          </a:endParaRPr>
        </a:p>
      </dgm:t>
    </dgm:pt>
    <dgm:pt modelId="{73165A86-6B2A-4D31-9A12-43C6B0208AB2}" type="parTrans" cxnId="{EF992D90-C75C-44AD-BADF-3614D17F4D28}">
      <dgm:prSet/>
      <dgm:spPr/>
      <dgm:t>
        <a:bodyPr/>
        <a:lstStyle/>
        <a:p>
          <a:endParaRPr lang="en-CA"/>
        </a:p>
      </dgm:t>
    </dgm:pt>
    <dgm:pt modelId="{DC3187D7-88FF-47A7-915D-E65B21E03427}" type="sibTrans" cxnId="{EF992D90-C75C-44AD-BADF-3614D17F4D28}">
      <dgm:prSet/>
      <dgm:spPr/>
      <dgm:t>
        <a:bodyPr/>
        <a:lstStyle/>
        <a:p>
          <a:endParaRPr lang="en-CA"/>
        </a:p>
      </dgm:t>
    </dgm:pt>
    <dgm:pt modelId="{6AB33B36-AB4F-4B3A-B4C6-F29FD3A46CB5}" type="pres">
      <dgm:prSet presAssocID="{9B413F27-8133-42F0-95F9-185819F9CAE9}" presName="Name0" presStyleCnt="0">
        <dgm:presLayoutVars>
          <dgm:dir/>
          <dgm:resizeHandles val="exact"/>
        </dgm:presLayoutVars>
      </dgm:prSet>
      <dgm:spPr/>
    </dgm:pt>
    <dgm:pt modelId="{91052C80-19AA-4CF5-98BC-C9B2642DB665}" type="pres">
      <dgm:prSet presAssocID="{F8B04E68-4201-4CAF-A1CD-EAE7933AFB81}" presName="composite" presStyleCnt="0"/>
      <dgm:spPr/>
    </dgm:pt>
    <dgm:pt modelId="{3B81D3AF-B1C5-4B07-A3C3-938BE86DE2FF}" type="pres">
      <dgm:prSet presAssocID="{F8B04E68-4201-4CAF-A1CD-EAE7933AFB81}" presName="rect1" presStyleLbl="tr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13B81809-0227-437B-B2E5-364E646320F8}" type="pres">
      <dgm:prSet presAssocID="{F8B04E68-4201-4CAF-A1CD-EAE7933AFB81}" presName="rect2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</dgm:pt>
    <dgm:pt modelId="{982E6873-3B39-4AEF-BE57-89A51B851E15}" type="pres">
      <dgm:prSet presAssocID="{8DB05599-A755-455B-A048-19A47F23BEF5}" presName="sibTrans" presStyleCnt="0"/>
      <dgm:spPr/>
    </dgm:pt>
    <dgm:pt modelId="{C0E92FC7-4B3E-4E14-8A71-38BF7701E99A}" type="pres">
      <dgm:prSet presAssocID="{0751D89C-1914-4111-85B5-4FBEBDA8FFED}" presName="composite" presStyleCnt="0"/>
      <dgm:spPr/>
    </dgm:pt>
    <dgm:pt modelId="{BD0E24A6-3A35-48B9-B03D-F4153F7C6A35}" type="pres">
      <dgm:prSet presAssocID="{0751D89C-1914-4111-85B5-4FBEBDA8FFED}" presName="rect1" presStyleLbl="tr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572FB2EC-BD29-40DF-8103-712F75486D04}" type="pres">
      <dgm:prSet presAssocID="{0751D89C-1914-4111-85B5-4FBEBDA8FFED}" presName="rect2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236DB4FF-DA29-45FD-9CD1-A2A3238E6F39}" type="pres">
      <dgm:prSet presAssocID="{A6180369-3841-414D-89CA-DCC474F67BC5}" presName="sibTrans" presStyleCnt="0"/>
      <dgm:spPr/>
    </dgm:pt>
    <dgm:pt modelId="{B34AD9EE-55D6-47BF-BE48-0DAFEDD2F96A}" type="pres">
      <dgm:prSet presAssocID="{23F26B9F-47D7-46B7-800C-BA06BB870D55}" presName="composite" presStyleCnt="0"/>
      <dgm:spPr/>
    </dgm:pt>
    <dgm:pt modelId="{5EC63226-E64F-4587-9CAF-FBC1E5ADBA25}" type="pres">
      <dgm:prSet presAssocID="{23F26B9F-47D7-46B7-800C-BA06BB870D55}" presName="rect1" presStyleLbl="tr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E600CA93-51B0-41CE-ABC4-19A0ED99F8C5}" type="pres">
      <dgm:prSet presAssocID="{23F26B9F-47D7-46B7-800C-BA06BB870D55}" presName="rect2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</dgm:pt>
  </dgm:ptLst>
  <dgm:cxnLst>
    <dgm:cxn modelId="{EF992D90-C75C-44AD-BADF-3614D17F4D28}" srcId="{9B413F27-8133-42F0-95F9-185819F9CAE9}" destId="{23F26B9F-47D7-46B7-800C-BA06BB870D55}" srcOrd="2" destOrd="0" parTransId="{73165A86-6B2A-4D31-9A12-43C6B0208AB2}" sibTransId="{DC3187D7-88FF-47A7-915D-E65B21E03427}"/>
    <dgm:cxn modelId="{5DB049F1-77F9-4438-B04B-CCC8FAFB3FD0}" type="presOf" srcId="{9B413F27-8133-42F0-95F9-185819F9CAE9}" destId="{6AB33B36-AB4F-4B3A-B4C6-F29FD3A46CB5}" srcOrd="0" destOrd="0" presId="urn:microsoft.com/office/officeart/2008/layout/PictureStrips"/>
    <dgm:cxn modelId="{2985A9C5-B4F1-440B-B39A-BF6FA8DAA9DC}" type="presOf" srcId="{F8B04E68-4201-4CAF-A1CD-EAE7933AFB81}" destId="{3B81D3AF-B1C5-4B07-A3C3-938BE86DE2FF}" srcOrd="0" destOrd="0" presId="urn:microsoft.com/office/officeart/2008/layout/PictureStrips"/>
    <dgm:cxn modelId="{D1AEC3EC-50B0-4458-89C9-69DB360706C0}" srcId="{9B413F27-8133-42F0-95F9-185819F9CAE9}" destId="{0751D89C-1914-4111-85B5-4FBEBDA8FFED}" srcOrd="1" destOrd="0" parTransId="{FF474314-2C98-4FB6-AA67-4F52FCD79DCE}" sibTransId="{A6180369-3841-414D-89CA-DCC474F67BC5}"/>
    <dgm:cxn modelId="{E1840B7D-A75C-4BD5-A391-52D99649F142}" srcId="{9B413F27-8133-42F0-95F9-185819F9CAE9}" destId="{F8B04E68-4201-4CAF-A1CD-EAE7933AFB81}" srcOrd="0" destOrd="0" parTransId="{126F1456-0D32-4684-8ACC-417C5BCF05B0}" sibTransId="{8DB05599-A755-455B-A048-19A47F23BEF5}"/>
    <dgm:cxn modelId="{C309C6C1-95DE-4A1C-BAA0-C39E7DE7FB50}" type="presOf" srcId="{23F26B9F-47D7-46B7-800C-BA06BB870D55}" destId="{5EC63226-E64F-4587-9CAF-FBC1E5ADBA25}" srcOrd="0" destOrd="0" presId="urn:microsoft.com/office/officeart/2008/layout/PictureStrips"/>
    <dgm:cxn modelId="{3C9A2899-CD58-4925-9FFF-26CECA8700C0}" type="presOf" srcId="{0751D89C-1914-4111-85B5-4FBEBDA8FFED}" destId="{BD0E24A6-3A35-48B9-B03D-F4153F7C6A35}" srcOrd="0" destOrd="0" presId="urn:microsoft.com/office/officeart/2008/layout/PictureStrips"/>
    <dgm:cxn modelId="{5C42086E-6362-4A4B-B4AA-20EEB17D91E4}" type="presParOf" srcId="{6AB33B36-AB4F-4B3A-B4C6-F29FD3A46CB5}" destId="{91052C80-19AA-4CF5-98BC-C9B2642DB665}" srcOrd="0" destOrd="0" presId="urn:microsoft.com/office/officeart/2008/layout/PictureStrips"/>
    <dgm:cxn modelId="{DE37F247-B78D-4B9A-A387-231BEF4FE0F9}" type="presParOf" srcId="{91052C80-19AA-4CF5-98BC-C9B2642DB665}" destId="{3B81D3AF-B1C5-4B07-A3C3-938BE86DE2FF}" srcOrd="0" destOrd="0" presId="urn:microsoft.com/office/officeart/2008/layout/PictureStrips"/>
    <dgm:cxn modelId="{E5EC6F11-83DB-4676-8AFE-D3AB94E2CDB2}" type="presParOf" srcId="{91052C80-19AA-4CF5-98BC-C9B2642DB665}" destId="{13B81809-0227-437B-B2E5-364E646320F8}" srcOrd="1" destOrd="0" presId="urn:microsoft.com/office/officeart/2008/layout/PictureStrips"/>
    <dgm:cxn modelId="{2255F872-8AB5-415F-94FB-31BC7131DF62}" type="presParOf" srcId="{6AB33B36-AB4F-4B3A-B4C6-F29FD3A46CB5}" destId="{982E6873-3B39-4AEF-BE57-89A51B851E15}" srcOrd="1" destOrd="0" presId="urn:microsoft.com/office/officeart/2008/layout/PictureStrips"/>
    <dgm:cxn modelId="{ED3DD0E7-753A-4634-A49D-2792B9B69535}" type="presParOf" srcId="{6AB33B36-AB4F-4B3A-B4C6-F29FD3A46CB5}" destId="{C0E92FC7-4B3E-4E14-8A71-38BF7701E99A}" srcOrd="2" destOrd="0" presId="urn:microsoft.com/office/officeart/2008/layout/PictureStrips"/>
    <dgm:cxn modelId="{37CA8B21-802B-4621-9995-1BA4660B650A}" type="presParOf" srcId="{C0E92FC7-4B3E-4E14-8A71-38BF7701E99A}" destId="{BD0E24A6-3A35-48B9-B03D-F4153F7C6A35}" srcOrd="0" destOrd="0" presId="urn:microsoft.com/office/officeart/2008/layout/PictureStrips"/>
    <dgm:cxn modelId="{652BF2E5-4BE5-4613-B0D2-E7915A77CF76}" type="presParOf" srcId="{C0E92FC7-4B3E-4E14-8A71-38BF7701E99A}" destId="{572FB2EC-BD29-40DF-8103-712F75486D04}" srcOrd="1" destOrd="0" presId="urn:microsoft.com/office/officeart/2008/layout/PictureStrips"/>
    <dgm:cxn modelId="{94DE7A17-B660-4E09-9A47-0A454BC13C35}" type="presParOf" srcId="{6AB33B36-AB4F-4B3A-B4C6-F29FD3A46CB5}" destId="{236DB4FF-DA29-45FD-9CD1-A2A3238E6F39}" srcOrd="3" destOrd="0" presId="urn:microsoft.com/office/officeart/2008/layout/PictureStrips"/>
    <dgm:cxn modelId="{A1FE1BD8-4F86-40AE-B77C-7BBA8F486DA2}" type="presParOf" srcId="{6AB33B36-AB4F-4B3A-B4C6-F29FD3A46CB5}" destId="{B34AD9EE-55D6-47BF-BE48-0DAFEDD2F96A}" srcOrd="4" destOrd="0" presId="urn:microsoft.com/office/officeart/2008/layout/PictureStrips"/>
    <dgm:cxn modelId="{312B0BE2-7CA8-4F96-A2EE-2C929E86AAE9}" type="presParOf" srcId="{B34AD9EE-55D6-47BF-BE48-0DAFEDD2F96A}" destId="{5EC63226-E64F-4587-9CAF-FBC1E5ADBA25}" srcOrd="0" destOrd="0" presId="urn:microsoft.com/office/officeart/2008/layout/PictureStrips"/>
    <dgm:cxn modelId="{A143EE97-12FD-4959-BDBE-1E17046B42C7}" type="presParOf" srcId="{B34AD9EE-55D6-47BF-BE48-0DAFEDD2F96A}" destId="{E600CA93-51B0-41CE-ABC4-19A0ED99F8C5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81D3AF-B1C5-4B07-A3C3-938BE86DE2FF}">
      <dsp:nvSpPr>
        <dsp:cNvPr id="0" name=""/>
        <dsp:cNvSpPr/>
      </dsp:nvSpPr>
      <dsp:spPr>
        <a:xfrm>
          <a:off x="1443275" y="266803"/>
          <a:ext cx="3348990" cy="1046559"/>
        </a:xfrm>
        <a:prstGeom prst="rect">
          <a:avLst/>
        </a:pr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887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2900" b="1" kern="12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rPr>
            <a:t>Reviewing the “LY” sound</a:t>
          </a:r>
          <a:endParaRPr lang="en-CA" sz="2900" b="1" kern="1200" dirty="0">
            <a:ln>
              <a:solidFill>
                <a:schemeClr val="tx1"/>
              </a:solidFill>
            </a:ln>
            <a:solidFill>
              <a:schemeClr val="bg1"/>
            </a:solidFill>
          </a:endParaRPr>
        </a:p>
      </dsp:txBody>
      <dsp:txXfrm>
        <a:off x="1443275" y="266803"/>
        <a:ext cx="3348990" cy="1046559"/>
      </dsp:txXfrm>
    </dsp:sp>
    <dsp:sp modelId="{13B81809-0227-437B-B2E5-364E646320F8}">
      <dsp:nvSpPr>
        <dsp:cNvPr id="0" name=""/>
        <dsp:cNvSpPr/>
      </dsp:nvSpPr>
      <dsp:spPr>
        <a:xfrm>
          <a:off x="1303734" y="115633"/>
          <a:ext cx="732591" cy="1098887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0E24A6-3A35-48B9-B03D-F4153F7C6A35}">
      <dsp:nvSpPr>
        <dsp:cNvPr id="0" name=""/>
        <dsp:cNvSpPr/>
      </dsp:nvSpPr>
      <dsp:spPr>
        <a:xfrm>
          <a:off x="1443275" y="1584305"/>
          <a:ext cx="3348990" cy="1046559"/>
        </a:xfrm>
        <a:prstGeom prst="rect">
          <a:avLst/>
        </a:pr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887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2900" b="1" kern="12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rPr>
            <a:t>Looking at adverbs</a:t>
          </a:r>
          <a:endParaRPr lang="en-CA" sz="2900" b="1" kern="1200" dirty="0">
            <a:ln>
              <a:solidFill>
                <a:schemeClr val="tx1"/>
              </a:solidFill>
            </a:ln>
            <a:solidFill>
              <a:schemeClr val="bg1"/>
            </a:solidFill>
          </a:endParaRPr>
        </a:p>
      </dsp:txBody>
      <dsp:txXfrm>
        <a:off x="1443275" y="1584305"/>
        <a:ext cx="3348990" cy="1046559"/>
      </dsp:txXfrm>
    </dsp:sp>
    <dsp:sp modelId="{572FB2EC-BD29-40DF-8103-712F75486D04}">
      <dsp:nvSpPr>
        <dsp:cNvPr id="0" name=""/>
        <dsp:cNvSpPr/>
      </dsp:nvSpPr>
      <dsp:spPr>
        <a:xfrm>
          <a:off x="1303734" y="1433135"/>
          <a:ext cx="732591" cy="1098887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C63226-E64F-4587-9CAF-FBC1E5ADBA25}">
      <dsp:nvSpPr>
        <dsp:cNvPr id="0" name=""/>
        <dsp:cNvSpPr/>
      </dsp:nvSpPr>
      <dsp:spPr>
        <a:xfrm>
          <a:off x="1443275" y="2901807"/>
          <a:ext cx="3348990" cy="1046559"/>
        </a:xfrm>
        <a:prstGeom prst="rect">
          <a:avLst/>
        </a:pr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887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2900" b="1" kern="12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rPr>
            <a:t>Weather expressions</a:t>
          </a:r>
          <a:endParaRPr lang="en-CA" sz="2900" b="1" kern="1200" dirty="0">
            <a:ln>
              <a:solidFill>
                <a:schemeClr val="tx1"/>
              </a:solidFill>
            </a:ln>
            <a:solidFill>
              <a:schemeClr val="bg1"/>
            </a:solidFill>
          </a:endParaRPr>
        </a:p>
      </dsp:txBody>
      <dsp:txXfrm>
        <a:off x="1443275" y="2901807"/>
        <a:ext cx="3348990" cy="1046559"/>
      </dsp:txXfrm>
    </dsp:sp>
    <dsp:sp modelId="{E600CA93-51B0-41CE-ABC4-19A0ED99F8C5}">
      <dsp:nvSpPr>
        <dsp:cNvPr id="0" name=""/>
        <dsp:cNvSpPr/>
      </dsp:nvSpPr>
      <dsp:spPr>
        <a:xfrm>
          <a:off x="1303734" y="2750637"/>
          <a:ext cx="732591" cy="109888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81D3AF-B1C5-4B07-A3C3-938BE86DE2FF}">
      <dsp:nvSpPr>
        <dsp:cNvPr id="0" name=""/>
        <dsp:cNvSpPr/>
      </dsp:nvSpPr>
      <dsp:spPr>
        <a:xfrm>
          <a:off x="1443275" y="266803"/>
          <a:ext cx="3348990" cy="1046559"/>
        </a:xfrm>
        <a:prstGeom prst="rect">
          <a:avLst/>
        </a:pr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887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2400" b="1" kern="12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rPr>
            <a:t>PRACTICE THE “LY” sound</a:t>
          </a:r>
          <a:endParaRPr lang="en-CA" sz="2400" b="1" kern="1200" dirty="0">
            <a:ln>
              <a:solidFill>
                <a:schemeClr val="tx1"/>
              </a:solidFill>
            </a:ln>
            <a:solidFill>
              <a:schemeClr val="bg1"/>
            </a:solidFill>
          </a:endParaRPr>
        </a:p>
      </dsp:txBody>
      <dsp:txXfrm>
        <a:off x="1443275" y="266803"/>
        <a:ext cx="3348990" cy="1046559"/>
      </dsp:txXfrm>
    </dsp:sp>
    <dsp:sp modelId="{13B81809-0227-437B-B2E5-364E646320F8}">
      <dsp:nvSpPr>
        <dsp:cNvPr id="0" name=""/>
        <dsp:cNvSpPr/>
      </dsp:nvSpPr>
      <dsp:spPr>
        <a:xfrm>
          <a:off x="1303734" y="115633"/>
          <a:ext cx="732591" cy="1098887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0E24A6-3A35-48B9-B03D-F4153F7C6A35}">
      <dsp:nvSpPr>
        <dsp:cNvPr id="0" name=""/>
        <dsp:cNvSpPr/>
      </dsp:nvSpPr>
      <dsp:spPr>
        <a:xfrm>
          <a:off x="1443275" y="1584305"/>
          <a:ext cx="3348990" cy="1046559"/>
        </a:xfrm>
        <a:prstGeom prst="rect">
          <a:avLst/>
        </a:pr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887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2400" b="1" kern="12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rPr>
            <a:t>USE MORE COMPLEX ADVERBS</a:t>
          </a:r>
          <a:endParaRPr lang="en-CA" sz="2400" b="1" kern="1200" dirty="0">
            <a:ln>
              <a:solidFill>
                <a:schemeClr val="tx1"/>
              </a:solidFill>
            </a:ln>
            <a:solidFill>
              <a:schemeClr val="bg1"/>
            </a:solidFill>
          </a:endParaRPr>
        </a:p>
      </dsp:txBody>
      <dsp:txXfrm>
        <a:off x="1443275" y="1584305"/>
        <a:ext cx="3348990" cy="1046559"/>
      </dsp:txXfrm>
    </dsp:sp>
    <dsp:sp modelId="{572FB2EC-BD29-40DF-8103-712F75486D04}">
      <dsp:nvSpPr>
        <dsp:cNvPr id="0" name=""/>
        <dsp:cNvSpPr/>
      </dsp:nvSpPr>
      <dsp:spPr>
        <a:xfrm>
          <a:off x="1303734" y="1433135"/>
          <a:ext cx="732591" cy="1098887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C63226-E64F-4587-9CAF-FBC1E5ADBA25}">
      <dsp:nvSpPr>
        <dsp:cNvPr id="0" name=""/>
        <dsp:cNvSpPr/>
      </dsp:nvSpPr>
      <dsp:spPr>
        <a:xfrm>
          <a:off x="1443275" y="2901807"/>
          <a:ext cx="3348990" cy="1046559"/>
        </a:xfrm>
        <a:prstGeom prst="rect">
          <a:avLst/>
        </a:pr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887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2400" b="1" kern="12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rPr>
            <a:t>USE WEATHER EXPRESSIONS</a:t>
          </a:r>
          <a:endParaRPr lang="en-CA" sz="2400" b="1" kern="1200" dirty="0">
            <a:ln>
              <a:solidFill>
                <a:schemeClr val="tx1"/>
              </a:solidFill>
            </a:ln>
            <a:solidFill>
              <a:schemeClr val="bg1"/>
            </a:solidFill>
          </a:endParaRPr>
        </a:p>
      </dsp:txBody>
      <dsp:txXfrm>
        <a:off x="1443275" y="2901807"/>
        <a:ext cx="3348990" cy="1046559"/>
      </dsp:txXfrm>
    </dsp:sp>
    <dsp:sp modelId="{E600CA93-51B0-41CE-ABC4-19A0ED99F8C5}">
      <dsp:nvSpPr>
        <dsp:cNvPr id="0" name=""/>
        <dsp:cNvSpPr/>
      </dsp:nvSpPr>
      <dsp:spPr>
        <a:xfrm>
          <a:off x="1303734" y="2750637"/>
          <a:ext cx="732591" cy="109888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B82CCF-2C22-4E74-9D1E-5626CF085809}" type="datetimeFigureOut">
              <a:rPr lang="en-CA" smtClean="0"/>
              <a:t>2017-03-15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47007-7075-4007-80D9-A4CA141CB6A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04271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200" b="1" dirty="0" smtClean="0"/>
              <a:t>There are so many different types of weather! The forecast tells us what type of weather we should expect. 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347007-7075-4007-80D9-A4CA141CB6A6}" type="slidenum">
              <a:rPr lang="en-CA" smtClean="0"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59158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200" b="1" dirty="0" smtClean="0"/>
              <a:t>What are some things you can do when it is hot outside?</a:t>
            </a:r>
            <a:r>
              <a:rPr lang="en-CA" sz="800" dirty="0" smtClean="0"/>
              <a:t/>
            </a:r>
            <a:br>
              <a:rPr lang="en-CA" sz="800" dirty="0" smtClean="0"/>
            </a:b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347007-7075-4007-80D9-A4CA141CB6A6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16960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How are these things the same? How are they different?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347007-7075-4007-80D9-A4CA141CB6A6}" type="slidenum">
              <a:rPr lang="en-CA" smtClean="0"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1180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1EC06-FB89-480A-816F-A3A6A408205C}" type="datetimeFigureOut">
              <a:rPr lang="en-CA" smtClean="0"/>
              <a:t>2017-03-15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B8DB5-3E18-42EF-9E6E-0A07945946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75008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1EC06-FB89-480A-816F-A3A6A408205C}" type="datetimeFigureOut">
              <a:rPr lang="en-CA" smtClean="0"/>
              <a:t>2017-03-15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B8DB5-3E18-42EF-9E6E-0A07945946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3214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1EC06-FB89-480A-816F-A3A6A408205C}" type="datetimeFigureOut">
              <a:rPr lang="en-CA" smtClean="0"/>
              <a:t>2017-03-15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B8DB5-3E18-42EF-9E6E-0A07945946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93279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1EC06-FB89-480A-816F-A3A6A408205C}" type="datetimeFigureOut">
              <a:rPr lang="en-CA" smtClean="0"/>
              <a:t>2017-03-15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B8DB5-3E18-42EF-9E6E-0A07945946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78640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1EC06-FB89-480A-816F-A3A6A408205C}" type="datetimeFigureOut">
              <a:rPr lang="en-CA" smtClean="0"/>
              <a:t>2017-03-15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B8DB5-3E18-42EF-9E6E-0A07945946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07768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1EC06-FB89-480A-816F-A3A6A408205C}" type="datetimeFigureOut">
              <a:rPr lang="en-CA" smtClean="0"/>
              <a:t>2017-03-15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B8DB5-3E18-42EF-9E6E-0A07945946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11777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1EC06-FB89-480A-816F-A3A6A408205C}" type="datetimeFigureOut">
              <a:rPr lang="en-CA" smtClean="0"/>
              <a:t>2017-03-15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B8DB5-3E18-42EF-9E6E-0A07945946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94508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1EC06-FB89-480A-816F-A3A6A408205C}" type="datetimeFigureOut">
              <a:rPr lang="en-CA" smtClean="0"/>
              <a:t>2017-03-15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B8DB5-3E18-42EF-9E6E-0A07945946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1024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1EC06-FB89-480A-816F-A3A6A408205C}" type="datetimeFigureOut">
              <a:rPr lang="en-CA" smtClean="0"/>
              <a:t>2017-03-15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B8DB5-3E18-42EF-9E6E-0A07945946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81470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1EC06-FB89-480A-816F-A3A6A408205C}" type="datetimeFigureOut">
              <a:rPr lang="en-CA" smtClean="0"/>
              <a:t>2017-03-15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B8DB5-3E18-42EF-9E6E-0A07945946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5739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1EC06-FB89-480A-816F-A3A6A408205C}" type="datetimeFigureOut">
              <a:rPr lang="en-CA" smtClean="0"/>
              <a:t>2017-03-15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B8DB5-3E18-42EF-9E6E-0A07945946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30543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1EC06-FB89-480A-816F-A3A6A408205C}" type="datetimeFigureOut">
              <a:rPr lang="en-CA" smtClean="0"/>
              <a:t>2017-03-15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EB8DB5-3E18-42EF-9E6E-0A07945946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48428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weather for kid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7624" y="5949280"/>
            <a:ext cx="3888432" cy="744488"/>
          </a:xfrm>
        </p:spPr>
        <p:txBody>
          <a:bodyPr>
            <a:normAutofit/>
          </a:bodyPr>
          <a:lstStyle/>
          <a:p>
            <a:pPr algn="l"/>
            <a:r>
              <a:rPr lang="en-CA" sz="4000" b="1" dirty="0" smtClean="0">
                <a:solidFill>
                  <a:schemeClr val="tx1"/>
                </a:solidFill>
              </a:rPr>
              <a:t>Unit 8: Lesson 1</a:t>
            </a:r>
            <a:endParaRPr lang="en-CA" sz="4000" b="1" dirty="0">
              <a:solidFill>
                <a:schemeClr val="tx1"/>
              </a:solidFill>
            </a:endParaRPr>
          </a:p>
        </p:txBody>
      </p:sp>
      <p:pic>
        <p:nvPicPr>
          <p:cNvPr id="5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3902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Image result for seeing your breath when its col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9503" y="4365104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400" b="1" dirty="0" smtClean="0"/>
              <a:t>Crisp means cold. The air feels crisp when the temperature falls. Warm breath looks like fog in the crisp air. </a:t>
            </a:r>
            <a:endParaRPr lang="en-CA" sz="4400" b="1" dirty="0"/>
          </a:p>
        </p:txBody>
      </p:sp>
      <p:pic>
        <p:nvPicPr>
          <p:cNvPr id="5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94615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Image result for snowman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6284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305068"/>
            <a:ext cx="3240359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b="1" dirty="0" smtClean="0"/>
              <a:t>Chilly means cold. We pack chilly snow together to make a snowman. Later, we will put a red scarf on the snowman. </a:t>
            </a:r>
            <a:endParaRPr lang="en-CA" sz="4000" b="1" dirty="0"/>
          </a:p>
        </p:txBody>
      </p:sp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1667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Image result for ice cre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8784"/>
            <a:ext cx="9144000" cy="515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" y="9490"/>
            <a:ext cx="91440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b="1" dirty="0" smtClean="0"/>
              <a:t>Frosty means cold. Ice cream stays </a:t>
            </a:r>
          </a:p>
          <a:p>
            <a:r>
              <a:rPr lang="en-CA" sz="4000" b="1" dirty="0" smtClean="0"/>
              <a:t>frosty in the freezer. The most common flavour is vanilla. </a:t>
            </a:r>
            <a:endParaRPr lang="en-CA" sz="4000" b="1" dirty="0"/>
          </a:p>
        </p:txBody>
      </p:sp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90918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Image result for ice skat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4365104"/>
            <a:ext cx="90364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b="1" dirty="0" smtClean="0"/>
              <a:t>Freezing means cold. Water turns to solid ice when it is freezing cold. The ice at the skating rink is shaped like an oval. </a:t>
            </a:r>
            <a:endParaRPr lang="en-CA" sz="4000" b="1" dirty="0"/>
          </a:p>
        </p:txBody>
      </p:sp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11617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37611" y="1351508"/>
            <a:ext cx="506877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400" b="1" dirty="0" smtClean="0"/>
              <a:t>Frigid means cold. The South Pole is frigid. It is the coldest place on Earth. Is it cold where you live?</a:t>
            </a:r>
            <a:endParaRPr lang="en-CA" sz="4400" b="1" dirty="0"/>
          </a:p>
        </p:txBody>
      </p:sp>
      <p:pic>
        <p:nvPicPr>
          <p:cNvPr id="5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5893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27" y="160365"/>
            <a:ext cx="3131840" cy="204449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28" y="2420888"/>
            <a:ext cx="3131839" cy="201622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58" y="4573310"/>
            <a:ext cx="3144207" cy="209605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48858"/>
            <a:ext cx="3127438" cy="204449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420886"/>
            <a:ext cx="3124700" cy="201622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29" y="4626708"/>
            <a:ext cx="3144207" cy="2016221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61257" y="620688"/>
            <a:ext cx="2304256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800" dirty="0" smtClean="0">
                <a:solidFill>
                  <a:schemeClr val="bg1"/>
                </a:solidFill>
              </a:rPr>
              <a:t>Cool</a:t>
            </a:r>
            <a:endParaRPr lang="en-CA" sz="2000" dirty="0" smtClean="0">
              <a:solidFill>
                <a:schemeClr val="bg1"/>
              </a:solidFill>
            </a:endParaRPr>
          </a:p>
          <a:p>
            <a:endParaRPr lang="en-CA" sz="1200" dirty="0" smtClean="0">
              <a:solidFill>
                <a:schemeClr val="bg1"/>
              </a:solidFill>
            </a:endParaRPr>
          </a:p>
          <a:p>
            <a:r>
              <a:rPr lang="en-CA" sz="4800" dirty="0" smtClean="0">
                <a:solidFill>
                  <a:schemeClr val="bg1"/>
                </a:solidFill>
              </a:rPr>
              <a:t>Frosty</a:t>
            </a:r>
          </a:p>
          <a:p>
            <a:endParaRPr lang="en-CA" sz="1200" dirty="0" smtClean="0">
              <a:solidFill>
                <a:schemeClr val="bg1"/>
              </a:solidFill>
            </a:endParaRPr>
          </a:p>
          <a:p>
            <a:r>
              <a:rPr lang="en-CA" sz="4800" dirty="0" smtClean="0">
                <a:solidFill>
                  <a:schemeClr val="bg1"/>
                </a:solidFill>
              </a:rPr>
              <a:t>Crisp</a:t>
            </a:r>
          </a:p>
          <a:p>
            <a:endParaRPr lang="en-CA" sz="1200" dirty="0" smtClean="0">
              <a:solidFill>
                <a:schemeClr val="bg1"/>
              </a:solidFill>
            </a:endParaRPr>
          </a:p>
          <a:p>
            <a:r>
              <a:rPr lang="en-CA" sz="4800" dirty="0" smtClean="0">
                <a:solidFill>
                  <a:schemeClr val="bg1"/>
                </a:solidFill>
              </a:rPr>
              <a:t>Freezing</a:t>
            </a:r>
          </a:p>
          <a:p>
            <a:endParaRPr lang="en-CA" sz="1200" dirty="0" smtClean="0">
              <a:solidFill>
                <a:schemeClr val="bg1"/>
              </a:solidFill>
            </a:endParaRPr>
          </a:p>
          <a:p>
            <a:r>
              <a:rPr lang="en-CA" sz="4800" dirty="0" smtClean="0">
                <a:solidFill>
                  <a:schemeClr val="bg1"/>
                </a:solidFill>
              </a:rPr>
              <a:t>Chilly</a:t>
            </a:r>
          </a:p>
          <a:p>
            <a:endParaRPr lang="en-CA" sz="1200" dirty="0" smtClean="0">
              <a:solidFill>
                <a:schemeClr val="bg1"/>
              </a:solidFill>
            </a:endParaRPr>
          </a:p>
          <a:p>
            <a:r>
              <a:rPr lang="en-CA" sz="4800" dirty="0" smtClean="0">
                <a:solidFill>
                  <a:schemeClr val="bg1"/>
                </a:solidFill>
              </a:rPr>
              <a:t>Frigid</a:t>
            </a:r>
            <a:endParaRPr lang="en-CA" sz="4800" dirty="0">
              <a:solidFill>
                <a:schemeClr val="bg1"/>
              </a:solidFill>
            </a:endParaRPr>
          </a:p>
        </p:txBody>
      </p:sp>
      <p:pic>
        <p:nvPicPr>
          <p:cNvPr id="14" name="Picture 2" descr="Image result for rosedale academy logo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40739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Image result for weath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09" y="1437125"/>
            <a:ext cx="8640960" cy="5268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2008" y="22832"/>
            <a:ext cx="86764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8800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THE FORECAST</a:t>
            </a:r>
            <a:endParaRPr lang="en-CA" sz="8800" b="1" dirty="0">
              <a:ln>
                <a:solidFill>
                  <a:schemeClr val="tx1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72440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9008" y="836712"/>
            <a:ext cx="4245000" cy="1858218"/>
          </a:xfrm>
        </p:spPr>
        <p:txBody>
          <a:bodyPr>
            <a:normAutofit/>
          </a:bodyPr>
          <a:lstStyle/>
          <a:p>
            <a:r>
              <a:rPr lang="en-CA" sz="3200" dirty="0"/>
              <a:t/>
            </a:r>
            <a:br>
              <a:rPr lang="en-CA" sz="3200" dirty="0"/>
            </a:br>
            <a:endParaRPr lang="en-CA" sz="32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97" y="2924944"/>
            <a:ext cx="8839622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0"/>
            <a:ext cx="2988002" cy="29880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447560"/>
            <a:ext cx="5123518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3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SUNNY</a:t>
            </a:r>
            <a:endParaRPr lang="en-CA" sz="130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0" name="Picture 2" descr="Image result for rosedale academy 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8340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23528" y="88923"/>
            <a:ext cx="7344816" cy="639762"/>
          </a:xfrm>
        </p:spPr>
        <p:txBody>
          <a:bodyPr>
            <a:noAutofit/>
          </a:bodyPr>
          <a:lstStyle/>
          <a:p>
            <a:r>
              <a:rPr lang="en-CA" sz="4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Partly Sunny vs. Partly Cloudy</a:t>
            </a:r>
            <a:endParaRPr lang="en-CA" sz="4400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597" y="332656"/>
            <a:ext cx="3672407" cy="3672407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004" y="502337"/>
            <a:ext cx="3382264" cy="3382264"/>
          </a:xfrm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73016"/>
            <a:ext cx="8856984" cy="3075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 descr="Image result for rosedale academy log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28049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4500500" cy="2578298"/>
          </a:xfrm>
        </p:spPr>
        <p:txBody>
          <a:bodyPr>
            <a:noAutofit/>
          </a:bodyPr>
          <a:lstStyle/>
          <a:p>
            <a:r>
              <a:rPr lang="en-CA" sz="13000" b="1" dirty="0" smtClean="0">
                <a:ln cmpd="thinThick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RAINY</a:t>
            </a:r>
            <a:endParaRPr lang="en-CA" sz="13000" b="1" dirty="0">
              <a:ln cmpd="thinThick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0"/>
            <a:ext cx="4160097" cy="2952328"/>
          </a:xfr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12976"/>
            <a:ext cx="8424936" cy="3411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9535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96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589344590"/>
              </p:ext>
            </p:extLst>
          </p:nvPr>
        </p:nvGraphicFramePr>
        <p:xfrm>
          <a:off x="1501805" y="184482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71600" y="488887"/>
            <a:ext cx="76517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6000" b="1" dirty="0" smtClean="0">
                <a:ln cmpd="tri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WE</a:t>
            </a:r>
            <a:r>
              <a:rPr lang="en-CA" sz="6000" b="1" dirty="0" smtClean="0">
                <a:solidFill>
                  <a:schemeClr val="bg1"/>
                </a:solidFill>
              </a:rPr>
              <a:t> </a:t>
            </a:r>
            <a:r>
              <a:rPr lang="en-CA" sz="6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WILL BE LEARNING</a:t>
            </a:r>
            <a:r>
              <a:rPr lang="en-CA" sz="6000" b="1" dirty="0" smtClean="0">
                <a:solidFill>
                  <a:schemeClr val="bg1"/>
                </a:solidFill>
              </a:rPr>
              <a:t>:</a:t>
            </a:r>
            <a:endParaRPr lang="en-CA" sz="6000" b="1" dirty="0">
              <a:solidFill>
                <a:schemeClr val="bg1"/>
              </a:solidFill>
            </a:endParaRPr>
          </a:p>
        </p:txBody>
      </p:sp>
      <p:pic>
        <p:nvPicPr>
          <p:cNvPr id="12" name="Picture 2" descr="Image result for rosedale academy logo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7994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02" y="908720"/>
            <a:ext cx="5256584" cy="1143000"/>
          </a:xfrm>
        </p:spPr>
        <p:txBody>
          <a:bodyPr>
            <a:noAutofit/>
          </a:bodyPr>
          <a:lstStyle/>
          <a:p>
            <a:r>
              <a:rPr lang="en-CA" sz="12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SNOWY</a:t>
            </a:r>
            <a:endParaRPr lang="en-CA" sz="120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9458" name="Picture 2" descr="Image result for snowy weather foreca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08920"/>
            <a:ext cx="8856984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88640"/>
            <a:ext cx="3312368" cy="2326217"/>
          </a:xfrm>
          <a:prstGeom prst="rect">
            <a:avLst/>
          </a:prstGeom>
        </p:spPr>
      </p:pic>
      <p:pic>
        <p:nvPicPr>
          <p:cNvPr id="10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07801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184" y="1052736"/>
            <a:ext cx="4762872" cy="1143000"/>
          </a:xfrm>
        </p:spPr>
        <p:txBody>
          <a:bodyPr>
            <a:noAutofit/>
          </a:bodyPr>
          <a:lstStyle/>
          <a:p>
            <a:r>
              <a:rPr lang="en-CA" sz="12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WINDY</a:t>
            </a:r>
            <a:endParaRPr lang="en-CA" sz="120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88640"/>
            <a:ext cx="3528392" cy="2664296"/>
          </a:xfrm>
          <a:prstGeom prst="rect">
            <a:avLst/>
          </a:prstGeom>
        </p:spPr>
      </p:pic>
      <p:pic>
        <p:nvPicPr>
          <p:cNvPr id="20482" name="Picture 2" descr="Image result for WIND weather forecast dail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40968"/>
            <a:ext cx="7920880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96497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96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529530467"/>
              </p:ext>
            </p:extLst>
          </p:nvPr>
        </p:nvGraphicFramePr>
        <p:xfrm>
          <a:off x="1501805" y="184482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720921" y="488886"/>
            <a:ext cx="56577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6000" b="1" dirty="0" smtClean="0">
                <a:ln cmpd="tri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WE</a:t>
            </a:r>
            <a:r>
              <a:rPr lang="en-CA" sz="6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LEARNED TO:</a:t>
            </a:r>
            <a:endParaRPr lang="en-CA" sz="6000" b="1" dirty="0">
              <a:solidFill>
                <a:schemeClr val="bg1"/>
              </a:solidFill>
            </a:endParaRPr>
          </a:p>
        </p:txBody>
      </p:sp>
      <p:pic>
        <p:nvPicPr>
          <p:cNvPr id="5" name="Picture 2" descr="Image result for rosedale academy logo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618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0" b="11001"/>
          <a:stretch/>
        </p:blipFill>
        <p:spPr>
          <a:xfrm>
            <a:off x="4121277" y="332656"/>
            <a:ext cx="5005064" cy="6264696"/>
          </a:xfrm>
        </p:spPr>
      </p:pic>
      <p:pic>
        <p:nvPicPr>
          <p:cNvPr id="21506" name="Picture 2" descr="Image result for &quot;ly&quot; end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4608512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0878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adverb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6090"/>
            <a:ext cx="8928992" cy="6798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9525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age result for adverb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537403" cy="645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470" y="188639"/>
            <a:ext cx="4522277" cy="645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0616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Image result for adverbs examp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750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 result for ice cub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8064896" cy="4536504"/>
          </a:xfrm>
          <a:prstGeom prst="rect">
            <a:avLst/>
          </a:prstGeom>
          <a:noFill/>
          <a:ln w="7620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5085184"/>
            <a:ext cx="6840760" cy="1446550"/>
          </a:xfrm>
          <a:prstGeom prst="rect">
            <a:avLst/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CA" sz="4400" b="1" dirty="0" smtClean="0"/>
              <a:t>THE MANY KINDS OF COLD</a:t>
            </a:r>
          </a:p>
          <a:p>
            <a:pPr algn="ctr"/>
            <a:r>
              <a:rPr lang="en-CA" sz="4400" b="1" dirty="0" smtClean="0"/>
              <a:t>BY: DALE-MARIE BRYAN</a:t>
            </a:r>
            <a:endParaRPr lang="en-CA" sz="4400" b="1" dirty="0"/>
          </a:p>
        </p:txBody>
      </p:sp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5229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age result for icicles wallpap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703" y="995394"/>
            <a:ext cx="532859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400" b="1" dirty="0" smtClean="0"/>
              <a:t>Can you think of things that are cold? Do you know other words that mean cold? Words with similar meanings are called synonyms. </a:t>
            </a:r>
            <a:endParaRPr lang="en-CA" sz="4400" b="1" dirty="0"/>
          </a:p>
        </p:txBody>
      </p:sp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184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mage result for lemonade with ice cubes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5173" y="1196752"/>
            <a:ext cx="460851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400" b="1" dirty="0" smtClean="0"/>
              <a:t>Cool means cold. Ice cubes keep lemonade cool on a summer day. We will serve lemonade by the pool.</a:t>
            </a:r>
            <a:endParaRPr lang="en-CA" sz="4400" b="1" dirty="0"/>
          </a:p>
        </p:txBody>
      </p:sp>
      <p:pic>
        <p:nvPicPr>
          <p:cNvPr id="5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0281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282</Words>
  <Application>Microsoft Office PowerPoint</Application>
  <PresentationFormat>On-screen Show (4:3)</PresentationFormat>
  <Paragraphs>43</Paragraphs>
  <Slides>22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RAINY</vt:lpstr>
      <vt:lpstr>SNOWY</vt:lpstr>
      <vt:lpstr>WINDY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Bianchi</dc:creator>
  <cp:lastModifiedBy>Vanessa Bianchi</cp:lastModifiedBy>
  <cp:revision>19</cp:revision>
  <dcterms:created xsi:type="dcterms:W3CDTF">2017-03-15T19:15:20Z</dcterms:created>
  <dcterms:modified xsi:type="dcterms:W3CDTF">2017-03-15T23:47:53Z</dcterms:modified>
</cp:coreProperties>
</file>