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307" r:id="rId3"/>
    <p:sldId id="308" r:id="rId4"/>
    <p:sldId id="290" r:id="rId5"/>
    <p:sldId id="305" r:id="rId6"/>
    <p:sldId id="306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272" r:id="rId21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134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63386C-D709-9749-A74D-35D676AC8414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12D52-AA9F-8B46-8A57-58A570B3D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675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12D52-AA9F-8B46-8A57-58A570B3DC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5132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12D52-AA9F-8B46-8A57-58A570B3DC6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0760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12D52-AA9F-8B46-8A57-58A570B3DC6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5782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12D52-AA9F-8B46-8A57-58A570B3DC6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1994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12D52-AA9F-8B46-8A57-58A570B3DC6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7501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12D52-AA9F-8B46-8A57-58A570B3DC6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1022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12D52-AA9F-8B46-8A57-58A570B3DC6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2407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12D52-AA9F-8B46-8A57-58A570B3DC6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3873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12D52-AA9F-8B46-8A57-58A570B3DC6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4773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23666-D673-45D0-B6C2-54D6E3F18F05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88620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12D52-AA9F-8B46-8A57-58A570B3DC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679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12D52-AA9F-8B46-8A57-58A570B3DC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57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12D52-AA9F-8B46-8A57-58A570B3DC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362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12D52-AA9F-8B46-8A57-58A570B3DC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77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12D52-AA9F-8B46-8A57-58A570B3DC6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54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12D52-AA9F-8B46-8A57-58A570B3DC6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11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12D52-AA9F-8B46-8A57-58A570B3DC6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4854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12D52-AA9F-8B46-8A57-58A570B3DC6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230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5B033-8D7B-0E49-8F9A-62C82EFC8CC7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EF69-8A80-4448-B4BA-B23C8E070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464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5B033-8D7B-0E49-8F9A-62C82EFC8CC7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EF69-8A80-4448-B4BA-B23C8E070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6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5B033-8D7B-0E49-8F9A-62C82EFC8CC7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EF69-8A80-4448-B4BA-B23C8E070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03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5B033-8D7B-0E49-8F9A-62C82EFC8CC7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EF69-8A80-4448-B4BA-B23C8E070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997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5B033-8D7B-0E49-8F9A-62C82EFC8CC7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EF69-8A80-4448-B4BA-B23C8E070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401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5B033-8D7B-0E49-8F9A-62C82EFC8CC7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EF69-8A80-4448-B4BA-B23C8E070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455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5B033-8D7B-0E49-8F9A-62C82EFC8CC7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EF69-8A80-4448-B4BA-B23C8E070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53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5B033-8D7B-0E49-8F9A-62C82EFC8CC7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EF69-8A80-4448-B4BA-B23C8E070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067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5B033-8D7B-0E49-8F9A-62C82EFC8CC7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EF69-8A80-4448-B4BA-B23C8E070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78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5B033-8D7B-0E49-8F9A-62C82EFC8CC7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EF69-8A80-4448-B4BA-B23C8E070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608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5B033-8D7B-0E49-8F9A-62C82EFC8CC7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EF69-8A80-4448-B4BA-B23C8E070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34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5B033-8D7B-0E49-8F9A-62C82EFC8CC7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DEF69-8A80-4448-B4BA-B23C8E070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775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6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7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9686" y="1574895"/>
            <a:ext cx="7734729" cy="1470025"/>
          </a:xfrm>
        </p:spPr>
        <p:txBody>
          <a:bodyPr>
            <a:noAutofit/>
          </a:bodyPr>
          <a:lstStyle/>
          <a:p>
            <a:r>
              <a:rPr lang="en-US" sz="6800" b="1" dirty="0">
                <a:solidFill>
                  <a:srgbClr val="800000"/>
                </a:solidFill>
              </a:rPr>
              <a:t>The Long Division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526" y="6107904"/>
            <a:ext cx="1456094" cy="6249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0174" y="3585527"/>
            <a:ext cx="70369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</a:rPr>
              <a:t>Illustration using Examples</a:t>
            </a:r>
          </a:p>
        </p:txBody>
      </p:sp>
    </p:spTree>
    <p:extLst>
      <p:ext uri="{BB962C8B-B14F-4D97-AF65-F5344CB8AC3E}">
        <p14:creationId xmlns:p14="http://schemas.microsoft.com/office/powerpoint/2010/main" val="3925020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420"/>
            <a:ext cx="8229600" cy="939611"/>
          </a:xfrm>
        </p:spPr>
        <p:txBody>
          <a:bodyPr/>
          <a:lstStyle/>
          <a:p>
            <a:r>
              <a:rPr lang="en-US" b="1" dirty="0">
                <a:solidFill>
                  <a:srgbClr val="800000"/>
                </a:solidFill>
              </a:rPr>
              <a:t>Example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4664" y="1352935"/>
            <a:ext cx="7775245" cy="7438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Divide and write the division statement: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7333980"/>
              </p:ext>
            </p:extLst>
          </p:nvPr>
        </p:nvGraphicFramePr>
        <p:xfrm>
          <a:off x="2270125" y="2498725"/>
          <a:ext cx="4614863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0" name="Equation" r:id="rId4" imgW="1524000" imgH="292100" progId="Equation.DSMT4">
                  <p:embed/>
                </p:oleObj>
              </mc:Choice>
              <mc:Fallback>
                <p:oleObj name="Equation" r:id="rId4" imgW="15240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70125" y="2498725"/>
                        <a:ext cx="4614863" cy="884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4811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420"/>
            <a:ext cx="8229600" cy="939611"/>
          </a:xfr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Example 5 -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4664" y="1352935"/>
            <a:ext cx="7775245" cy="367626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Now we can apply the long division.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14664" y="1168269"/>
            <a:ext cx="75546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 The polynomial does not have an x</a:t>
            </a:r>
            <a:r>
              <a:rPr lang="en-US" sz="3200" baseline="30000" dirty="0"/>
              <a:t>2</a:t>
            </a:r>
            <a:r>
              <a:rPr lang="en-US" sz="3200" dirty="0"/>
              <a:t>  term, so insert </a:t>
            </a:r>
            <a:r>
              <a:rPr lang="en-US" sz="3200" b="1" dirty="0">
                <a:solidFill>
                  <a:srgbClr val="FF0000"/>
                </a:solidFill>
              </a:rPr>
              <a:t>0x</a:t>
            </a:r>
            <a:r>
              <a:rPr lang="en-US" sz="3200" b="1" baseline="30000" dirty="0">
                <a:solidFill>
                  <a:srgbClr val="FF0000"/>
                </a:solidFill>
              </a:rPr>
              <a:t>2</a:t>
            </a:r>
            <a:r>
              <a:rPr lang="en-US" sz="3200" b="1" dirty="0">
                <a:solidFill>
                  <a:srgbClr val="FF0000"/>
                </a:solidFill>
              </a:rPr>
              <a:t>  </a:t>
            </a:r>
            <a:r>
              <a:rPr lang="en-US" sz="3200" dirty="0"/>
              <a:t>as a placeholder.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3801674"/>
              </p:ext>
            </p:extLst>
          </p:nvPr>
        </p:nvGraphicFramePr>
        <p:xfrm>
          <a:off x="2616200" y="2822575"/>
          <a:ext cx="3921125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4" name="Equation" r:id="rId4" imgW="1295400" imgH="304800" progId="Equation.3">
                  <p:embed/>
                </p:oleObj>
              </mc:Choice>
              <mc:Fallback>
                <p:oleObj name="Equation" r:id="rId4" imgW="12954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16200" y="2822575"/>
                        <a:ext cx="3921125" cy="922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8482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420"/>
            <a:ext cx="8229600" cy="939611"/>
          </a:xfr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Example 5 - Solution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944170"/>
              </p:ext>
            </p:extLst>
          </p:nvPr>
        </p:nvGraphicFramePr>
        <p:xfrm>
          <a:off x="698500" y="5773885"/>
          <a:ext cx="7747000" cy="771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8" name="Equation" r:id="rId4" imgW="2933700" imgH="292100" progId="Equation.DSMT4">
                  <p:embed/>
                </p:oleObj>
              </mc:Choice>
              <mc:Fallback>
                <p:oleObj name="Equation" r:id="rId4" imgW="29337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8500" y="5773885"/>
                        <a:ext cx="7747000" cy="771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6600" y="1130300"/>
            <a:ext cx="5140544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805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420"/>
            <a:ext cx="8229600" cy="939611"/>
          </a:xfrm>
        </p:spPr>
        <p:txBody>
          <a:bodyPr/>
          <a:lstStyle/>
          <a:p>
            <a:r>
              <a:rPr lang="en-US" b="1" dirty="0">
                <a:solidFill>
                  <a:srgbClr val="800000"/>
                </a:solidFill>
              </a:rPr>
              <a:t>Example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0035"/>
            <a:ext cx="8229600" cy="40318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The volume, V , in cubic centimetres, of a rectangular box is given by: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fr-FR" b="1" dirty="0">
                <a:solidFill>
                  <a:schemeClr val="tx2"/>
                </a:solidFill>
              </a:rPr>
              <a:t>V(x) = x</a:t>
            </a:r>
            <a:r>
              <a:rPr lang="fr-FR" b="1" baseline="30000" dirty="0">
                <a:solidFill>
                  <a:schemeClr val="tx2"/>
                </a:solidFill>
              </a:rPr>
              <a:t>3</a:t>
            </a:r>
            <a:r>
              <a:rPr lang="fr-FR" b="1" dirty="0">
                <a:solidFill>
                  <a:schemeClr val="tx2"/>
                </a:solidFill>
              </a:rPr>
              <a:t> + 7x</a:t>
            </a:r>
            <a:r>
              <a:rPr lang="fr-FR" b="1" baseline="30000" dirty="0">
                <a:solidFill>
                  <a:schemeClr val="tx2"/>
                </a:solidFill>
              </a:rPr>
              <a:t>2</a:t>
            </a:r>
            <a:r>
              <a:rPr lang="fr-FR" b="1" dirty="0">
                <a:solidFill>
                  <a:schemeClr val="tx2"/>
                </a:solidFill>
              </a:rPr>
              <a:t> + 14x + 8</a:t>
            </a:r>
            <a:r>
              <a:rPr lang="fr-FR" dirty="0"/>
              <a:t>.</a:t>
            </a:r>
          </a:p>
          <a:p>
            <a:pPr marL="0" indent="0">
              <a:buNone/>
            </a:pPr>
            <a:endParaRPr lang="fr-FR" sz="1200" dirty="0"/>
          </a:p>
          <a:p>
            <a:pPr marL="0" indent="0">
              <a:buNone/>
            </a:pPr>
            <a:r>
              <a:rPr lang="fr-FR" dirty="0"/>
              <a:t>Determine expressions for possible dimensions of the box if the height, h, in centimetres, is given by </a:t>
            </a:r>
            <a:r>
              <a:rPr lang="fr-FR" b="1" dirty="0">
                <a:solidFill>
                  <a:schemeClr val="accent2"/>
                </a:solidFill>
              </a:rPr>
              <a:t>x + 2</a:t>
            </a:r>
            <a:r>
              <a:rPr lang="fr-FR" dirty="0"/>
              <a:t>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1400" y="4726747"/>
            <a:ext cx="4521200" cy="188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070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420"/>
            <a:ext cx="8229600" cy="939611"/>
          </a:xfr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Example 6 - Solution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199" y="1168269"/>
            <a:ext cx="813270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Divide the volume by the height to obtain an expression for the area of the base of the box. </a:t>
            </a:r>
          </a:p>
          <a:p>
            <a:endParaRPr lang="en-US" sz="3200" dirty="0"/>
          </a:p>
          <a:p>
            <a:r>
              <a:rPr lang="en-US" sz="3200" dirty="0"/>
              <a:t>That is, </a:t>
            </a:r>
            <a:r>
              <a:rPr lang="en-US" sz="3200" b="1" dirty="0">
                <a:solidFill>
                  <a:srgbClr val="C0504D"/>
                </a:solidFill>
              </a:rPr>
              <a:t>V / h =  </a:t>
            </a:r>
            <a:r>
              <a:rPr lang="en-US" sz="3200" b="1" dirty="0" err="1">
                <a:solidFill>
                  <a:srgbClr val="C0504D"/>
                </a:solidFill>
              </a:rPr>
              <a:t>lw</a:t>
            </a:r>
            <a:r>
              <a:rPr lang="en-US" sz="3200" b="1" dirty="0">
                <a:solidFill>
                  <a:srgbClr val="C0504D"/>
                </a:solidFill>
              </a:rPr>
              <a:t> </a:t>
            </a:r>
            <a:r>
              <a:rPr lang="en-US" sz="3200" dirty="0"/>
              <a:t>, where </a:t>
            </a:r>
            <a:r>
              <a:rPr lang="en-US" sz="3200" dirty="0" err="1"/>
              <a:t>lw</a:t>
            </a:r>
            <a:r>
              <a:rPr lang="en-US" sz="3200" dirty="0"/>
              <a:t>  is the area of the base.</a:t>
            </a:r>
          </a:p>
        </p:txBody>
      </p:sp>
    </p:spTree>
    <p:extLst>
      <p:ext uri="{BB962C8B-B14F-4D97-AF65-F5344CB8AC3E}">
        <p14:creationId xmlns:p14="http://schemas.microsoft.com/office/powerpoint/2010/main" val="3148869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420"/>
            <a:ext cx="8229600" cy="939611"/>
          </a:xfr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Example 6 - Solution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5491" y="1232462"/>
            <a:ext cx="3403600" cy="307690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4830064"/>
            <a:ext cx="8229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 Since the remainder is 0, the volume, V, can be expressed </a:t>
            </a:r>
            <a:r>
              <a:rPr lang="fr-FR" sz="3200" dirty="0"/>
              <a:t>as </a:t>
            </a:r>
            <a:r>
              <a:rPr lang="fr-FR" sz="3200" b="1" dirty="0">
                <a:solidFill>
                  <a:srgbClr val="C0504D"/>
                </a:solidFill>
              </a:rPr>
              <a:t>(x + 2)(x</a:t>
            </a:r>
            <a:r>
              <a:rPr lang="fr-FR" sz="3200" b="1" baseline="30000" dirty="0">
                <a:solidFill>
                  <a:srgbClr val="C0504D"/>
                </a:solidFill>
              </a:rPr>
              <a:t>2</a:t>
            </a:r>
            <a:r>
              <a:rPr lang="fr-FR" sz="3200" b="1" dirty="0">
                <a:solidFill>
                  <a:srgbClr val="C0504D"/>
                </a:solidFill>
              </a:rPr>
              <a:t> + 5x + 4)</a:t>
            </a:r>
            <a:r>
              <a:rPr lang="fr-FR" sz="3200" dirty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10523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420"/>
            <a:ext cx="8229600" cy="939611"/>
          </a:xfr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Example 6 - Solution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1210564"/>
            <a:ext cx="8229600" cy="4585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 The quotient </a:t>
            </a:r>
            <a:r>
              <a:rPr lang="fr-FR" sz="3200" b="1" dirty="0">
                <a:solidFill>
                  <a:srgbClr val="C0504D"/>
                </a:solidFill>
              </a:rPr>
              <a:t>x</a:t>
            </a:r>
            <a:r>
              <a:rPr lang="fr-FR" sz="3200" b="1" baseline="30000" dirty="0">
                <a:solidFill>
                  <a:srgbClr val="C0504D"/>
                </a:solidFill>
              </a:rPr>
              <a:t>2</a:t>
            </a:r>
            <a:r>
              <a:rPr lang="fr-FR" sz="3200" b="1" dirty="0">
                <a:solidFill>
                  <a:srgbClr val="C0504D"/>
                </a:solidFill>
              </a:rPr>
              <a:t> + 5x + 4</a:t>
            </a:r>
            <a:r>
              <a:rPr lang="fr-FR" sz="3200" dirty="0"/>
              <a:t> represents the area of the base of the box. This expression </a:t>
            </a:r>
            <a:r>
              <a:rPr lang="fr-FR" sz="3200" dirty="0" err="1"/>
              <a:t>can</a:t>
            </a:r>
            <a:r>
              <a:rPr lang="fr-FR" sz="3200" dirty="0"/>
              <a:t> </a:t>
            </a:r>
            <a:r>
              <a:rPr lang="fr-FR" sz="3200" dirty="0" err="1"/>
              <a:t>be</a:t>
            </a:r>
            <a:r>
              <a:rPr lang="fr-FR" sz="3200" dirty="0"/>
              <a:t> </a:t>
            </a:r>
            <a:r>
              <a:rPr lang="fr-FR" sz="3200" dirty="0" err="1"/>
              <a:t>factored</a:t>
            </a:r>
            <a:r>
              <a:rPr lang="fr-FR" sz="3200" dirty="0"/>
              <a:t> as </a:t>
            </a:r>
            <a:r>
              <a:rPr lang="fr-FR" sz="3200" b="1" dirty="0"/>
              <a:t>(x + 1)(x + 4)</a:t>
            </a:r>
            <a:r>
              <a:rPr lang="fr-FR" sz="3200" dirty="0"/>
              <a:t>. </a:t>
            </a:r>
          </a:p>
          <a:p>
            <a:endParaRPr lang="fr-FR" sz="1200" dirty="0"/>
          </a:p>
          <a:p>
            <a:r>
              <a:rPr lang="fr-FR" sz="3200" dirty="0"/>
              <a:t>The </a:t>
            </a:r>
            <a:r>
              <a:rPr lang="fr-FR" sz="3200" dirty="0" err="1"/>
              <a:t>factors</a:t>
            </a:r>
            <a:r>
              <a:rPr lang="fr-FR" sz="3200" dirty="0"/>
              <a:t> </a:t>
            </a:r>
            <a:r>
              <a:rPr lang="fr-FR" sz="3200" dirty="0" err="1"/>
              <a:t>represent</a:t>
            </a:r>
            <a:r>
              <a:rPr lang="fr-FR" sz="3200" dirty="0"/>
              <a:t> the possible </a:t>
            </a:r>
            <a:r>
              <a:rPr lang="fr-FR" sz="3200" dirty="0" err="1"/>
              <a:t>width</a:t>
            </a:r>
            <a:r>
              <a:rPr lang="fr-FR" sz="3200" dirty="0"/>
              <a:t> and </a:t>
            </a:r>
            <a:r>
              <a:rPr lang="fr-FR" sz="3200" dirty="0" err="1"/>
              <a:t>length</a:t>
            </a:r>
            <a:r>
              <a:rPr lang="fr-FR" sz="3200" dirty="0"/>
              <a:t> of the base of the box. </a:t>
            </a:r>
          </a:p>
          <a:p>
            <a:endParaRPr lang="fr-FR" sz="1200" dirty="0"/>
          </a:p>
          <a:p>
            <a:r>
              <a:rPr lang="fr-FR" sz="3200" dirty="0"/>
              <a:t>Expressions for the possible dimensions of the box, in centimetres, are:</a:t>
            </a:r>
          </a:p>
          <a:p>
            <a:endParaRPr lang="en-CA" sz="1200" dirty="0"/>
          </a:p>
          <a:p>
            <a:r>
              <a:rPr lang="fr-FR" sz="3200" b="1" dirty="0">
                <a:solidFill>
                  <a:srgbClr val="FF0000"/>
                </a:solidFill>
              </a:rPr>
              <a:t>(x + 1), (x + 2), and (x + 4)</a:t>
            </a:r>
            <a:r>
              <a:rPr lang="fr-FR" sz="3200" dirty="0"/>
              <a:t>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360967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420"/>
            <a:ext cx="8229600" cy="939611"/>
          </a:xfrm>
        </p:spPr>
        <p:txBody>
          <a:bodyPr/>
          <a:lstStyle/>
          <a:p>
            <a:r>
              <a:rPr lang="en-US" b="1" dirty="0">
                <a:solidFill>
                  <a:srgbClr val="800000"/>
                </a:solidFill>
              </a:rPr>
              <a:t>Example 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0035"/>
            <a:ext cx="8229600" cy="40318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dirty="0"/>
              <a:t>Determine the remainder of: 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982552"/>
              </p:ext>
            </p:extLst>
          </p:nvPr>
        </p:nvGraphicFramePr>
        <p:xfrm>
          <a:off x="2827338" y="2095500"/>
          <a:ext cx="3500437" cy="169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2" name="Equation" r:id="rId4" imgW="1155700" imgH="558800" progId="Equation.3">
                  <p:embed/>
                </p:oleObj>
              </mc:Choice>
              <mc:Fallback>
                <p:oleObj name="Equation" r:id="rId4" imgW="1155700" imgH="558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27338" y="2095500"/>
                        <a:ext cx="3500437" cy="1693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05526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420"/>
            <a:ext cx="8229600" cy="939611"/>
          </a:xfr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Example 7 - Solution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199" y="1168269"/>
            <a:ext cx="813270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Write the terms of the dividend and the quotient in descending order, by degree.</a:t>
            </a:r>
          </a:p>
          <a:p>
            <a:endParaRPr lang="en-US" sz="3200" dirty="0"/>
          </a:p>
          <a:p>
            <a:r>
              <a:rPr lang="en-US" sz="3200" dirty="0"/>
              <a:t>Since there is no x</a:t>
            </a:r>
            <a:r>
              <a:rPr lang="en-US" sz="3200" baseline="30000" dirty="0"/>
              <a:t>2</a:t>
            </a:r>
            <a:r>
              <a:rPr lang="en-US" sz="3200" dirty="0"/>
              <a:t>-term in the dividend, we use 0 as the coefficient of x</a:t>
            </a:r>
            <a:r>
              <a:rPr lang="en-US" sz="3200" baseline="30000" dirty="0"/>
              <a:t>2 </a:t>
            </a:r>
            <a:r>
              <a:rPr lang="en-US" sz="3200" dirty="0"/>
              <a:t>to make the like terms line up properly.</a:t>
            </a:r>
          </a:p>
        </p:txBody>
      </p:sp>
    </p:spTree>
    <p:extLst>
      <p:ext uri="{BB962C8B-B14F-4D97-AF65-F5344CB8AC3E}">
        <p14:creationId xmlns:p14="http://schemas.microsoft.com/office/powerpoint/2010/main" val="40379249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420"/>
            <a:ext cx="8229600" cy="939611"/>
          </a:xfr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Example 7 - Solution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9986" y="1244600"/>
            <a:ext cx="5946514" cy="373176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66800" y="2260600"/>
            <a:ext cx="2463800" cy="2463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86100" y="3009900"/>
            <a:ext cx="825500" cy="1854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705784"/>
              </p:ext>
            </p:extLst>
          </p:nvPr>
        </p:nvGraphicFramePr>
        <p:xfrm>
          <a:off x="587375" y="5788310"/>
          <a:ext cx="8099425" cy="709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0" name="Equation" r:id="rId5" imgW="3479800" imgH="304800" progId="Equation.3">
                  <p:embed/>
                </p:oleObj>
              </mc:Choice>
              <mc:Fallback>
                <p:oleObj name="Equation" r:id="rId5" imgW="34798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7375" y="5788310"/>
                        <a:ext cx="8099425" cy="7094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H="1">
            <a:off x="4580626" y="4864100"/>
            <a:ext cx="1423360" cy="0"/>
          </a:xfrm>
          <a:prstGeom prst="straightConnector1">
            <a:avLst/>
          </a:prstGeom>
          <a:ln w="47625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18426" y="4663170"/>
            <a:ext cx="14645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200" b="1" dirty="0">
                <a:solidFill>
                  <a:srgbClr val="00B050"/>
                </a:solidFill>
              </a:rPr>
              <a:t>Remainder</a:t>
            </a:r>
          </a:p>
        </p:txBody>
      </p:sp>
    </p:spTree>
    <p:extLst>
      <p:ext uri="{BB962C8B-B14F-4D97-AF65-F5344CB8AC3E}">
        <p14:creationId xmlns:p14="http://schemas.microsoft.com/office/powerpoint/2010/main" val="2029839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05070"/>
          </a:xfrm>
        </p:spPr>
        <p:txBody>
          <a:bodyPr/>
          <a:lstStyle/>
          <a:p>
            <a:r>
              <a:rPr lang="en-CA" b="1" dirty="0">
                <a:solidFill>
                  <a:schemeClr val="accent2">
                    <a:lumMod val="75000"/>
                  </a:schemeClr>
                </a:solidFill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05070"/>
            <a:ext cx="8229600" cy="5321093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Recall that long division can be used to determine the quotient of two numbers. </a:t>
            </a:r>
          </a:p>
          <a:p>
            <a:pPr marL="0" indent="0">
              <a:buNone/>
            </a:pPr>
            <a:r>
              <a:rPr lang="en-CA" dirty="0"/>
              <a:t>For example, </a:t>
            </a:r>
            <a:r>
              <a:rPr lang="en-CA" b="1" dirty="0"/>
              <a:t>107 ÷ 4 </a:t>
            </a:r>
            <a:r>
              <a:rPr lang="en-CA" dirty="0"/>
              <a:t>can be evaluated as follows: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668" y="3024601"/>
            <a:ext cx="5476663" cy="335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5075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8148" y="1039816"/>
            <a:ext cx="4665852" cy="466248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1" y="1340574"/>
            <a:ext cx="44069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800000"/>
                </a:solidFill>
              </a:rPr>
              <a:t>If you have any questions, please do not hesitate to contact your teacher.</a:t>
            </a:r>
          </a:p>
          <a:p>
            <a:endParaRPr lang="en-US" sz="3600" dirty="0">
              <a:solidFill>
                <a:srgbClr val="800000"/>
              </a:solidFill>
            </a:endParaRPr>
          </a:p>
          <a:p>
            <a:endParaRPr lang="en-US" sz="3600" dirty="0">
              <a:solidFill>
                <a:srgbClr val="800000"/>
              </a:solidFill>
            </a:endParaRPr>
          </a:p>
          <a:p>
            <a:r>
              <a:rPr lang="en-US" sz="3600" dirty="0">
                <a:solidFill>
                  <a:srgbClr val="800000"/>
                </a:solidFill>
              </a:rPr>
              <a:t>Thank you! </a:t>
            </a:r>
          </a:p>
        </p:txBody>
      </p:sp>
    </p:spTree>
    <p:extLst>
      <p:ext uri="{BB962C8B-B14F-4D97-AF65-F5344CB8AC3E}">
        <p14:creationId xmlns:p14="http://schemas.microsoft.com/office/powerpoint/2010/main" val="4224380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05070"/>
          </a:xfrm>
        </p:spPr>
        <p:txBody>
          <a:bodyPr/>
          <a:lstStyle/>
          <a:p>
            <a:r>
              <a:rPr lang="en-CA" b="1" dirty="0">
                <a:solidFill>
                  <a:schemeClr val="accent2">
                    <a:lumMod val="75000"/>
                  </a:schemeClr>
                </a:solidFill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05070"/>
            <a:ext cx="8229600" cy="5321093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Every division statement that involves numbers can be rewritten using multiplication and addition. The multiplication is the quotient, and the addition is the remainder. </a:t>
            </a:r>
          </a:p>
          <a:p>
            <a:pPr marL="0" indent="0">
              <a:buNone/>
            </a:pPr>
            <a:endParaRPr lang="en-CA" sz="800" dirty="0"/>
          </a:p>
          <a:p>
            <a:pPr marL="0" indent="0">
              <a:buNone/>
            </a:pPr>
            <a:r>
              <a:rPr lang="en-CA" dirty="0"/>
              <a:t>For example, since </a:t>
            </a:r>
            <a:r>
              <a:rPr lang="en-CA" b="1" dirty="0"/>
              <a:t>107 = (4)(26) + 3 </a:t>
            </a:r>
            <a:r>
              <a:rPr lang="en-CA" dirty="0"/>
              <a:t>then: 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The quotient is 26, and the remainder is 3.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789706"/>
            <a:ext cx="2494722" cy="85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485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420"/>
            <a:ext cx="8229600" cy="939611"/>
          </a:xfrm>
        </p:spPr>
        <p:txBody>
          <a:bodyPr/>
          <a:lstStyle/>
          <a:p>
            <a:r>
              <a:rPr lang="en-US" b="1" dirty="0">
                <a:solidFill>
                  <a:srgbClr val="800000"/>
                </a:solidFill>
              </a:rPr>
              <a:t>Example 1 – Video Demonstration</a:t>
            </a:r>
          </a:p>
        </p:txBody>
      </p:sp>
      <p:pic>
        <p:nvPicPr>
          <p:cNvPr id="7" name="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5191" y="958031"/>
            <a:ext cx="7573617" cy="568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19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9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420"/>
            <a:ext cx="8229600" cy="939611"/>
          </a:xfrm>
        </p:spPr>
        <p:txBody>
          <a:bodyPr/>
          <a:lstStyle/>
          <a:p>
            <a:r>
              <a:rPr lang="en-US" b="1" dirty="0">
                <a:solidFill>
                  <a:srgbClr val="800000"/>
                </a:solidFill>
              </a:rPr>
              <a:t>Example 2 – Video Demonstration</a:t>
            </a:r>
          </a:p>
        </p:txBody>
      </p:sp>
      <p:pic>
        <p:nvPicPr>
          <p:cNvPr id="3" name="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9235" y="958031"/>
            <a:ext cx="7805530" cy="585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27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0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420"/>
            <a:ext cx="8229600" cy="939611"/>
          </a:xfrm>
        </p:spPr>
        <p:txBody>
          <a:bodyPr/>
          <a:lstStyle/>
          <a:p>
            <a:r>
              <a:rPr lang="en-US" b="1" dirty="0">
                <a:solidFill>
                  <a:srgbClr val="800000"/>
                </a:solidFill>
              </a:rPr>
              <a:t>Example 3 – Video Demonstration</a:t>
            </a:r>
          </a:p>
        </p:txBody>
      </p:sp>
      <p:pic>
        <p:nvPicPr>
          <p:cNvPr id="4" name="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3717" y="958031"/>
            <a:ext cx="7636565" cy="572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33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9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420"/>
            <a:ext cx="8229600" cy="939611"/>
          </a:xfrm>
        </p:spPr>
        <p:txBody>
          <a:bodyPr/>
          <a:lstStyle/>
          <a:p>
            <a:r>
              <a:rPr lang="en-US" b="1" dirty="0">
                <a:solidFill>
                  <a:srgbClr val="800000"/>
                </a:solidFill>
              </a:rPr>
              <a:t>Example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4664" y="1352935"/>
            <a:ext cx="7775245" cy="7438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Divide and write the division statement: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1720532"/>
              </p:ext>
            </p:extLst>
          </p:nvPr>
        </p:nvGraphicFramePr>
        <p:xfrm>
          <a:off x="1731963" y="2479675"/>
          <a:ext cx="5692775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3" name="Equation" r:id="rId4" imgW="1879600" imgH="304800" progId="Equation.3">
                  <p:embed/>
                </p:oleObj>
              </mc:Choice>
              <mc:Fallback>
                <p:oleObj name="Equation" r:id="rId4" imgW="1879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31963" y="2479675"/>
                        <a:ext cx="5692775" cy="922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6799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420"/>
            <a:ext cx="8229600" cy="939611"/>
          </a:xfr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Example 4 -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4664" y="1352935"/>
            <a:ext cx="7775245" cy="36762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First we need to write the polynomial in order of descending powers, just as numbers are written in order of place value: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Now we can apply the long division. 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6078143"/>
              </p:ext>
            </p:extLst>
          </p:nvPr>
        </p:nvGraphicFramePr>
        <p:xfrm>
          <a:off x="2654300" y="3387725"/>
          <a:ext cx="3846513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5" name="Equation" r:id="rId4" imgW="1270000" imgH="292100" progId="Equation.DSMT4">
                  <p:embed/>
                </p:oleObj>
              </mc:Choice>
              <mc:Fallback>
                <p:oleObj name="Equation" r:id="rId4" imgW="12700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54300" y="3387725"/>
                        <a:ext cx="3846513" cy="882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5867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420"/>
            <a:ext cx="8229600" cy="939611"/>
          </a:xfr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Example 4 - Solution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5974033"/>
              </p:ext>
            </p:extLst>
          </p:nvPr>
        </p:nvGraphicFramePr>
        <p:xfrm>
          <a:off x="330200" y="5706047"/>
          <a:ext cx="8148638" cy="8947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7" name="Equation" r:id="rId4" imgW="2768600" imgH="304800" progId="Equation.3">
                  <p:embed/>
                </p:oleObj>
              </mc:Choice>
              <mc:Fallback>
                <p:oleObj name="Equation" r:id="rId4" imgW="2768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0200" y="5706047"/>
                        <a:ext cx="8148638" cy="8947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7700" y="1079500"/>
            <a:ext cx="4978400" cy="426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36805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-4B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2158</TotalTime>
  <Words>497</Words>
  <Application>Microsoft Office PowerPoint</Application>
  <PresentationFormat>On-screen Show (4:3)</PresentationFormat>
  <Paragraphs>86</Paragraphs>
  <Slides>20</Slides>
  <Notes>18</Notes>
  <HiddenSlides>0</HiddenSlides>
  <MMClips>3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Office Theme</vt:lpstr>
      <vt:lpstr>Equation</vt:lpstr>
      <vt:lpstr>The Long Division</vt:lpstr>
      <vt:lpstr>Introduction</vt:lpstr>
      <vt:lpstr>Introduction</vt:lpstr>
      <vt:lpstr>Example 1 – Video Demonstration</vt:lpstr>
      <vt:lpstr>Example 2 – Video Demonstration</vt:lpstr>
      <vt:lpstr>Example 3 – Video Demonstration</vt:lpstr>
      <vt:lpstr>Example 4</vt:lpstr>
      <vt:lpstr>Example 4 - Solution</vt:lpstr>
      <vt:lpstr>Example 4 - Solution</vt:lpstr>
      <vt:lpstr>Example 5</vt:lpstr>
      <vt:lpstr>Example 5 - Solution</vt:lpstr>
      <vt:lpstr>Example 5 - Solution</vt:lpstr>
      <vt:lpstr>Example 6</vt:lpstr>
      <vt:lpstr>Example 6 - Solution</vt:lpstr>
      <vt:lpstr>Example 6 - Solution</vt:lpstr>
      <vt:lpstr>Example 6 - Solution</vt:lpstr>
      <vt:lpstr>Example 7</vt:lpstr>
      <vt:lpstr>Example 7 - Solution</vt:lpstr>
      <vt:lpstr>Example 7 - Solution</vt:lpstr>
      <vt:lpstr>PowerPoint Presentation</vt:lpstr>
    </vt:vector>
  </TitlesOfParts>
  <Manager/>
  <Company>Rosedale Academy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1-4B</dc:title>
  <dc:subject/>
  <dc:creator>Asim Sayed</dc:creator>
  <cp:keywords/>
  <dc:description/>
  <cp:lastModifiedBy>asim sayed</cp:lastModifiedBy>
  <cp:revision>66</cp:revision>
  <cp:lastPrinted>2015-07-06T18:20:16Z</cp:lastPrinted>
  <dcterms:created xsi:type="dcterms:W3CDTF">2015-07-06T16:20:19Z</dcterms:created>
  <dcterms:modified xsi:type="dcterms:W3CDTF">2016-09-08T18:40:27Z</dcterms:modified>
  <cp:category/>
</cp:coreProperties>
</file>