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7" r:id="rId3"/>
    <p:sldId id="288" r:id="rId4"/>
    <p:sldId id="289" r:id="rId5"/>
    <p:sldId id="291" r:id="rId6"/>
    <p:sldId id="290" r:id="rId7"/>
    <p:sldId id="292" r:id="rId8"/>
    <p:sldId id="293" r:id="rId9"/>
    <p:sldId id="294" r:id="rId10"/>
    <p:sldId id="295" r:id="rId11"/>
    <p:sldId id="296" r:id="rId12"/>
  </p:sldIdLst>
  <p:sldSz cx="9144000" cy="6858000" type="screen4x3"/>
  <p:notesSz cx="6858000" cy="9144000"/>
  <p:custDataLst>
    <p:tags r:id="rId14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0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15DD327-4D1C-4889-93BC-B27F40A1D99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74721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F1D049-3C52-4BDF-B527-A10F91CBE90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391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FEE1A1-F0F7-4165-9F8F-DADA1133EA19}" type="slidenum">
              <a:rPr lang="en-US" altLang="en-US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752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5DAF27B-A0A2-4E4F-96B8-8894C6BF0A08}" type="slidenum">
              <a:rPr lang="en-US" altLang="en-US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666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EE95A69-FC47-4A05-A8F0-B3C0205CAB39}" type="slidenum">
              <a:rPr lang="en-US" altLang="en-US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924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62E4CD1-023F-4D79-8E3A-86EF2F681D6B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579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07A046F-FF2C-41E3-B54E-0930DAE5D1AC}" type="slidenum">
              <a:rPr lang="en-US" altLang="en-US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3473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04480DA-A258-43DB-89AC-1A641E77C493}" type="slidenum">
              <a:rPr lang="en-US" altLang="en-US"/>
              <a:pPr>
                <a:spcBef>
                  <a:spcPct val="0"/>
                </a:spcBef>
              </a:pPr>
              <a:t>7</a:t>
            </a:fld>
            <a:endParaRPr lang="en-US" alt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8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24F056E-5249-4969-9B14-5288F0023447}" type="slidenum">
              <a:rPr lang="en-US" altLang="en-US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77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6B783F3-1D65-40D3-ACB6-ABB8D1145033}" type="slidenum">
              <a:rPr lang="en-US" altLang="en-US"/>
              <a:pPr eaLnBrk="1" hangingPunct="1"/>
              <a:t>9</a:t>
            </a:fld>
            <a:endParaRPr lang="en-US" alt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0577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3F05E2-9456-4479-AA22-528E587DF5F5}" type="slidenum">
              <a:rPr lang="en-US" altLang="en-US"/>
              <a:pPr eaLnBrk="1" hangingPunct="1"/>
              <a:t>10</a:t>
            </a:fld>
            <a:endParaRPr lang="en-US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8526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A31116D-BD80-4426-A177-FB670D5B4505}" type="slidenum">
              <a:rPr lang="en-US" altLang="en-US"/>
              <a:pPr eaLnBrk="1" hangingPunct="1"/>
              <a:t>11</a:t>
            </a:fld>
            <a:endParaRPr lang="en-US" altLang="en-US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994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A7D93CE-7838-478C-AA57-B502AA8140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4242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3E4D3-FF08-47E5-8DEA-497D16A07F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3080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10AEC-14A9-466F-96EC-BA09F702CA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0244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A9B5A-902C-41D2-925E-21D07F550A0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230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909B6-323F-40A3-9520-617C0972BF6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1462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A9A3F-F941-4F11-91EC-3AC3FACF6D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0372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0C4E2-9B61-4E24-A9AE-AFE129D836C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0115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72E2D-0457-4A62-881C-2CD5FC31638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899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875F0-C129-460C-AB7F-ECFB2C9EE0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0741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03E8E-F06E-4210-957A-ADD1186F02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5751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0C360-C054-47D0-8FF3-537C6CDEFD0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574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fld id="{8034A746-6736-4C07-888C-A8FF892985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1893" y="838200"/>
            <a:ext cx="7085013" cy="1066800"/>
          </a:xfrm>
        </p:spPr>
        <p:txBody>
          <a:bodyPr/>
          <a:lstStyle/>
          <a:p>
            <a:pPr eaLnBrk="1" hangingPunct="1"/>
            <a:r>
              <a:rPr lang="en-CA" altLang="en-US" sz="50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Trig Ratios of Any Angles</a:t>
            </a:r>
            <a:endParaRPr lang="en-US" altLang="en-US" sz="50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81893" y="1901825"/>
            <a:ext cx="5256213" cy="546100"/>
          </a:xfrm>
        </p:spPr>
        <p:txBody>
          <a:bodyPr/>
          <a:lstStyle/>
          <a:p>
            <a:pPr eaLnBrk="1" hangingPunct="1"/>
            <a:r>
              <a:rPr lang="en-CA" altLang="en-US" sz="4400" b="1" dirty="0" smtClean="0">
                <a:latin typeface="Calibri" panose="020F0502020204030204" pitchFamily="34" charset="0"/>
              </a:rPr>
              <a:t>Review</a:t>
            </a:r>
            <a:endParaRPr lang="en-US" altLang="en-US" sz="4400" b="1" dirty="0" smtClean="0">
              <a:latin typeface="Calibri" panose="020F0502020204030204" pitchFamily="34" charset="0"/>
            </a:endParaRPr>
          </a:p>
        </p:txBody>
      </p:sp>
      <p:sp>
        <p:nvSpPr>
          <p:cNvPr id="4100" name="AutoShape 6" descr="content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4101" name="AutoShape 8" descr="content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4102" name="AutoShape 10" descr="content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pic>
        <p:nvPicPr>
          <p:cNvPr id="410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725" y="3546475"/>
            <a:ext cx="33337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1" y="248444"/>
            <a:ext cx="8248650" cy="1066800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Review </a:t>
            </a:r>
            <a:r>
              <a:rPr lang="en-CA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of Understanding Angles</a:t>
            </a:r>
            <a:r>
              <a:rPr lang="en-US" altLang="en-US" sz="2800" b="1" dirty="0"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304801" y="1369219"/>
            <a:ext cx="885450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200" dirty="0" smtClean="0">
                <a:latin typeface="Calibri" panose="020F0502020204030204" pitchFamily="34" charset="0"/>
              </a:rPr>
              <a:t> In </a:t>
            </a:r>
            <a:r>
              <a:rPr lang="en-US" altLang="en-US" sz="2200" dirty="0">
                <a:latin typeface="Calibri" panose="020F0502020204030204" pitchFamily="34" charset="0"/>
              </a:rPr>
              <a:t>grade 11 you learned how to find the trigonometric ratios of any angle</a:t>
            </a: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304801" y="1876426"/>
            <a:ext cx="858032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200" dirty="0" smtClean="0">
                <a:latin typeface="Calibri" panose="020F0502020204030204" pitchFamily="34" charset="0"/>
              </a:rPr>
              <a:t> Before </a:t>
            </a:r>
            <a:r>
              <a:rPr lang="en-US" altLang="en-US" sz="2200" dirty="0">
                <a:latin typeface="Calibri" panose="020F0502020204030204" pitchFamily="34" charset="0"/>
              </a:rPr>
              <a:t>we can do this we must first define some key features of angles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917700" y="2324100"/>
            <a:ext cx="3260725" cy="2743200"/>
            <a:chOff x="1208" y="1464"/>
            <a:chExt cx="2054" cy="1728"/>
          </a:xfrm>
        </p:grpSpPr>
        <p:sp>
          <p:nvSpPr>
            <p:cNvPr id="6160" name="Line 10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6161" name="Line 11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6162" name="Text Box 12"/>
            <p:cNvSpPr txBox="1">
              <a:spLocks noChangeArrowheads="1"/>
            </p:cNvSpPr>
            <p:nvPr/>
          </p:nvSpPr>
          <p:spPr bwMode="auto">
            <a:xfrm>
              <a:off x="3074" y="2296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6163" name="Text Box 13"/>
            <p:cNvSpPr txBox="1">
              <a:spLocks noChangeArrowheads="1"/>
            </p:cNvSpPr>
            <p:nvPr/>
          </p:nvSpPr>
          <p:spPr bwMode="auto">
            <a:xfrm>
              <a:off x="1882" y="1464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y</a:t>
              </a:r>
            </a:p>
          </p:txBody>
        </p:sp>
      </p:grpSp>
      <p:sp>
        <p:nvSpPr>
          <p:cNvPr id="45071" name="Line 15"/>
          <p:cNvSpPr>
            <a:spLocks noChangeShapeType="1"/>
          </p:cNvSpPr>
          <p:nvPr/>
        </p:nvSpPr>
        <p:spPr bwMode="auto">
          <a:xfrm>
            <a:off x="3124200" y="3848100"/>
            <a:ext cx="1282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5073" name="Text Box 17"/>
          <p:cNvSpPr txBox="1">
            <a:spLocks noChangeArrowheads="1"/>
          </p:cNvSpPr>
          <p:nvPr/>
        </p:nvSpPr>
        <p:spPr bwMode="auto">
          <a:xfrm>
            <a:off x="3184525" y="3844925"/>
            <a:ext cx="10823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rgbClr val="FF3300"/>
                </a:solidFill>
                <a:latin typeface="Calibri" panose="020F0502020204030204" pitchFamily="34" charset="0"/>
              </a:rPr>
              <a:t>Initial Arm</a:t>
            </a:r>
          </a:p>
        </p:txBody>
      </p: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5103813" y="4067175"/>
            <a:ext cx="3581400" cy="1643527"/>
          </a:xfrm>
          <a:prstGeom prst="rect">
            <a:avLst/>
          </a:prstGeom>
          <a:solidFill>
            <a:srgbClr val="000000"/>
          </a:solidFill>
          <a:ln w="76200">
            <a:solidFill>
              <a:srgbClr val="99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Calibri" panose="020F0502020204030204" pitchFamily="34" charset="0"/>
              </a:rPr>
              <a:t>Initial Arm: the ray that defines the beginning of the angle.</a:t>
            </a:r>
            <a:r>
              <a:rPr lang="en-US" altLang="en-US" sz="18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>
                <a:latin typeface="Calibri" panose="020F0502020204030204" pitchFamily="34" charset="0"/>
              </a:rPr>
              <a:t> </a:t>
            </a:r>
          </a:p>
          <a:p>
            <a:pPr eaLnBrk="1" hangingPunct="1"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45075" name="Line 19"/>
          <p:cNvSpPr>
            <a:spLocks noChangeShapeType="1"/>
          </p:cNvSpPr>
          <p:nvPr/>
        </p:nvSpPr>
        <p:spPr bwMode="auto">
          <a:xfrm flipV="1">
            <a:off x="3136900" y="2946400"/>
            <a:ext cx="914400" cy="9017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5076" name="Text Box 20"/>
          <p:cNvSpPr txBox="1">
            <a:spLocks noChangeArrowheads="1"/>
          </p:cNvSpPr>
          <p:nvPr/>
        </p:nvSpPr>
        <p:spPr bwMode="auto">
          <a:xfrm rot="18994204">
            <a:off x="2966842" y="2961273"/>
            <a:ext cx="13338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rgbClr val="0000FF"/>
                </a:solidFill>
                <a:latin typeface="Calibri" panose="020F0502020204030204" pitchFamily="34" charset="0"/>
              </a:rPr>
              <a:t>Terminal Arm</a:t>
            </a:r>
          </a:p>
        </p:txBody>
      </p:sp>
      <p:sp>
        <p:nvSpPr>
          <p:cNvPr id="45077" name="Freeform 21"/>
          <p:cNvSpPr>
            <a:spLocks/>
          </p:cNvSpPr>
          <p:nvPr/>
        </p:nvSpPr>
        <p:spPr bwMode="auto">
          <a:xfrm>
            <a:off x="3632200" y="3390900"/>
            <a:ext cx="182563" cy="457200"/>
          </a:xfrm>
          <a:custGeom>
            <a:avLst/>
            <a:gdLst>
              <a:gd name="T0" fmla="*/ 2147483646 w 115"/>
              <a:gd name="T1" fmla="*/ 2147483646 h 288"/>
              <a:gd name="T2" fmla="*/ 2147483646 w 115"/>
              <a:gd name="T3" fmla="*/ 2147483646 h 288"/>
              <a:gd name="T4" fmla="*/ 0 w 115"/>
              <a:gd name="T5" fmla="*/ 0 h 288"/>
              <a:gd name="T6" fmla="*/ 0 60000 65536"/>
              <a:gd name="T7" fmla="*/ 0 60000 65536"/>
              <a:gd name="T8" fmla="*/ 0 60000 65536"/>
              <a:gd name="T9" fmla="*/ 0 w 115"/>
              <a:gd name="T10" fmla="*/ 0 h 288"/>
              <a:gd name="T11" fmla="*/ 115 w 115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5" h="288">
                <a:moveTo>
                  <a:pt x="112" y="288"/>
                </a:moveTo>
                <a:cubicBezTo>
                  <a:pt x="113" y="248"/>
                  <a:pt x="115" y="208"/>
                  <a:pt x="96" y="160"/>
                </a:cubicBezTo>
                <a:cubicBezTo>
                  <a:pt x="77" y="112"/>
                  <a:pt x="17" y="27"/>
                  <a:pt x="0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5078" name="Rectangle 22"/>
          <p:cNvSpPr>
            <a:spLocks noChangeArrowheads="1"/>
          </p:cNvSpPr>
          <p:nvPr/>
        </p:nvSpPr>
        <p:spPr bwMode="auto">
          <a:xfrm>
            <a:off x="3389313" y="3513138"/>
            <a:ext cx="307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θ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45079" name="Text Box 23"/>
          <p:cNvSpPr txBox="1">
            <a:spLocks noChangeArrowheads="1"/>
          </p:cNvSpPr>
          <p:nvPr/>
        </p:nvSpPr>
        <p:spPr bwMode="auto">
          <a:xfrm>
            <a:off x="5116513" y="4041775"/>
            <a:ext cx="3581400" cy="2038350"/>
          </a:xfrm>
          <a:prstGeom prst="rect">
            <a:avLst/>
          </a:prstGeom>
          <a:solidFill>
            <a:srgbClr val="000000"/>
          </a:solidFill>
          <a:ln w="76200">
            <a:solidFill>
              <a:srgbClr val="99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Calibri" panose="020F0502020204030204" pitchFamily="34" charset="0"/>
              </a:rPr>
              <a:t>Terminal Arm: the ray that defines the end of the angle</a:t>
            </a:r>
          </a:p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45080" name="Text Box 24"/>
          <p:cNvSpPr txBox="1">
            <a:spLocks noChangeArrowheads="1"/>
          </p:cNvSpPr>
          <p:nvPr/>
        </p:nvSpPr>
        <p:spPr bwMode="auto">
          <a:xfrm>
            <a:off x="5103813" y="4092575"/>
            <a:ext cx="3581400" cy="1927225"/>
          </a:xfrm>
          <a:prstGeom prst="rect">
            <a:avLst/>
          </a:prstGeom>
          <a:solidFill>
            <a:srgbClr val="000000"/>
          </a:solidFill>
          <a:ln w="76200">
            <a:solidFill>
              <a:srgbClr val="99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Calibri" panose="020F0502020204030204" pitchFamily="34" charset="0"/>
              </a:rPr>
              <a:t>Standard Position: when the initial arm lies on the positive x-axis and the vertex of the angle is at the origin (0,0).</a:t>
            </a:r>
            <a:r>
              <a:rPr lang="en-US" altLang="en-US" sz="180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>
                <a:latin typeface="Calibri" panose="020F050202020403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4" grpId="0"/>
      <p:bldP spid="45065" grpId="0"/>
      <p:bldP spid="45071" grpId="0" animBg="1"/>
      <p:bldP spid="45073" grpId="0"/>
      <p:bldP spid="45074" grpId="0" animBg="1"/>
      <p:bldP spid="45075" grpId="0" animBg="1"/>
      <p:bldP spid="45076" grpId="0"/>
      <p:bldP spid="45077" grpId="0" animBg="1"/>
      <p:bldP spid="45078" grpId="0"/>
      <p:bldP spid="45079" grpId="0" animBg="1"/>
      <p:bldP spid="450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304801" y="1136452"/>
            <a:ext cx="846327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1600" dirty="0" smtClean="0">
                <a:latin typeface="Calibri" panose="020F0502020204030204" pitchFamily="34" charset="0"/>
              </a:rPr>
              <a:t> Angles </a:t>
            </a:r>
            <a:r>
              <a:rPr lang="en-US" altLang="en-US" sz="1600" dirty="0">
                <a:latin typeface="Calibri" panose="020F0502020204030204" pitchFamily="34" charset="0"/>
              </a:rPr>
              <a:t>can either be positive or negative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1600" dirty="0" smtClean="0">
                <a:latin typeface="Calibri" panose="020F0502020204030204" pitchFamily="34" charset="0"/>
              </a:rPr>
              <a:t> If </a:t>
            </a:r>
            <a:r>
              <a:rPr lang="en-US" altLang="en-US" sz="1600" dirty="0">
                <a:latin typeface="Calibri" panose="020F0502020204030204" pitchFamily="34" charset="0"/>
              </a:rPr>
              <a:t>the </a:t>
            </a:r>
            <a:r>
              <a:rPr lang="en-US" altLang="en-US" sz="2200" dirty="0">
                <a:latin typeface="Calibri" panose="020F0502020204030204" pitchFamily="34" charset="0"/>
              </a:rPr>
              <a:t>terminal</a:t>
            </a:r>
            <a:r>
              <a:rPr lang="en-US" altLang="en-US" sz="1600" dirty="0">
                <a:latin typeface="Calibri" panose="020F0502020204030204" pitchFamily="34" charset="0"/>
              </a:rPr>
              <a:t> arm rotates Counter </a:t>
            </a:r>
            <a:r>
              <a:rPr lang="en-US" altLang="en-US" sz="1600" dirty="0" smtClean="0">
                <a:latin typeface="Calibri" panose="020F0502020204030204" pitchFamily="34" charset="0"/>
              </a:rPr>
              <a:t>clockwise = POSTIVE</a:t>
            </a:r>
            <a:r>
              <a:rPr lang="en-US" altLang="en-US" sz="1600" dirty="0">
                <a:latin typeface="Calibri" panose="020F0502020204030204" pitchFamily="34" charset="0"/>
              </a:rPr>
              <a:t>, </a:t>
            </a:r>
            <a:r>
              <a:rPr lang="en-US" altLang="en-US" sz="1600" dirty="0" smtClean="0">
                <a:latin typeface="Calibri" panose="020F0502020204030204" pitchFamily="34" charset="0"/>
              </a:rPr>
              <a:t>Clockwise = NEGATIVE</a:t>
            </a:r>
            <a:endParaRPr lang="en-US" altLang="en-US" sz="1600" dirty="0">
              <a:latin typeface="Calibri" panose="020F0502020204030204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93800" y="2705100"/>
            <a:ext cx="3260725" cy="2743200"/>
            <a:chOff x="1208" y="1464"/>
            <a:chExt cx="2054" cy="1728"/>
          </a:xfrm>
        </p:grpSpPr>
        <p:sp>
          <p:nvSpPr>
            <p:cNvPr id="8216" name="Line 7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8217" name="Line 8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8218" name="Text Box 9"/>
            <p:cNvSpPr txBox="1">
              <a:spLocks noChangeArrowheads="1"/>
            </p:cNvSpPr>
            <p:nvPr/>
          </p:nvSpPr>
          <p:spPr bwMode="auto">
            <a:xfrm>
              <a:off x="3074" y="2296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n-US" altLang="en-US" sz="1800">
                <a:latin typeface="Calibri" panose="020F0502020204030204" pitchFamily="34" charset="0"/>
              </a:endParaRPr>
            </a:p>
          </p:txBody>
        </p:sp>
        <p:sp>
          <p:nvSpPr>
            <p:cNvPr id="8219" name="Text Box 10"/>
            <p:cNvSpPr txBox="1">
              <a:spLocks noChangeArrowheads="1"/>
            </p:cNvSpPr>
            <p:nvPr/>
          </p:nvSpPr>
          <p:spPr bwMode="auto">
            <a:xfrm>
              <a:off x="1882" y="1464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n-US" altLang="en-US" sz="1800">
                <a:latin typeface="Calibri" panose="020F0502020204030204" pitchFamily="34" charset="0"/>
              </a:endParaRPr>
            </a:p>
          </p:txBody>
        </p:sp>
      </p:grpSp>
      <p:sp>
        <p:nvSpPr>
          <p:cNvPr id="47115" name="Line 11"/>
          <p:cNvSpPr>
            <a:spLocks noChangeShapeType="1"/>
          </p:cNvSpPr>
          <p:nvPr/>
        </p:nvSpPr>
        <p:spPr bwMode="auto">
          <a:xfrm>
            <a:off x="2400300" y="4229100"/>
            <a:ext cx="1282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2460625" y="4225925"/>
            <a:ext cx="10823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rgbClr val="FF3300"/>
                </a:solidFill>
                <a:latin typeface="Calibri" panose="020F0502020204030204" pitchFamily="34" charset="0"/>
              </a:rPr>
              <a:t>Initial Arm</a:t>
            </a:r>
          </a:p>
        </p:txBody>
      </p:sp>
      <p:sp>
        <p:nvSpPr>
          <p:cNvPr id="47118" name="Line 14"/>
          <p:cNvSpPr>
            <a:spLocks noChangeShapeType="1"/>
          </p:cNvSpPr>
          <p:nvPr/>
        </p:nvSpPr>
        <p:spPr bwMode="auto">
          <a:xfrm flipV="1">
            <a:off x="2413000" y="3327400"/>
            <a:ext cx="914400" cy="9017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7119" name="Text Box 15"/>
          <p:cNvSpPr txBox="1">
            <a:spLocks noChangeArrowheads="1"/>
          </p:cNvSpPr>
          <p:nvPr/>
        </p:nvSpPr>
        <p:spPr bwMode="auto">
          <a:xfrm rot="18994204">
            <a:off x="2242942" y="3342273"/>
            <a:ext cx="13338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rgbClr val="0000FF"/>
                </a:solidFill>
                <a:latin typeface="Calibri" panose="020F0502020204030204" pitchFamily="34" charset="0"/>
              </a:rPr>
              <a:t>Terminal Arm</a:t>
            </a:r>
          </a:p>
        </p:txBody>
      </p:sp>
      <p:sp>
        <p:nvSpPr>
          <p:cNvPr id="47120" name="Freeform 16"/>
          <p:cNvSpPr>
            <a:spLocks/>
          </p:cNvSpPr>
          <p:nvPr/>
        </p:nvSpPr>
        <p:spPr bwMode="auto">
          <a:xfrm>
            <a:off x="2908300" y="3771900"/>
            <a:ext cx="182563" cy="457200"/>
          </a:xfrm>
          <a:custGeom>
            <a:avLst/>
            <a:gdLst>
              <a:gd name="T0" fmla="*/ 2147483646 w 115"/>
              <a:gd name="T1" fmla="*/ 2147483646 h 288"/>
              <a:gd name="T2" fmla="*/ 2147483646 w 115"/>
              <a:gd name="T3" fmla="*/ 2147483646 h 288"/>
              <a:gd name="T4" fmla="*/ 0 w 115"/>
              <a:gd name="T5" fmla="*/ 0 h 288"/>
              <a:gd name="T6" fmla="*/ 0 60000 65536"/>
              <a:gd name="T7" fmla="*/ 0 60000 65536"/>
              <a:gd name="T8" fmla="*/ 0 60000 65536"/>
              <a:gd name="T9" fmla="*/ 0 w 115"/>
              <a:gd name="T10" fmla="*/ 0 h 288"/>
              <a:gd name="T11" fmla="*/ 115 w 115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5" h="288">
                <a:moveTo>
                  <a:pt x="112" y="288"/>
                </a:moveTo>
                <a:cubicBezTo>
                  <a:pt x="113" y="248"/>
                  <a:pt x="115" y="208"/>
                  <a:pt x="96" y="160"/>
                </a:cubicBezTo>
                <a:cubicBezTo>
                  <a:pt x="77" y="112"/>
                  <a:pt x="17" y="27"/>
                  <a:pt x="0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7121" name="Rectangle 17"/>
          <p:cNvSpPr>
            <a:spLocks noChangeArrowheads="1"/>
          </p:cNvSpPr>
          <p:nvPr/>
        </p:nvSpPr>
        <p:spPr bwMode="auto">
          <a:xfrm>
            <a:off x="2665413" y="3894138"/>
            <a:ext cx="307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θ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47124" name="Text Box 20"/>
          <p:cNvSpPr txBox="1">
            <a:spLocks noChangeArrowheads="1"/>
          </p:cNvSpPr>
          <p:nvPr/>
        </p:nvSpPr>
        <p:spPr bwMode="auto">
          <a:xfrm>
            <a:off x="4403725" y="3948113"/>
            <a:ext cx="56060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0 rad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0</a:t>
            </a:r>
            <a:r>
              <a:rPr lang="en-US" altLang="en-US" sz="1400" b="1" baseline="30000">
                <a:latin typeface="Calibri" panose="020F0502020204030204" pitchFamily="34" charset="0"/>
              </a:rPr>
              <a:t>o</a:t>
            </a:r>
          </a:p>
        </p:txBody>
      </p:sp>
      <p:sp>
        <p:nvSpPr>
          <p:cNvPr id="47125" name="Text Box 21"/>
          <p:cNvSpPr txBox="1">
            <a:spLocks noChangeArrowheads="1"/>
          </p:cNvSpPr>
          <p:nvPr/>
        </p:nvSpPr>
        <p:spPr bwMode="auto">
          <a:xfrm>
            <a:off x="2016125" y="2589213"/>
            <a:ext cx="8429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 </a:t>
            </a:r>
            <a:r>
              <a:rPr lang="el-GR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/2</a:t>
            </a:r>
            <a:r>
              <a:rPr lang="en-US" altLang="en-US" sz="1400" b="1">
                <a:latin typeface="Calibri" panose="020F0502020204030204" pitchFamily="34" charset="0"/>
              </a:rPr>
              <a:t> rad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90</a:t>
            </a:r>
            <a:r>
              <a:rPr lang="en-US" altLang="en-US" sz="1400" b="1" baseline="30000">
                <a:latin typeface="Calibri" panose="020F0502020204030204" pitchFamily="34" charset="0"/>
              </a:rPr>
              <a:t>o</a:t>
            </a:r>
          </a:p>
        </p:txBody>
      </p:sp>
      <p:sp>
        <p:nvSpPr>
          <p:cNvPr id="47126" name="Text Box 22"/>
          <p:cNvSpPr txBox="1">
            <a:spLocks noChangeArrowheads="1"/>
          </p:cNvSpPr>
          <p:nvPr/>
        </p:nvSpPr>
        <p:spPr bwMode="auto">
          <a:xfrm>
            <a:off x="276225" y="3922713"/>
            <a:ext cx="10334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 </a:t>
            </a:r>
            <a:r>
              <a:rPr lang="el-GR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400" b="1">
                <a:latin typeface="Calibri" panose="020F0502020204030204" pitchFamily="34" charset="0"/>
              </a:rPr>
              <a:t> rad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180</a:t>
            </a:r>
            <a:r>
              <a:rPr lang="en-US" altLang="en-US" sz="1400" b="1" baseline="30000">
                <a:latin typeface="Calibri" panose="020F0502020204030204" pitchFamily="34" charset="0"/>
              </a:rPr>
              <a:t>o</a:t>
            </a:r>
          </a:p>
        </p:txBody>
      </p:sp>
      <p:sp>
        <p:nvSpPr>
          <p:cNvPr id="47127" name="Text Box 23"/>
          <p:cNvSpPr txBox="1">
            <a:spLocks noChangeArrowheads="1"/>
          </p:cNvSpPr>
          <p:nvPr/>
        </p:nvSpPr>
        <p:spPr bwMode="auto">
          <a:xfrm>
            <a:off x="1889125" y="5383213"/>
            <a:ext cx="10334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 3</a:t>
            </a:r>
            <a:r>
              <a:rPr lang="el-GR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/2</a:t>
            </a:r>
            <a:r>
              <a:rPr lang="en-US" altLang="en-US" sz="1400" b="1">
                <a:latin typeface="Calibri" panose="020F0502020204030204" pitchFamily="34" charset="0"/>
              </a:rPr>
              <a:t> rad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270</a:t>
            </a:r>
            <a:r>
              <a:rPr lang="en-US" altLang="en-US" sz="1400" b="1" baseline="30000">
                <a:latin typeface="Calibri" panose="020F0502020204030204" pitchFamily="34" charset="0"/>
              </a:rPr>
              <a:t>o</a:t>
            </a:r>
          </a:p>
        </p:txBody>
      </p:sp>
      <p:sp>
        <p:nvSpPr>
          <p:cNvPr id="47128" name="Text Box 24"/>
          <p:cNvSpPr txBox="1">
            <a:spLocks noChangeArrowheads="1"/>
          </p:cNvSpPr>
          <p:nvPr/>
        </p:nvSpPr>
        <p:spPr bwMode="auto">
          <a:xfrm>
            <a:off x="1243013" y="2149475"/>
            <a:ext cx="2463800" cy="366713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POSITIVE ANGLE θ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47129" name="Text Box 25"/>
          <p:cNvSpPr txBox="1">
            <a:spLocks noChangeArrowheads="1"/>
          </p:cNvSpPr>
          <p:nvPr/>
        </p:nvSpPr>
        <p:spPr bwMode="auto">
          <a:xfrm>
            <a:off x="1233488" y="2139950"/>
            <a:ext cx="2463800" cy="366713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NEGATIVE ANGLE θ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47130" name="Text Box 26"/>
          <p:cNvSpPr txBox="1">
            <a:spLocks noChangeArrowheads="1"/>
          </p:cNvSpPr>
          <p:nvPr/>
        </p:nvSpPr>
        <p:spPr bwMode="auto">
          <a:xfrm rot="18697515">
            <a:off x="1255517" y="4207461"/>
            <a:ext cx="13338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rgbClr val="0000FF"/>
                </a:solidFill>
                <a:latin typeface="Calibri" panose="020F0502020204030204" pitchFamily="34" charset="0"/>
              </a:rPr>
              <a:t>Terminal Arm</a:t>
            </a:r>
          </a:p>
        </p:txBody>
      </p:sp>
      <p:sp>
        <p:nvSpPr>
          <p:cNvPr id="47131" name="Line 27"/>
          <p:cNvSpPr>
            <a:spLocks noChangeShapeType="1"/>
          </p:cNvSpPr>
          <p:nvPr/>
        </p:nvSpPr>
        <p:spPr bwMode="auto">
          <a:xfrm flipV="1">
            <a:off x="1600200" y="4241800"/>
            <a:ext cx="787400" cy="9144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2678113" y="4592638"/>
            <a:ext cx="307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θ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47137" name="Freeform 33"/>
          <p:cNvSpPr>
            <a:spLocks/>
          </p:cNvSpPr>
          <p:nvPr/>
        </p:nvSpPr>
        <p:spPr bwMode="auto">
          <a:xfrm>
            <a:off x="2044700" y="4229100"/>
            <a:ext cx="723900" cy="525463"/>
          </a:xfrm>
          <a:custGeom>
            <a:avLst/>
            <a:gdLst>
              <a:gd name="T0" fmla="*/ 2147483646 w 352"/>
              <a:gd name="T1" fmla="*/ 0 h 339"/>
              <a:gd name="T2" fmla="*/ 2147483646 w 352"/>
              <a:gd name="T3" fmla="*/ 2147483646 h 339"/>
              <a:gd name="T4" fmla="*/ 2147483646 w 352"/>
              <a:gd name="T5" fmla="*/ 2147483646 h 339"/>
              <a:gd name="T6" fmla="*/ 2147483646 w 352"/>
              <a:gd name="T7" fmla="*/ 2147483646 h 339"/>
              <a:gd name="T8" fmla="*/ 2147483646 w 352"/>
              <a:gd name="T9" fmla="*/ 2147483646 h 339"/>
              <a:gd name="T10" fmla="*/ 0 w 352"/>
              <a:gd name="T11" fmla="*/ 2147483646 h 3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52"/>
              <a:gd name="T19" fmla="*/ 0 h 339"/>
              <a:gd name="T20" fmla="*/ 352 w 352"/>
              <a:gd name="T21" fmla="*/ 339 h 3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52" h="339">
                <a:moveTo>
                  <a:pt x="344" y="0"/>
                </a:moveTo>
                <a:cubicBezTo>
                  <a:pt x="348" y="44"/>
                  <a:pt x="352" y="88"/>
                  <a:pt x="344" y="128"/>
                </a:cubicBezTo>
                <a:cubicBezTo>
                  <a:pt x="336" y="168"/>
                  <a:pt x="321" y="208"/>
                  <a:pt x="296" y="240"/>
                </a:cubicBezTo>
                <a:cubicBezTo>
                  <a:pt x="271" y="272"/>
                  <a:pt x="227" y="304"/>
                  <a:pt x="192" y="320"/>
                </a:cubicBezTo>
                <a:cubicBezTo>
                  <a:pt x="157" y="336"/>
                  <a:pt x="120" y="333"/>
                  <a:pt x="88" y="336"/>
                </a:cubicBezTo>
                <a:cubicBezTo>
                  <a:pt x="56" y="339"/>
                  <a:pt x="28" y="337"/>
                  <a:pt x="0" y="336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7138" name="Text Box 34"/>
          <p:cNvSpPr txBox="1">
            <a:spLocks noChangeArrowheads="1"/>
          </p:cNvSpPr>
          <p:nvPr/>
        </p:nvSpPr>
        <p:spPr bwMode="auto">
          <a:xfrm>
            <a:off x="3425825" y="3732213"/>
            <a:ext cx="74174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l-GR" altLang="en-US" sz="1400" b="1">
                <a:latin typeface="Calibri" panose="020F0502020204030204" pitchFamily="34" charset="0"/>
              </a:rPr>
              <a:t>π</a:t>
            </a:r>
            <a:r>
              <a:rPr lang="en-US" altLang="en-US" sz="1400" b="1">
                <a:latin typeface="Calibri" panose="020F0502020204030204" pitchFamily="34" charset="0"/>
              </a:rPr>
              <a:t>/4 rad</a:t>
            </a:r>
          </a:p>
        </p:txBody>
      </p:sp>
      <p:sp>
        <p:nvSpPr>
          <p:cNvPr id="47139" name="Text Box 35"/>
          <p:cNvSpPr txBox="1">
            <a:spLocks noChangeArrowheads="1"/>
          </p:cNvSpPr>
          <p:nvPr/>
        </p:nvSpPr>
        <p:spPr bwMode="auto">
          <a:xfrm>
            <a:off x="2994025" y="4672013"/>
            <a:ext cx="8876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latin typeface="Calibri" panose="020F0502020204030204" pitchFamily="34" charset="0"/>
              </a:rPr>
              <a:t>-3</a:t>
            </a:r>
            <a:r>
              <a:rPr lang="el-GR" altLang="en-US" sz="1400" b="1">
                <a:latin typeface="Calibri" panose="020F0502020204030204" pitchFamily="34" charset="0"/>
              </a:rPr>
              <a:t>π</a:t>
            </a:r>
            <a:r>
              <a:rPr lang="en-US" altLang="en-US" sz="1400" b="1">
                <a:latin typeface="Calibri" panose="020F0502020204030204" pitchFamily="34" charset="0"/>
              </a:rPr>
              <a:t>/4 rad</a:t>
            </a:r>
          </a:p>
        </p:txBody>
      </p:sp>
      <p:sp>
        <p:nvSpPr>
          <p:cNvPr id="3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1" y="248444"/>
            <a:ext cx="8248650" cy="1066800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Review </a:t>
            </a:r>
            <a:r>
              <a:rPr lang="en-CA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of Understanding Angles</a:t>
            </a:r>
            <a: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r>
              <a:rPr lang="en-US" altLang="en-US" sz="2800" b="1" dirty="0" smtClean="0">
                <a:latin typeface="Calibri" panose="020F0502020204030204" pitchFamily="34" charset="0"/>
              </a:rPr>
              <a:t>  </a:t>
            </a: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7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7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7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7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47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47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7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7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7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7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5" grpId="0" animBg="1"/>
      <p:bldP spid="47116" grpId="0"/>
      <p:bldP spid="47118" grpId="0" animBg="1"/>
      <p:bldP spid="47118" grpId="1" animBg="1"/>
      <p:bldP spid="47119" grpId="0"/>
      <p:bldP spid="47119" grpId="1"/>
      <p:bldP spid="47120" grpId="0" animBg="1"/>
      <p:bldP spid="47120" grpId="1" animBg="1"/>
      <p:bldP spid="47121" grpId="0"/>
      <p:bldP spid="47121" grpId="1"/>
      <p:bldP spid="47124" grpId="0"/>
      <p:bldP spid="47125" grpId="0"/>
      <p:bldP spid="47126" grpId="0"/>
      <p:bldP spid="47127" grpId="0"/>
      <p:bldP spid="47128" grpId="0" animBg="1"/>
      <p:bldP spid="47128" grpId="1" animBg="1"/>
      <p:bldP spid="47129" grpId="0" animBg="1"/>
      <p:bldP spid="47130" grpId="0"/>
      <p:bldP spid="47131" grpId="0" animBg="1"/>
      <p:bldP spid="47132" grpId="0"/>
      <p:bldP spid="47137" grpId="0" animBg="1"/>
      <p:bldP spid="47138" grpId="0"/>
      <p:bldP spid="47138" grpId="1"/>
      <p:bldP spid="471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04801" y="1505744"/>
            <a:ext cx="831977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libri" panose="020F0502020204030204" pitchFamily="34" charset="0"/>
              </a:rPr>
              <a:t>To understand angles we also need to know the terms: Principal Angle and Acute Angle</a:t>
            </a: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1552575" y="2540000"/>
            <a:ext cx="3260725" cy="2743200"/>
            <a:chOff x="1208" y="1464"/>
            <a:chExt cx="2054" cy="1728"/>
          </a:xfrm>
        </p:grpSpPr>
        <p:sp>
          <p:nvSpPr>
            <p:cNvPr id="10259" name="Line 38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0260" name="Line 39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0261" name="Text Box 40"/>
            <p:cNvSpPr txBox="1">
              <a:spLocks noChangeArrowheads="1"/>
            </p:cNvSpPr>
            <p:nvPr/>
          </p:nvSpPr>
          <p:spPr bwMode="auto">
            <a:xfrm>
              <a:off x="3074" y="2296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10262" name="Text Box 41"/>
            <p:cNvSpPr txBox="1">
              <a:spLocks noChangeArrowheads="1"/>
            </p:cNvSpPr>
            <p:nvPr/>
          </p:nvSpPr>
          <p:spPr bwMode="auto">
            <a:xfrm>
              <a:off x="1882" y="1464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y</a:t>
              </a:r>
            </a:p>
          </p:txBody>
        </p:sp>
      </p:grpSp>
      <p:sp>
        <p:nvSpPr>
          <p:cNvPr id="49194" name="Line 42"/>
          <p:cNvSpPr>
            <a:spLocks noChangeShapeType="1"/>
          </p:cNvSpPr>
          <p:nvPr/>
        </p:nvSpPr>
        <p:spPr bwMode="auto">
          <a:xfrm>
            <a:off x="2759075" y="4064000"/>
            <a:ext cx="1282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9196" name="Text Box 44"/>
          <p:cNvSpPr txBox="1">
            <a:spLocks noChangeArrowheads="1"/>
          </p:cNvSpPr>
          <p:nvPr/>
        </p:nvSpPr>
        <p:spPr bwMode="auto">
          <a:xfrm>
            <a:off x="4986338" y="3949700"/>
            <a:ext cx="3581400" cy="2038350"/>
          </a:xfrm>
          <a:prstGeom prst="rect">
            <a:avLst/>
          </a:prstGeom>
          <a:solidFill>
            <a:srgbClr val="000000"/>
          </a:solidFill>
          <a:ln w="76200">
            <a:solidFill>
              <a:srgbClr val="99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Calibri" panose="020F0502020204030204" pitchFamily="34" charset="0"/>
              </a:rPr>
              <a:t>Principal Angle: the angle between 0° and 360°</a:t>
            </a:r>
            <a:r>
              <a:rPr lang="en-US" altLang="en-US" sz="1800">
                <a:latin typeface="Calibri" panose="020F0502020204030204" pitchFamily="34" charset="0"/>
              </a:rPr>
              <a:t>  </a:t>
            </a:r>
          </a:p>
          <a:p>
            <a:pPr eaLnBrk="1" hangingPunct="1"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49197" name="Line 45"/>
          <p:cNvSpPr>
            <a:spLocks noChangeShapeType="1"/>
          </p:cNvSpPr>
          <p:nvPr/>
        </p:nvSpPr>
        <p:spPr bwMode="auto">
          <a:xfrm>
            <a:off x="2771775" y="4064000"/>
            <a:ext cx="990600" cy="8763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9200" name="Rectangle 48"/>
          <p:cNvSpPr>
            <a:spLocks noChangeArrowheads="1"/>
          </p:cNvSpPr>
          <p:nvPr/>
        </p:nvSpPr>
        <p:spPr bwMode="auto">
          <a:xfrm>
            <a:off x="1579563" y="3497263"/>
            <a:ext cx="7360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θ=7</a:t>
            </a:r>
            <a:r>
              <a:rPr lang="el-GR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/4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9201" name="Text Box 49"/>
          <p:cNvSpPr txBox="1">
            <a:spLocks noChangeArrowheads="1"/>
          </p:cNvSpPr>
          <p:nvPr/>
        </p:nvSpPr>
        <p:spPr bwMode="auto">
          <a:xfrm>
            <a:off x="4943475" y="4010025"/>
            <a:ext cx="3648075" cy="1927225"/>
          </a:xfrm>
          <a:prstGeom prst="rect">
            <a:avLst/>
          </a:prstGeom>
          <a:solidFill>
            <a:srgbClr val="000000"/>
          </a:solidFill>
          <a:ln w="76200">
            <a:solidFill>
              <a:srgbClr val="9933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1800" b="1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solidFill>
                  <a:schemeClr val="bg1"/>
                </a:solidFill>
                <a:latin typeface="Calibri" panose="020F0502020204030204" pitchFamily="34" charset="0"/>
              </a:rPr>
              <a:t>Related Acute Angle: the angle formed between the terminal arm and the x-axis, and has a measure of between 0° and 90°</a:t>
            </a:r>
            <a:r>
              <a:rPr lang="en-US" altLang="en-US" sz="1800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eaLnBrk="1" hangingPunct="1">
              <a:buFontTx/>
              <a:buNone/>
            </a:pPr>
            <a:endParaRPr lang="en-US" altLang="en-US" sz="18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9203" name="Oval 51"/>
          <p:cNvSpPr>
            <a:spLocks noChangeArrowheads="1"/>
          </p:cNvSpPr>
          <p:nvPr/>
        </p:nvSpPr>
        <p:spPr bwMode="auto">
          <a:xfrm>
            <a:off x="2301875" y="3581400"/>
            <a:ext cx="914400" cy="9525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49204" name="Rectangle 52"/>
          <p:cNvSpPr>
            <a:spLocks noChangeArrowheads="1"/>
          </p:cNvSpPr>
          <p:nvPr/>
        </p:nvSpPr>
        <p:spPr bwMode="auto">
          <a:xfrm>
            <a:off x="3152775" y="4079875"/>
            <a:ext cx="88900" cy="295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49205" name="Rectangle 53"/>
          <p:cNvSpPr>
            <a:spLocks noChangeArrowheads="1"/>
          </p:cNvSpPr>
          <p:nvPr/>
        </p:nvSpPr>
        <p:spPr bwMode="auto">
          <a:xfrm>
            <a:off x="3108325" y="4083050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49206" name="Rectangle 54"/>
          <p:cNvSpPr>
            <a:spLocks noChangeArrowheads="1"/>
          </p:cNvSpPr>
          <p:nvPr/>
        </p:nvSpPr>
        <p:spPr bwMode="auto">
          <a:xfrm rot="-2849373">
            <a:off x="3093244" y="4179094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49207" name="Line 55"/>
          <p:cNvSpPr>
            <a:spLocks noChangeShapeType="1"/>
          </p:cNvSpPr>
          <p:nvPr/>
        </p:nvSpPr>
        <p:spPr bwMode="auto">
          <a:xfrm>
            <a:off x="3028950" y="4341813"/>
            <a:ext cx="80963" cy="6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9208" name="Line 56"/>
          <p:cNvSpPr>
            <a:spLocks noChangeShapeType="1"/>
          </p:cNvSpPr>
          <p:nvPr/>
        </p:nvSpPr>
        <p:spPr bwMode="auto">
          <a:xfrm>
            <a:off x="3109913" y="4343400"/>
            <a:ext cx="9525" cy="98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9210" name="Freeform 58"/>
          <p:cNvSpPr>
            <a:spLocks/>
          </p:cNvSpPr>
          <p:nvPr/>
        </p:nvSpPr>
        <p:spPr bwMode="auto">
          <a:xfrm>
            <a:off x="3124200" y="4067175"/>
            <a:ext cx="85725" cy="285750"/>
          </a:xfrm>
          <a:custGeom>
            <a:avLst/>
            <a:gdLst>
              <a:gd name="T0" fmla="*/ 2147483646 w 54"/>
              <a:gd name="T1" fmla="*/ 0 h 180"/>
              <a:gd name="T2" fmla="*/ 2147483646 w 54"/>
              <a:gd name="T3" fmla="*/ 2147483646 h 180"/>
              <a:gd name="T4" fmla="*/ 2147483646 w 54"/>
              <a:gd name="T5" fmla="*/ 2147483646 h 180"/>
              <a:gd name="T6" fmla="*/ 0 w 54"/>
              <a:gd name="T7" fmla="*/ 2147483646 h 180"/>
              <a:gd name="T8" fmla="*/ 0 60000 65536"/>
              <a:gd name="T9" fmla="*/ 0 60000 65536"/>
              <a:gd name="T10" fmla="*/ 0 60000 65536"/>
              <a:gd name="T11" fmla="*/ 0 60000 65536"/>
              <a:gd name="T12" fmla="*/ 0 w 54"/>
              <a:gd name="T13" fmla="*/ 0 h 180"/>
              <a:gd name="T14" fmla="*/ 54 w 54"/>
              <a:gd name="T15" fmla="*/ 180 h 1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4" h="180">
                <a:moveTo>
                  <a:pt x="54" y="0"/>
                </a:moveTo>
                <a:cubicBezTo>
                  <a:pt x="52" y="17"/>
                  <a:pt x="51" y="34"/>
                  <a:pt x="48" y="54"/>
                </a:cubicBezTo>
                <a:cubicBezTo>
                  <a:pt x="45" y="74"/>
                  <a:pt x="44" y="99"/>
                  <a:pt x="36" y="120"/>
                </a:cubicBezTo>
                <a:cubicBezTo>
                  <a:pt x="28" y="141"/>
                  <a:pt x="14" y="160"/>
                  <a:pt x="0" y="18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49211" name="Rectangle 59"/>
          <p:cNvSpPr>
            <a:spLocks noChangeArrowheads="1"/>
          </p:cNvSpPr>
          <p:nvPr/>
        </p:nvSpPr>
        <p:spPr bwMode="auto">
          <a:xfrm>
            <a:off x="3271838" y="4141788"/>
            <a:ext cx="6683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θ=</a:t>
            </a:r>
            <a:r>
              <a:rPr lang="el-GR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400" b="1">
                <a:latin typeface="Calibri" panose="020F0502020204030204" pitchFamily="34" charset="0"/>
                <a:cs typeface="Arial" panose="020B0604020202020204" pitchFamily="34" charset="0"/>
              </a:rPr>
              <a:t>/4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1" y="248444"/>
            <a:ext cx="8248650" cy="1066800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Review </a:t>
            </a:r>
            <a:r>
              <a:rPr lang="en-CA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of Understanding Angles</a:t>
            </a:r>
            <a: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9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9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9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9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9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49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49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49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94" grpId="0" animBg="1"/>
      <p:bldP spid="49196" grpId="0" animBg="1"/>
      <p:bldP spid="49196" grpId="1" animBg="1"/>
      <p:bldP spid="49197" grpId="0" animBg="1"/>
      <p:bldP spid="49200" grpId="0"/>
      <p:bldP spid="49200" grpId="1"/>
      <p:bldP spid="49201" grpId="0" animBg="1"/>
      <p:bldP spid="49203" grpId="0" animBg="1"/>
      <p:bldP spid="49203" grpId="1" animBg="1"/>
      <p:bldP spid="49204" grpId="0" animBg="1"/>
      <p:bldP spid="49205" grpId="0" animBg="1"/>
      <p:bldP spid="49206" grpId="0" animBg="1"/>
      <p:bldP spid="49207" grpId="0" animBg="1"/>
      <p:bldP spid="49207" grpId="1" animBg="1"/>
      <p:bldP spid="49208" grpId="0" animBg="1"/>
      <p:bldP spid="49208" grpId="1" animBg="1"/>
      <p:bldP spid="49210" grpId="0" animBg="1"/>
      <p:bldP spid="492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04801" y="1447403"/>
            <a:ext cx="76866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dirty="0">
                <a:latin typeface="Calibri" panose="020F0502020204030204" pitchFamily="34" charset="0"/>
              </a:rPr>
              <a:t>Finally, let us review the trigonometric ratios:</a:t>
            </a:r>
          </a:p>
        </p:txBody>
      </p:sp>
      <p:pic>
        <p:nvPicPr>
          <p:cNvPr id="12293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2319338"/>
            <a:ext cx="32766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294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2438619"/>
              </p:ext>
            </p:extLst>
          </p:nvPr>
        </p:nvGraphicFramePr>
        <p:xfrm>
          <a:off x="5105400" y="2352675"/>
          <a:ext cx="2419350" cy="267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" name="Equation" r:id="rId5" imgW="1104900" imgH="1219200" progId="Equation.3">
                  <p:embed/>
                </p:oleObj>
              </mc:Choice>
              <mc:Fallback>
                <p:oleObj name="Equation" r:id="rId5" imgW="1104900" imgH="12192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2352675"/>
                        <a:ext cx="2419350" cy="26701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1" y="248444"/>
            <a:ext cx="8248650" cy="1066800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Review </a:t>
            </a:r>
            <a:r>
              <a:rPr lang="en-CA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of Understanding Angles</a:t>
            </a:r>
            <a: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04801" y="1403747"/>
            <a:ext cx="83921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200" dirty="0" smtClean="0">
                <a:latin typeface="Calibri" panose="020F0502020204030204" pitchFamily="34" charset="0"/>
              </a:rPr>
              <a:t> Let </a:t>
            </a:r>
            <a:r>
              <a:rPr lang="en-US" altLang="en-US" sz="2200" dirty="0">
                <a:latin typeface="Calibri" panose="020F0502020204030204" pitchFamily="34" charset="0"/>
              </a:rPr>
              <a:t>us use trigonometry to calculate angles in standard position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200" dirty="0" smtClean="0">
                <a:latin typeface="Calibri" panose="020F0502020204030204" pitchFamily="34" charset="0"/>
              </a:rPr>
              <a:t> Find </a:t>
            </a:r>
            <a:r>
              <a:rPr lang="en-US" altLang="en-US" sz="2200" dirty="0">
                <a:latin typeface="Calibri" panose="020F0502020204030204" pitchFamily="34" charset="0"/>
              </a:rPr>
              <a:t>the value of angle </a:t>
            </a:r>
            <a:r>
              <a:rPr lang="en-CA" altLang="en-US" sz="2200" b="1" dirty="0">
                <a:latin typeface="Calibri" panose="020F0502020204030204" pitchFamily="34" charset="0"/>
              </a:rPr>
              <a:t>θ </a:t>
            </a:r>
            <a:r>
              <a:rPr lang="en-CA" altLang="en-US" sz="2200" dirty="0">
                <a:latin typeface="Calibri" panose="020F0502020204030204" pitchFamily="34" charset="0"/>
              </a:rPr>
              <a:t>in radians</a:t>
            </a:r>
            <a:endParaRPr lang="en-US" altLang="en-US" sz="2200" dirty="0">
              <a:latin typeface="Calibri" panose="020F0502020204030204" pitchFamily="34" charset="0"/>
            </a:endParaRPr>
          </a:p>
        </p:txBody>
      </p:sp>
      <p:grpSp>
        <p:nvGrpSpPr>
          <p:cNvPr id="14341" name="Group 5"/>
          <p:cNvGrpSpPr>
            <a:grpSpLocks/>
          </p:cNvGrpSpPr>
          <p:nvPr/>
        </p:nvGrpSpPr>
        <p:grpSpPr bwMode="auto">
          <a:xfrm>
            <a:off x="1552575" y="2540000"/>
            <a:ext cx="3260725" cy="2743200"/>
            <a:chOff x="1208" y="1464"/>
            <a:chExt cx="2054" cy="1728"/>
          </a:xfrm>
        </p:grpSpPr>
        <p:sp>
          <p:nvSpPr>
            <p:cNvPr id="14365" name="Line 6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4366" name="Line 7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4367" name="Text Box 8"/>
            <p:cNvSpPr txBox="1">
              <a:spLocks noChangeArrowheads="1"/>
            </p:cNvSpPr>
            <p:nvPr/>
          </p:nvSpPr>
          <p:spPr bwMode="auto">
            <a:xfrm>
              <a:off x="3074" y="2296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14368" name="Text Box 9"/>
            <p:cNvSpPr txBox="1">
              <a:spLocks noChangeArrowheads="1"/>
            </p:cNvSpPr>
            <p:nvPr/>
          </p:nvSpPr>
          <p:spPr bwMode="auto">
            <a:xfrm>
              <a:off x="1882" y="1464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y</a:t>
              </a:r>
            </a:p>
          </p:txBody>
        </p:sp>
      </p:grpSp>
      <p:sp>
        <p:nvSpPr>
          <p:cNvPr id="14342" name="Line 10"/>
          <p:cNvSpPr>
            <a:spLocks noChangeShapeType="1"/>
          </p:cNvSpPr>
          <p:nvPr/>
        </p:nvSpPr>
        <p:spPr bwMode="auto">
          <a:xfrm>
            <a:off x="2759075" y="4064000"/>
            <a:ext cx="1282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4343" name="Line 12"/>
          <p:cNvSpPr>
            <a:spLocks noChangeShapeType="1"/>
          </p:cNvSpPr>
          <p:nvPr/>
        </p:nvSpPr>
        <p:spPr bwMode="auto">
          <a:xfrm>
            <a:off x="2771775" y="4064000"/>
            <a:ext cx="990600" cy="8763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4344" name="Rectangle 13"/>
          <p:cNvSpPr>
            <a:spLocks noChangeArrowheads="1"/>
          </p:cNvSpPr>
          <p:nvPr/>
        </p:nvSpPr>
        <p:spPr bwMode="auto">
          <a:xfrm>
            <a:off x="3865563" y="5126038"/>
            <a:ext cx="62068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(4, -3)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345" name="Oval 15"/>
          <p:cNvSpPr>
            <a:spLocks noChangeArrowheads="1"/>
          </p:cNvSpPr>
          <p:nvPr/>
        </p:nvSpPr>
        <p:spPr bwMode="auto">
          <a:xfrm>
            <a:off x="2301875" y="3581400"/>
            <a:ext cx="914400" cy="9525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4346" name="Rectangle 16"/>
          <p:cNvSpPr>
            <a:spLocks noChangeArrowheads="1"/>
          </p:cNvSpPr>
          <p:nvPr/>
        </p:nvSpPr>
        <p:spPr bwMode="auto">
          <a:xfrm>
            <a:off x="3152775" y="4079875"/>
            <a:ext cx="88900" cy="295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4347" name="Rectangle 17"/>
          <p:cNvSpPr>
            <a:spLocks noChangeArrowheads="1"/>
          </p:cNvSpPr>
          <p:nvPr/>
        </p:nvSpPr>
        <p:spPr bwMode="auto">
          <a:xfrm>
            <a:off x="3108325" y="4083050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4348" name="Rectangle 18"/>
          <p:cNvSpPr>
            <a:spLocks noChangeArrowheads="1"/>
          </p:cNvSpPr>
          <p:nvPr/>
        </p:nvSpPr>
        <p:spPr bwMode="auto">
          <a:xfrm rot="-2849373">
            <a:off x="3093244" y="4179094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4349" name="Line 19"/>
          <p:cNvSpPr>
            <a:spLocks noChangeShapeType="1"/>
          </p:cNvSpPr>
          <p:nvPr/>
        </p:nvSpPr>
        <p:spPr bwMode="auto">
          <a:xfrm>
            <a:off x="3028950" y="4341813"/>
            <a:ext cx="80963" cy="6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4350" name="Line 20"/>
          <p:cNvSpPr>
            <a:spLocks noChangeShapeType="1"/>
          </p:cNvSpPr>
          <p:nvPr/>
        </p:nvSpPr>
        <p:spPr bwMode="auto">
          <a:xfrm>
            <a:off x="3109913" y="4343400"/>
            <a:ext cx="9525" cy="98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4351" name="Rectangle 22"/>
          <p:cNvSpPr>
            <a:spLocks noChangeArrowheads="1"/>
          </p:cNvSpPr>
          <p:nvPr/>
        </p:nvSpPr>
        <p:spPr bwMode="auto">
          <a:xfrm>
            <a:off x="1947863" y="3370263"/>
            <a:ext cx="280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352" name="Oval 37"/>
          <p:cNvSpPr>
            <a:spLocks noChangeArrowheads="1"/>
          </p:cNvSpPr>
          <p:nvPr/>
        </p:nvSpPr>
        <p:spPr bwMode="auto">
          <a:xfrm>
            <a:off x="1470025" y="2835275"/>
            <a:ext cx="2571750" cy="2486025"/>
          </a:xfrm>
          <a:prstGeom prst="ellips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4353" name="Oval 38"/>
          <p:cNvSpPr>
            <a:spLocks noChangeArrowheads="1"/>
          </p:cNvSpPr>
          <p:nvPr/>
        </p:nvSpPr>
        <p:spPr bwMode="auto">
          <a:xfrm>
            <a:off x="3695700" y="4867275"/>
            <a:ext cx="95250" cy="889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1240" name="Text Box 40"/>
          <p:cNvSpPr txBox="1">
            <a:spLocks noChangeArrowheads="1"/>
          </p:cNvSpPr>
          <p:nvPr/>
        </p:nvSpPr>
        <p:spPr bwMode="auto">
          <a:xfrm>
            <a:off x="5084763" y="3540125"/>
            <a:ext cx="2720975" cy="641350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Create an acute right triangle at x=3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1241" name="Line 41"/>
          <p:cNvSpPr>
            <a:spLocks noChangeShapeType="1"/>
          </p:cNvSpPr>
          <p:nvPr/>
        </p:nvSpPr>
        <p:spPr bwMode="auto">
          <a:xfrm flipV="1">
            <a:off x="3743325" y="4067175"/>
            <a:ext cx="0" cy="81915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1242" name="Rectangle 42"/>
          <p:cNvSpPr>
            <a:spLocks noChangeArrowheads="1"/>
          </p:cNvSpPr>
          <p:nvPr/>
        </p:nvSpPr>
        <p:spPr bwMode="auto">
          <a:xfrm>
            <a:off x="3638550" y="4076700"/>
            <a:ext cx="104775" cy="123825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5084763" y="3011488"/>
            <a:ext cx="2720975" cy="1200329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Label the triangle using positive values for x and y: x=4 and y=3 and label the hypotenuse as r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1244" name="Rectangle 44"/>
          <p:cNvSpPr>
            <a:spLocks noChangeArrowheads="1"/>
          </p:cNvSpPr>
          <p:nvPr/>
        </p:nvSpPr>
        <p:spPr bwMode="auto">
          <a:xfrm>
            <a:off x="3311525" y="3751263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4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1245" name="Rectangle 45"/>
          <p:cNvSpPr>
            <a:spLocks noChangeArrowheads="1"/>
          </p:cNvSpPr>
          <p:nvPr/>
        </p:nvSpPr>
        <p:spPr bwMode="auto">
          <a:xfrm>
            <a:off x="3756025" y="4262438"/>
            <a:ext cx="372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-3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1246" name="Rectangle 46"/>
          <p:cNvSpPr>
            <a:spLocks noChangeArrowheads="1"/>
          </p:cNvSpPr>
          <p:nvPr/>
        </p:nvSpPr>
        <p:spPr bwMode="auto">
          <a:xfrm>
            <a:off x="2994025" y="4471988"/>
            <a:ext cx="27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1247" name="Text Box 47"/>
          <p:cNvSpPr txBox="1">
            <a:spLocks noChangeArrowheads="1"/>
          </p:cNvSpPr>
          <p:nvPr/>
        </p:nvSpPr>
        <p:spPr bwMode="auto">
          <a:xfrm>
            <a:off x="5084763" y="3078163"/>
            <a:ext cx="2720975" cy="1246187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Since you have x and y you must use the tangent ratio: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tan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CA" altLang="en-US" sz="1800" b="1">
                <a:latin typeface="Calibri" panose="020F0502020204030204" pitchFamily="34" charset="0"/>
              </a:rPr>
              <a:t> = y/x</a:t>
            </a:r>
            <a:endParaRPr lang="el-GR" altLang="en-US" sz="1800" b="1">
              <a:latin typeface="Calibri" panose="020F0502020204030204" pitchFamily="34" charset="0"/>
            </a:endParaRPr>
          </a:p>
        </p:txBody>
      </p:sp>
      <p:sp>
        <p:nvSpPr>
          <p:cNvPr id="51248" name="Rectangle 48"/>
          <p:cNvSpPr>
            <a:spLocks noChangeArrowheads="1"/>
          </p:cNvSpPr>
          <p:nvPr/>
        </p:nvSpPr>
        <p:spPr bwMode="auto">
          <a:xfrm>
            <a:off x="3019425" y="4027488"/>
            <a:ext cx="3113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1249" name="Text Box 49"/>
          <p:cNvSpPr txBox="1">
            <a:spLocks noChangeArrowheads="1"/>
          </p:cNvSpPr>
          <p:nvPr/>
        </p:nvSpPr>
        <p:spPr bwMode="auto">
          <a:xfrm>
            <a:off x="5084763" y="3087688"/>
            <a:ext cx="2720975" cy="1358900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Solve for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:</a:t>
            </a: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tan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=3/4</a:t>
            </a:r>
          </a:p>
          <a:p>
            <a:pPr eaLnBrk="1" hangingPunct="1"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tan</a:t>
            </a:r>
            <a:r>
              <a:rPr lang="en-US" altLang="en-US" sz="1800" b="1" baseline="30000">
                <a:latin typeface="Calibri" panose="020F0502020204030204" pitchFamily="34" charset="0"/>
              </a:rPr>
              <a:t>-1</a:t>
            </a:r>
            <a:r>
              <a:rPr lang="en-US" altLang="en-US" sz="1800" b="1">
                <a:latin typeface="Calibri" panose="020F0502020204030204" pitchFamily="34" charset="0"/>
              </a:rPr>
              <a:t>(3/4)</a:t>
            </a:r>
          </a:p>
          <a:p>
            <a:pPr eaLnBrk="1" hangingPunct="1"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0.6435 rads</a:t>
            </a:r>
            <a:endParaRPr lang="el-GR" altLang="en-US" sz="1800" b="1">
              <a:latin typeface="Calibri" panose="020F0502020204030204" pitchFamily="34" charset="0"/>
            </a:endParaRPr>
          </a:p>
        </p:txBody>
      </p:sp>
      <p:sp>
        <p:nvSpPr>
          <p:cNvPr id="51251" name="Text Box 51"/>
          <p:cNvSpPr txBox="1">
            <a:spLocks noChangeArrowheads="1"/>
          </p:cNvSpPr>
          <p:nvPr/>
        </p:nvSpPr>
        <p:spPr bwMode="auto">
          <a:xfrm>
            <a:off x="5084763" y="2965450"/>
            <a:ext cx="2720975" cy="1366528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Find the principal angle θ: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θ = 2</a:t>
            </a:r>
            <a:r>
              <a:rPr lang="el-GR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 – 0.6435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θ = 5.64 rads</a:t>
            </a:r>
            <a:endParaRPr lang="en-US" altLang="en-US" sz="1800" b="1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endParaRPr lang="el-GR" altLang="en-US" sz="18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1" y="248444"/>
            <a:ext cx="8248650" cy="1066800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Review </a:t>
            </a:r>
            <a:r>
              <a:rPr lang="en-CA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of Understanding Angles</a:t>
            </a:r>
            <a: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51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1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512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51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1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0" grpId="0" animBg="1"/>
      <p:bldP spid="51240" grpId="1" animBg="1"/>
      <p:bldP spid="51241" grpId="0" animBg="1"/>
      <p:bldP spid="51242" grpId="0" animBg="1"/>
      <p:bldP spid="51243" grpId="0" animBg="1"/>
      <p:bldP spid="51243" grpId="1" animBg="1"/>
      <p:bldP spid="51244" grpId="0"/>
      <p:bldP spid="51245" grpId="0"/>
      <p:bldP spid="51246" grpId="0"/>
      <p:bldP spid="51247" grpId="0" animBg="1"/>
      <p:bldP spid="51247" grpId="1" animBg="1"/>
      <p:bldP spid="51248" grpId="0"/>
      <p:bldP spid="51249" grpId="0" animBg="1"/>
      <p:bldP spid="51249" grpId="1" animBg="1"/>
      <p:bldP spid="512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val 13"/>
          <p:cNvSpPr>
            <a:spLocks noChangeArrowheads="1"/>
          </p:cNvSpPr>
          <p:nvPr/>
        </p:nvSpPr>
        <p:spPr bwMode="auto">
          <a:xfrm>
            <a:off x="2301875" y="3581400"/>
            <a:ext cx="914400" cy="9525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6387" name="Oval 21"/>
          <p:cNvSpPr>
            <a:spLocks noChangeArrowheads="1"/>
          </p:cNvSpPr>
          <p:nvPr/>
        </p:nvSpPr>
        <p:spPr bwMode="auto">
          <a:xfrm>
            <a:off x="1590675" y="3409950"/>
            <a:ext cx="95250" cy="889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6390" name="Text Box 4"/>
          <p:cNvSpPr txBox="1">
            <a:spLocks noChangeArrowheads="1"/>
          </p:cNvSpPr>
          <p:nvPr/>
        </p:nvSpPr>
        <p:spPr bwMode="auto">
          <a:xfrm>
            <a:off x="304800" y="1292225"/>
            <a:ext cx="850391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200" dirty="0" smtClean="0">
                <a:latin typeface="Calibri" panose="020F0502020204030204" pitchFamily="34" charset="0"/>
              </a:rPr>
              <a:t> Try </a:t>
            </a:r>
            <a:r>
              <a:rPr lang="en-US" altLang="en-US" sz="2200" dirty="0">
                <a:latin typeface="Calibri" panose="020F0502020204030204" pitchFamily="34" charset="0"/>
              </a:rPr>
              <a:t>this example: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2200" dirty="0" smtClean="0">
                <a:latin typeface="Calibri" panose="020F0502020204030204" pitchFamily="34" charset="0"/>
              </a:rPr>
              <a:t> Find </a:t>
            </a:r>
            <a:r>
              <a:rPr lang="en-US" altLang="en-US" sz="2200" dirty="0">
                <a:latin typeface="Calibri" panose="020F0502020204030204" pitchFamily="34" charset="0"/>
              </a:rPr>
              <a:t>the primary trig ratios and the value of angle </a:t>
            </a:r>
            <a:r>
              <a:rPr lang="en-CA" altLang="en-US" sz="2200" b="1" dirty="0">
                <a:latin typeface="Calibri" panose="020F0502020204030204" pitchFamily="34" charset="0"/>
              </a:rPr>
              <a:t>θ </a:t>
            </a:r>
            <a:r>
              <a:rPr lang="en-CA" altLang="en-US" sz="2200" dirty="0">
                <a:latin typeface="Calibri" panose="020F0502020204030204" pitchFamily="34" charset="0"/>
              </a:rPr>
              <a:t>in radians</a:t>
            </a:r>
            <a:endParaRPr lang="en-US" altLang="en-US" sz="2200" dirty="0">
              <a:latin typeface="Calibri" panose="020F0502020204030204" pitchFamily="34" charset="0"/>
            </a:endParaRPr>
          </a:p>
        </p:txBody>
      </p:sp>
      <p:grpSp>
        <p:nvGrpSpPr>
          <p:cNvPr id="16391" name="Group 5"/>
          <p:cNvGrpSpPr>
            <a:grpSpLocks/>
          </p:cNvGrpSpPr>
          <p:nvPr/>
        </p:nvGrpSpPr>
        <p:grpSpPr bwMode="auto">
          <a:xfrm>
            <a:off x="1552575" y="2540000"/>
            <a:ext cx="3260725" cy="2743200"/>
            <a:chOff x="1208" y="1464"/>
            <a:chExt cx="2054" cy="1728"/>
          </a:xfrm>
        </p:grpSpPr>
        <p:sp>
          <p:nvSpPr>
            <p:cNvPr id="16418" name="Line 6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6419" name="Line 7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6420" name="Text Box 8"/>
            <p:cNvSpPr txBox="1">
              <a:spLocks noChangeArrowheads="1"/>
            </p:cNvSpPr>
            <p:nvPr/>
          </p:nvSpPr>
          <p:spPr bwMode="auto">
            <a:xfrm>
              <a:off x="3074" y="2296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16421" name="Text Box 9"/>
            <p:cNvSpPr txBox="1">
              <a:spLocks noChangeArrowheads="1"/>
            </p:cNvSpPr>
            <p:nvPr/>
          </p:nvSpPr>
          <p:spPr bwMode="auto">
            <a:xfrm>
              <a:off x="1882" y="1464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y</a:t>
              </a:r>
            </a:p>
          </p:txBody>
        </p:sp>
      </p:grpSp>
      <p:sp>
        <p:nvSpPr>
          <p:cNvPr id="16392" name="Line 10"/>
          <p:cNvSpPr>
            <a:spLocks noChangeShapeType="1"/>
          </p:cNvSpPr>
          <p:nvPr/>
        </p:nvSpPr>
        <p:spPr bwMode="auto">
          <a:xfrm>
            <a:off x="2759075" y="4064000"/>
            <a:ext cx="1282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6393" name="Line 11"/>
          <p:cNvSpPr>
            <a:spLocks noChangeShapeType="1"/>
          </p:cNvSpPr>
          <p:nvPr/>
        </p:nvSpPr>
        <p:spPr bwMode="auto">
          <a:xfrm flipH="1" flipV="1">
            <a:off x="1628775" y="3454400"/>
            <a:ext cx="1143000" cy="6096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6394" name="Rectangle 12"/>
          <p:cNvSpPr>
            <a:spLocks noChangeArrowheads="1"/>
          </p:cNvSpPr>
          <p:nvPr/>
        </p:nvSpPr>
        <p:spPr bwMode="auto">
          <a:xfrm>
            <a:off x="1036638" y="3078163"/>
            <a:ext cx="62068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(-4, 2)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395" name="Rectangle 15"/>
          <p:cNvSpPr>
            <a:spLocks noChangeArrowheads="1"/>
          </p:cNvSpPr>
          <p:nvPr/>
        </p:nvSpPr>
        <p:spPr bwMode="auto">
          <a:xfrm>
            <a:off x="2022475" y="4054475"/>
            <a:ext cx="727075" cy="636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6396" name="Rectangle 16"/>
          <p:cNvSpPr>
            <a:spLocks noChangeArrowheads="1"/>
          </p:cNvSpPr>
          <p:nvPr/>
        </p:nvSpPr>
        <p:spPr bwMode="auto">
          <a:xfrm rot="-2849373">
            <a:off x="5264944" y="4302919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6397" name="Line 17"/>
          <p:cNvSpPr>
            <a:spLocks noChangeShapeType="1"/>
          </p:cNvSpPr>
          <p:nvPr/>
        </p:nvSpPr>
        <p:spPr bwMode="auto">
          <a:xfrm>
            <a:off x="3028950" y="4341813"/>
            <a:ext cx="80963" cy="6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6398" name="Line 18"/>
          <p:cNvSpPr>
            <a:spLocks noChangeShapeType="1"/>
          </p:cNvSpPr>
          <p:nvPr/>
        </p:nvSpPr>
        <p:spPr bwMode="auto">
          <a:xfrm>
            <a:off x="3109913" y="4343400"/>
            <a:ext cx="9525" cy="98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6399" name="Rectangle 19"/>
          <p:cNvSpPr>
            <a:spLocks noChangeArrowheads="1"/>
          </p:cNvSpPr>
          <p:nvPr/>
        </p:nvSpPr>
        <p:spPr bwMode="auto">
          <a:xfrm>
            <a:off x="2976563" y="3322638"/>
            <a:ext cx="280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400" name="Oval 20"/>
          <p:cNvSpPr>
            <a:spLocks noChangeArrowheads="1"/>
          </p:cNvSpPr>
          <p:nvPr/>
        </p:nvSpPr>
        <p:spPr bwMode="auto">
          <a:xfrm>
            <a:off x="1470025" y="2835275"/>
            <a:ext cx="2571750" cy="2486025"/>
          </a:xfrm>
          <a:prstGeom prst="ellips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5319" name="Line 23"/>
          <p:cNvSpPr>
            <a:spLocks noChangeShapeType="1"/>
          </p:cNvSpPr>
          <p:nvPr/>
        </p:nvSpPr>
        <p:spPr bwMode="auto">
          <a:xfrm flipV="1">
            <a:off x="1647825" y="3495675"/>
            <a:ext cx="9525" cy="55245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5320" name="Rectangle 24"/>
          <p:cNvSpPr>
            <a:spLocks noChangeArrowheads="1"/>
          </p:cNvSpPr>
          <p:nvPr/>
        </p:nvSpPr>
        <p:spPr bwMode="auto">
          <a:xfrm flipV="1">
            <a:off x="1657350" y="3924300"/>
            <a:ext cx="123825" cy="1143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5322" name="Rectangle 26"/>
          <p:cNvSpPr>
            <a:spLocks noChangeArrowheads="1"/>
          </p:cNvSpPr>
          <p:nvPr/>
        </p:nvSpPr>
        <p:spPr bwMode="auto">
          <a:xfrm>
            <a:off x="1930400" y="3979863"/>
            <a:ext cx="372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-4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5323" name="Rectangle 27"/>
          <p:cNvSpPr>
            <a:spLocks noChangeArrowheads="1"/>
          </p:cNvSpPr>
          <p:nvPr/>
        </p:nvSpPr>
        <p:spPr bwMode="auto">
          <a:xfrm>
            <a:off x="1270000" y="36337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2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5324" name="Rectangle 28"/>
          <p:cNvSpPr>
            <a:spLocks noChangeArrowheads="1"/>
          </p:cNvSpPr>
          <p:nvPr/>
        </p:nvSpPr>
        <p:spPr bwMode="auto">
          <a:xfrm>
            <a:off x="2012950" y="3405188"/>
            <a:ext cx="273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5328" name="Text Box 32"/>
          <p:cNvSpPr txBox="1">
            <a:spLocks noChangeArrowheads="1"/>
          </p:cNvSpPr>
          <p:nvPr/>
        </p:nvSpPr>
        <p:spPr bwMode="auto">
          <a:xfrm>
            <a:off x="5100638" y="2346325"/>
            <a:ext cx="2720975" cy="971550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To find the trig ratios find the value of r</a:t>
            </a:r>
            <a:endParaRPr lang="en-US" altLang="en-US" sz="1800" b="1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endParaRPr lang="el-GR" altLang="en-US" sz="18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407" name="Rectangle 33"/>
          <p:cNvSpPr>
            <a:spLocks noChangeArrowheads="1"/>
          </p:cNvSpPr>
          <p:nvPr/>
        </p:nvSpPr>
        <p:spPr bwMode="auto">
          <a:xfrm>
            <a:off x="2762250" y="4079875"/>
            <a:ext cx="727075" cy="636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6408" name="Rectangle 34"/>
          <p:cNvSpPr>
            <a:spLocks noChangeArrowheads="1"/>
          </p:cNvSpPr>
          <p:nvPr/>
        </p:nvSpPr>
        <p:spPr bwMode="auto">
          <a:xfrm>
            <a:off x="2286000" y="3871913"/>
            <a:ext cx="50800" cy="1762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6409" name="Rectangle 37"/>
          <p:cNvSpPr>
            <a:spLocks noChangeArrowheads="1"/>
          </p:cNvSpPr>
          <p:nvPr/>
        </p:nvSpPr>
        <p:spPr bwMode="auto">
          <a:xfrm rot="1720500">
            <a:off x="2197100" y="3835400"/>
            <a:ext cx="204788" cy="10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16410" name="Line 38"/>
          <p:cNvSpPr>
            <a:spLocks noChangeShapeType="1"/>
          </p:cNvSpPr>
          <p:nvPr/>
        </p:nvSpPr>
        <p:spPr bwMode="auto">
          <a:xfrm>
            <a:off x="2324100" y="3738563"/>
            <a:ext cx="31750" cy="85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16411" name="Line 39"/>
          <p:cNvSpPr>
            <a:spLocks noChangeShapeType="1"/>
          </p:cNvSpPr>
          <p:nvPr/>
        </p:nvSpPr>
        <p:spPr bwMode="auto">
          <a:xfrm flipH="1">
            <a:off x="2352675" y="3803650"/>
            <a:ext cx="93663" cy="285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5326" name="Rectangle 30"/>
          <p:cNvSpPr>
            <a:spLocks noChangeArrowheads="1"/>
          </p:cNvSpPr>
          <p:nvPr/>
        </p:nvSpPr>
        <p:spPr bwMode="auto">
          <a:xfrm>
            <a:off x="2190750" y="3751263"/>
            <a:ext cx="3113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5336" name="Text Box 40"/>
          <p:cNvSpPr txBox="1">
            <a:spLocks noChangeArrowheads="1"/>
          </p:cNvSpPr>
          <p:nvPr/>
        </p:nvSpPr>
        <p:spPr bwMode="auto">
          <a:xfrm>
            <a:off x="5097463" y="2352675"/>
            <a:ext cx="2720975" cy="2017713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</a:t>
            </a:r>
            <a:r>
              <a:rPr lang="en-CA" altLang="en-US" sz="1800" b="1" baseline="30000">
                <a:latin typeface="Calibri" panose="020F0502020204030204" pitchFamily="34" charset="0"/>
              </a:rPr>
              <a:t>2</a:t>
            </a:r>
            <a:r>
              <a:rPr lang="en-CA" altLang="en-US" sz="1800" b="1">
                <a:latin typeface="Calibri" panose="020F0502020204030204" pitchFamily="34" charset="0"/>
              </a:rPr>
              <a:t> = x</a:t>
            </a:r>
            <a:r>
              <a:rPr lang="en-CA" altLang="en-US" sz="1800" b="1" baseline="30000">
                <a:latin typeface="Calibri" panose="020F0502020204030204" pitchFamily="34" charset="0"/>
              </a:rPr>
              <a:t>2</a:t>
            </a:r>
            <a:r>
              <a:rPr lang="en-CA" altLang="en-US" sz="1800" b="1">
                <a:latin typeface="Calibri" panose="020F0502020204030204" pitchFamily="34" charset="0"/>
              </a:rPr>
              <a:t> + y</a:t>
            </a:r>
            <a:r>
              <a:rPr lang="en-CA" altLang="en-US" sz="1800" b="1" baseline="30000">
                <a:latin typeface="Calibri" panose="020F0502020204030204" pitchFamily="34" charset="0"/>
              </a:rPr>
              <a:t>2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</a:t>
            </a:r>
            <a:r>
              <a:rPr lang="en-CA" altLang="en-US" sz="1800" b="1" baseline="30000">
                <a:latin typeface="Calibri" panose="020F0502020204030204" pitchFamily="34" charset="0"/>
              </a:rPr>
              <a:t>2</a:t>
            </a:r>
            <a:r>
              <a:rPr lang="en-CA" altLang="en-US" sz="1800" b="1">
                <a:latin typeface="Calibri" panose="020F0502020204030204" pitchFamily="34" charset="0"/>
              </a:rPr>
              <a:t> = (-4)</a:t>
            </a:r>
            <a:r>
              <a:rPr lang="en-CA" altLang="en-US" sz="1800" b="1" baseline="30000">
                <a:latin typeface="Calibri" panose="020F0502020204030204" pitchFamily="34" charset="0"/>
              </a:rPr>
              <a:t>2</a:t>
            </a:r>
            <a:r>
              <a:rPr lang="en-CA" altLang="en-US" sz="1800" b="1">
                <a:latin typeface="Calibri" panose="020F0502020204030204" pitchFamily="34" charset="0"/>
              </a:rPr>
              <a:t> + (2)</a:t>
            </a:r>
            <a:r>
              <a:rPr lang="en-CA" altLang="en-US" sz="1800" b="1" baseline="30000">
                <a:latin typeface="Calibri" panose="020F0502020204030204" pitchFamily="34" charset="0"/>
              </a:rPr>
              <a:t>2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</a:t>
            </a:r>
            <a:r>
              <a:rPr lang="en-CA" altLang="en-US" sz="1800" b="1" baseline="30000">
                <a:latin typeface="Calibri" panose="020F0502020204030204" pitchFamily="34" charset="0"/>
              </a:rPr>
              <a:t>2</a:t>
            </a:r>
            <a:r>
              <a:rPr lang="en-CA" altLang="en-US" sz="1800" b="1">
                <a:latin typeface="Calibri" panose="020F0502020204030204" pitchFamily="34" charset="0"/>
              </a:rPr>
              <a:t> = (16) + (4)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</a:t>
            </a:r>
            <a:r>
              <a:rPr lang="en-CA" altLang="en-US" sz="1800" b="1" baseline="30000">
                <a:latin typeface="Calibri" panose="020F0502020204030204" pitchFamily="34" charset="0"/>
              </a:rPr>
              <a:t>2 </a:t>
            </a:r>
            <a:r>
              <a:rPr lang="en-CA" altLang="en-US" sz="1800" b="1">
                <a:latin typeface="Calibri" panose="020F0502020204030204" pitchFamily="34" charset="0"/>
              </a:rPr>
              <a:t>= 20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 = 2</a:t>
            </a:r>
            <a:r>
              <a:rPr lang="en-CA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√5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r ≈ 4.47</a:t>
            </a:r>
            <a:endParaRPr lang="el-GR" altLang="en-US" sz="18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5338" name="Rectangle 42"/>
          <p:cNvSpPr>
            <a:spLocks noChangeArrowheads="1"/>
          </p:cNvSpPr>
          <p:nvPr/>
        </p:nvSpPr>
        <p:spPr bwMode="auto">
          <a:xfrm>
            <a:off x="2009775" y="3402013"/>
            <a:ext cx="7312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r=2√5</a:t>
            </a:r>
            <a:endParaRPr lang="en-US" altLang="en-US" sz="1800" b="1">
              <a:latin typeface="Calibri" panose="020F0502020204030204" pitchFamily="34" charset="0"/>
            </a:endParaRPr>
          </a:p>
        </p:txBody>
      </p:sp>
      <p:sp>
        <p:nvSpPr>
          <p:cNvPr id="55339" name="Text Box 43"/>
          <p:cNvSpPr txBox="1">
            <a:spLocks noChangeArrowheads="1"/>
          </p:cNvSpPr>
          <p:nvPr/>
        </p:nvSpPr>
        <p:spPr bwMode="auto">
          <a:xfrm>
            <a:off x="5094288" y="2349500"/>
            <a:ext cx="2720975" cy="3613150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 u="sng">
                <a:latin typeface="Calibri" panose="020F0502020204030204" pitchFamily="34" charset="0"/>
              </a:rPr>
              <a:t>ANGLE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sin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y/r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sin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2/(</a:t>
            </a:r>
            <a:r>
              <a:rPr lang="en-CA" altLang="en-US" sz="1800" b="1">
                <a:latin typeface="Calibri" panose="020F0502020204030204" pitchFamily="34" charset="0"/>
              </a:rPr>
              <a:t>2√5</a:t>
            </a:r>
            <a:r>
              <a:rPr lang="en-US" altLang="en-US" sz="1800" b="1">
                <a:latin typeface="Calibri" panose="020F0502020204030204" pitchFamily="34" charset="0"/>
              </a:rPr>
              <a:t>)=1/</a:t>
            </a:r>
            <a:r>
              <a:rPr lang="en-CA" altLang="en-US" sz="1800" b="1">
                <a:latin typeface="Calibri" panose="020F0502020204030204" pitchFamily="34" charset="0"/>
              </a:rPr>
              <a:t>√5</a:t>
            </a:r>
          </a:p>
          <a:p>
            <a:pPr eaLnBrk="1" hangingPunct="1"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sin</a:t>
            </a:r>
            <a:r>
              <a:rPr lang="en-US" altLang="en-US" sz="1800" b="1" baseline="30000">
                <a:latin typeface="Calibri" panose="020F0502020204030204" pitchFamily="34" charset="0"/>
              </a:rPr>
              <a:t>-1</a:t>
            </a:r>
            <a:r>
              <a:rPr lang="en-US" altLang="en-US" sz="1800" b="1">
                <a:latin typeface="Calibri" panose="020F0502020204030204" pitchFamily="34" charset="0"/>
              </a:rPr>
              <a:t>(1/</a:t>
            </a:r>
            <a:r>
              <a:rPr lang="en-CA" altLang="en-US" sz="1800" b="1">
                <a:latin typeface="Calibri" panose="020F0502020204030204" pitchFamily="34" charset="0"/>
              </a:rPr>
              <a:t>√5)</a:t>
            </a:r>
          </a:p>
          <a:p>
            <a:pPr eaLnBrk="1" hangingPunct="1"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sin</a:t>
            </a:r>
            <a:r>
              <a:rPr lang="en-US" altLang="en-US" sz="1800" b="1" baseline="30000">
                <a:latin typeface="Calibri" panose="020F0502020204030204" pitchFamily="34" charset="0"/>
              </a:rPr>
              <a:t>-1</a:t>
            </a:r>
            <a:r>
              <a:rPr lang="en-US" altLang="en-US" sz="1800" b="1">
                <a:latin typeface="Calibri" panose="020F0502020204030204" pitchFamily="34" charset="0"/>
              </a:rPr>
              <a:t>(1/</a:t>
            </a:r>
            <a:r>
              <a:rPr lang="en-CA" altLang="en-US" sz="1800" b="1">
                <a:latin typeface="Calibri" panose="020F0502020204030204" pitchFamily="34" charset="0"/>
              </a:rPr>
              <a:t>√5)</a:t>
            </a:r>
          </a:p>
          <a:p>
            <a:pPr eaLnBrk="1" hangingPunct="1"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0.464 rad OR 26.57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  <a:endParaRPr lang="en-US" altLang="en-US" sz="1800" b="1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.: </a:t>
            </a:r>
            <a:r>
              <a:rPr lang="en-CA" altLang="en-US" sz="1800" b="1">
                <a:latin typeface="Calibri" panose="020F0502020204030204" pitchFamily="34" charset="0"/>
              </a:rPr>
              <a:t>θ = </a:t>
            </a:r>
            <a:r>
              <a:rPr lang="el-GR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 – 0.464 = 2.678rad OR</a:t>
            </a: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= 180</a:t>
            </a:r>
            <a:r>
              <a:rPr lang="en-US" altLang="en-US" sz="1800" b="1" baseline="30000">
                <a:latin typeface="Calibri" panose="020F0502020204030204" pitchFamily="34" charset="0"/>
                <a:cs typeface="Arial" panose="020B0604020202020204" pitchFamily="34" charset="0"/>
              </a:rPr>
              <a:t>0</a:t>
            </a: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 – 26.57</a:t>
            </a:r>
            <a:r>
              <a:rPr lang="en-US" altLang="en-US" sz="1800" b="1" baseline="30000">
                <a:latin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 153.4</a:t>
            </a:r>
            <a:r>
              <a:rPr lang="en-US" altLang="en-US" sz="1800" b="1" baseline="30000">
                <a:latin typeface="Calibri" panose="020F0502020204030204" pitchFamily="34" charset="0"/>
                <a:cs typeface="Arial" panose="020B0604020202020204" pitchFamily="34" charset="0"/>
              </a:rPr>
              <a:t>o</a:t>
            </a:r>
            <a:endParaRPr lang="el-GR" altLang="en-US" sz="1800" b="1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RATIO</a:t>
            </a: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sin</a:t>
            </a:r>
            <a:r>
              <a:rPr lang="en-CA" altLang="en-US" sz="1800" b="1">
                <a:latin typeface="Calibri" panose="020F0502020204030204" pitchFamily="34" charset="0"/>
              </a:rPr>
              <a:t>θ= 2</a:t>
            </a:r>
            <a:r>
              <a:rPr lang="en-US" altLang="en-US" sz="1800" b="1">
                <a:latin typeface="Calibri" panose="020F0502020204030204" pitchFamily="34" charset="0"/>
              </a:rPr>
              <a:t>/(</a:t>
            </a:r>
            <a:r>
              <a:rPr lang="en-CA" altLang="en-US" sz="1800" b="1">
                <a:latin typeface="Calibri" panose="020F0502020204030204" pitchFamily="34" charset="0"/>
              </a:rPr>
              <a:t>2√5</a:t>
            </a:r>
            <a:r>
              <a:rPr lang="en-US" altLang="en-US" sz="1800" b="1">
                <a:latin typeface="Calibri" panose="020F0502020204030204" pitchFamily="34" charset="0"/>
              </a:rPr>
              <a:t>)=1/ </a:t>
            </a:r>
            <a:r>
              <a:rPr lang="en-CA" altLang="en-US" sz="1800" b="1">
                <a:latin typeface="Calibri" panose="020F0502020204030204" pitchFamily="34" charset="0"/>
              </a:rPr>
              <a:t>√5</a:t>
            </a:r>
            <a:endParaRPr lang="el-GR" altLang="en-US" sz="1800" b="1">
              <a:latin typeface="Calibri" panose="020F0502020204030204" pitchFamily="34" charset="0"/>
            </a:endParaRPr>
          </a:p>
        </p:txBody>
      </p:sp>
      <p:sp>
        <p:nvSpPr>
          <p:cNvPr id="55340" name="Text Box 44"/>
          <p:cNvSpPr txBox="1">
            <a:spLocks noChangeArrowheads="1"/>
          </p:cNvSpPr>
          <p:nvPr/>
        </p:nvSpPr>
        <p:spPr bwMode="auto">
          <a:xfrm>
            <a:off x="5091113" y="2352675"/>
            <a:ext cx="2720975" cy="360997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 u="sng">
                <a:latin typeface="Calibri" panose="020F0502020204030204" pitchFamily="34" charset="0"/>
              </a:rPr>
              <a:t>ANGLE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cos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x/r</a:t>
            </a: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Use positive values for x, y, and r when finding the acute angle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cos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4/(</a:t>
            </a:r>
            <a:r>
              <a:rPr lang="en-CA" altLang="en-US" sz="1800" b="1">
                <a:latin typeface="Calibri" panose="020F0502020204030204" pitchFamily="34" charset="0"/>
              </a:rPr>
              <a:t>2√5</a:t>
            </a:r>
            <a:r>
              <a:rPr lang="en-US" altLang="en-US" sz="1800" b="1">
                <a:latin typeface="Calibri" panose="020F0502020204030204" pitchFamily="34" charset="0"/>
              </a:rPr>
              <a:t>)=2/</a:t>
            </a:r>
            <a:r>
              <a:rPr lang="en-CA" altLang="en-US" sz="1800" b="1">
                <a:latin typeface="Calibri" panose="020F0502020204030204" pitchFamily="34" charset="0"/>
              </a:rPr>
              <a:t>√5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0.464 rad OR 26.57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.: </a:t>
            </a:r>
            <a:r>
              <a:rPr lang="en-CA" altLang="en-US" sz="1800" b="1">
                <a:latin typeface="Calibri" panose="020F0502020204030204" pitchFamily="34" charset="0"/>
              </a:rPr>
              <a:t>θ = </a:t>
            </a:r>
            <a:r>
              <a:rPr lang="el-GR" altLang="en-US" sz="1800" b="1">
                <a:latin typeface="Calibri" panose="020F0502020204030204" pitchFamily="34" charset="0"/>
              </a:rPr>
              <a:t>π</a:t>
            </a:r>
            <a:r>
              <a:rPr lang="en-US" altLang="en-US" sz="1800" b="1">
                <a:latin typeface="Calibri" panose="020F0502020204030204" pitchFamily="34" charset="0"/>
              </a:rPr>
              <a:t> – 0.464 = 2.678rad OR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= 180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  <a:r>
              <a:rPr lang="en-US" altLang="en-US" sz="1800" b="1">
                <a:latin typeface="Calibri" panose="020F0502020204030204" pitchFamily="34" charset="0"/>
              </a:rPr>
              <a:t> – 26.57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  <a:r>
              <a:rPr lang="en-US" altLang="en-US" sz="1800" b="1">
                <a:latin typeface="Calibri" panose="020F0502020204030204" pitchFamily="34" charset="0"/>
              </a:rPr>
              <a:t> =153.4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u="sng">
                <a:latin typeface="Calibri" panose="020F0502020204030204" pitchFamily="34" charset="0"/>
              </a:rPr>
              <a:t>RATIO</a:t>
            </a:r>
            <a:endParaRPr lang="el-GR" altLang="en-US" sz="1800" b="1" u="sng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cos</a:t>
            </a:r>
            <a:r>
              <a:rPr lang="en-CA" altLang="en-US" sz="1800" b="1">
                <a:latin typeface="Calibri" panose="020F0502020204030204" pitchFamily="34" charset="0"/>
              </a:rPr>
              <a:t>θ= -</a:t>
            </a:r>
            <a:r>
              <a:rPr lang="en-US" altLang="en-US" sz="1800" b="1">
                <a:latin typeface="Calibri" panose="020F0502020204030204" pitchFamily="34" charset="0"/>
              </a:rPr>
              <a:t>4/(</a:t>
            </a:r>
            <a:r>
              <a:rPr lang="en-CA" altLang="en-US" sz="1800" b="1">
                <a:latin typeface="Calibri" panose="020F0502020204030204" pitchFamily="34" charset="0"/>
              </a:rPr>
              <a:t>2√5</a:t>
            </a:r>
            <a:r>
              <a:rPr lang="en-US" altLang="en-US" sz="1800" b="1">
                <a:latin typeface="Calibri" panose="020F0502020204030204" pitchFamily="34" charset="0"/>
              </a:rPr>
              <a:t>)=-2/</a:t>
            </a:r>
            <a:r>
              <a:rPr lang="en-CA" altLang="en-US" sz="1800" b="1">
                <a:latin typeface="Calibri" panose="020F0502020204030204" pitchFamily="34" charset="0"/>
              </a:rPr>
              <a:t>√5</a:t>
            </a:r>
            <a:endParaRPr lang="el-GR" altLang="en-US" sz="1800" b="1">
              <a:latin typeface="Calibri" panose="020F0502020204030204" pitchFamily="34" charset="0"/>
            </a:endParaRPr>
          </a:p>
        </p:txBody>
      </p:sp>
      <p:sp>
        <p:nvSpPr>
          <p:cNvPr id="55341" name="Text Box 45"/>
          <p:cNvSpPr txBox="1">
            <a:spLocks noChangeArrowheads="1"/>
          </p:cNvSpPr>
          <p:nvPr/>
        </p:nvSpPr>
        <p:spPr bwMode="auto">
          <a:xfrm>
            <a:off x="5106988" y="2349500"/>
            <a:ext cx="2720975" cy="360997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 u="sng">
                <a:latin typeface="Calibri" panose="020F0502020204030204" pitchFamily="34" charset="0"/>
              </a:rPr>
              <a:t>ANGLE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tan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y/x</a:t>
            </a: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Use positive values for x, y, and r when finding the acute angle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tan </a:t>
            </a: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2/(</a:t>
            </a:r>
            <a:r>
              <a:rPr lang="en-CA" altLang="en-US" sz="1800" b="1">
                <a:latin typeface="Calibri" panose="020F0502020204030204" pitchFamily="34" charset="0"/>
              </a:rPr>
              <a:t>4</a:t>
            </a:r>
            <a:r>
              <a:rPr lang="en-US" altLang="en-US" sz="1800" b="1">
                <a:latin typeface="Calibri" panose="020F0502020204030204" pitchFamily="34" charset="0"/>
              </a:rPr>
              <a:t>)=1/2</a:t>
            </a:r>
            <a:endParaRPr lang="en-CA" altLang="en-US" sz="1800" b="1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l-GR" altLang="en-US" sz="1800" b="1">
                <a:latin typeface="Calibri" panose="020F0502020204030204" pitchFamily="34" charset="0"/>
              </a:rPr>
              <a:t>β</a:t>
            </a:r>
            <a:r>
              <a:rPr lang="en-US" altLang="en-US" sz="1800" b="1">
                <a:latin typeface="Calibri" panose="020F0502020204030204" pitchFamily="34" charset="0"/>
              </a:rPr>
              <a:t> = 0.464 rad OR 26.57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.: </a:t>
            </a:r>
            <a:r>
              <a:rPr lang="en-CA" altLang="en-US" sz="1800" b="1">
                <a:latin typeface="Calibri" panose="020F0502020204030204" pitchFamily="34" charset="0"/>
              </a:rPr>
              <a:t>θ = </a:t>
            </a:r>
            <a:r>
              <a:rPr lang="el-GR" altLang="en-US" sz="1800" b="1">
                <a:latin typeface="Calibri" panose="020F0502020204030204" pitchFamily="34" charset="0"/>
              </a:rPr>
              <a:t>π</a:t>
            </a:r>
            <a:r>
              <a:rPr lang="en-US" altLang="en-US" sz="1800" b="1">
                <a:latin typeface="Calibri" panose="020F0502020204030204" pitchFamily="34" charset="0"/>
              </a:rPr>
              <a:t> – 0.464 = 2.678rad OR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= 180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  <a:r>
              <a:rPr lang="en-US" altLang="en-US" sz="1800" b="1">
                <a:latin typeface="Calibri" panose="020F0502020204030204" pitchFamily="34" charset="0"/>
              </a:rPr>
              <a:t> – 26.57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  <a:r>
              <a:rPr lang="en-US" altLang="en-US" sz="1800" b="1">
                <a:latin typeface="Calibri" panose="020F0502020204030204" pitchFamily="34" charset="0"/>
              </a:rPr>
              <a:t> =153.4</a:t>
            </a:r>
            <a:r>
              <a:rPr lang="en-US" altLang="en-US" sz="1800" b="1" baseline="30000">
                <a:latin typeface="Calibri" panose="020F0502020204030204" pitchFamily="34" charset="0"/>
              </a:rPr>
              <a:t>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 u="sng">
                <a:latin typeface="Calibri" panose="020F0502020204030204" pitchFamily="34" charset="0"/>
              </a:rPr>
              <a:t>RATIO</a:t>
            </a:r>
            <a:endParaRPr lang="el-GR" altLang="en-US" sz="1800" b="1" u="sng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1800" b="1">
                <a:latin typeface="Calibri" panose="020F0502020204030204" pitchFamily="34" charset="0"/>
              </a:rPr>
              <a:t>tan</a:t>
            </a:r>
            <a:r>
              <a:rPr lang="en-CA" altLang="en-US" sz="1800" b="1">
                <a:latin typeface="Calibri" panose="020F0502020204030204" pitchFamily="34" charset="0"/>
              </a:rPr>
              <a:t>θ= 2</a:t>
            </a:r>
            <a:r>
              <a:rPr lang="en-US" altLang="en-US" sz="1800" b="1">
                <a:latin typeface="Calibri" panose="020F0502020204030204" pitchFamily="34" charset="0"/>
              </a:rPr>
              <a:t>/(</a:t>
            </a:r>
            <a:r>
              <a:rPr lang="en-CA" altLang="en-US" sz="1800" b="1">
                <a:latin typeface="Calibri" panose="020F0502020204030204" pitchFamily="34" charset="0"/>
              </a:rPr>
              <a:t>-4</a:t>
            </a:r>
            <a:r>
              <a:rPr lang="en-US" altLang="en-US" sz="1800" b="1">
                <a:latin typeface="Calibri" panose="020F0502020204030204" pitchFamily="34" charset="0"/>
              </a:rPr>
              <a:t>)=-1/2</a:t>
            </a:r>
            <a:endParaRPr lang="el-GR" altLang="en-US" sz="1800" b="1">
              <a:latin typeface="Calibri" panose="020F0502020204030204" pitchFamily="34" charset="0"/>
            </a:endParaRPr>
          </a:p>
        </p:txBody>
      </p:sp>
      <p:sp>
        <p:nvSpPr>
          <p:cNvPr id="4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1" y="248444"/>
            <a:ext cx="8248650" cy="1066800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Review </a:t>
            </a:r>
            <a:r>
              <a:rPr lang="en-CA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of Understanding Angles</a:t>
            </a:r>
            <a: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5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55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5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5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5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5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5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5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55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55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9" grpId="0" animBg="1"/>
      <p:bldP spid="55320" grpId="0" animBg="1"/>
      <p:bldP spid="55322" grpId="0"/>
      <p:bldP spid="55323" grpId="0"/>
      <p:bldP spid="55324" grpId="0"/>
      <p:bldP spid="55328" grpId="0" animBg="1"/>
      <p:bldP spid="55326" grpId="0"/>
      <p:bldP spid="55336" grpId="0" animBg="1"/>
      <p:bldP spid="55336" grpId="1" animBg="1"/>
      <p:bldP spid="55338" grpId="0"/>
      <p:bldP spid="55338" grpId="1"/>
      <p:bldP spid="55338" grpId="2"/>
      <p:bldP spid="55339" grpId="0" animBg="1"/>
      <p:bldP spid="55339" grpId="1" animBg="1"/>
      <p:bldP spid="55340" grpId="0" animBg="1"/>
      <p:bldP spid="55340" grpId="1" animBg="1"/>
      <p:bldP spid="553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304801" y="1311276"/>
            <a:ext cx="769143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600" dirty="0">
                <a:latin typeface="Calibri" panose="020F0502020204030204" pitchFamily="34" charset="0"/>
              </a:rPr>
              <a:t>To summarize: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 rot="-2849373">
            <a:off x="5264944" y="4302919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7370" name="Text Box 26"/>
          <p:cNvSpPr txBox="1">
            <a:spLocks noChangeArrowheads="1"/>
          </p:cNvSpPr>
          <p:nvPr/>
        </p:nvSpPr>
        <p:spPr bwMode="auto">
          <a:xfrm>
            <a:off x="1014413" y="2060575"/>
            <a:ext cx="2720975" cy="1246188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When finding the acute angle use the positive values for x and y</a:t>
            </a:r>
            <a:endParaRPr lang="en-US" altLang="en-US" sz="1800" b="1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endParaRPr lang="el-GR" altLang="en-US" sz="18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382" name="Text Box 38"/>
          <p:cNvSpPr txBox="1">
            <a:spLocks noChangeArrowheads="1"/>
          </p:cNvSpPr>
          <p:nvPr/>
        </p:nvSpPr>
        <p:spPr bwMode="auto">
          <a:xfrm>
            <a:off x="1020763" y="2066925"/>
            <a:ext cx="2720975" cy="1246188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ALWAYS draw your angle using the terminal and initial arm</a:t>
            </a:r>
            <a:endParaRPr lang="en-US" altLang="en-US" sz="1800" b="1">
              <a:latin typeface="Calibri" panose="020F0502020204030204" pitchFamily="34" charset="0"/>
            </a:endParaRPr>
          </a:p>
          <a:p>
            <a:pPr eaLnBrk="1" hangingPunct="1">
              <a:buFontTx/>
              <a:buNone/>
            </a:pPr>
            <a:endParaRPr lang="el-GR" altLang="en-US" sz="18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383" name="Text Box 39"/>
          <p:cNvSpPr txBox="1">
            <a:spLocks noChangeArrowheads="1"/>
          </p:cNvSpPr>
          <p:nvPr/>
        </p:nvSpPr>
        <p:spPr bwMode="auto">
          <a:xfrm>
            <a:off x="1017588" y="2063750"/>
            <a:ext cx="2720975" cy="1809726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In relation to your diagram, if the angle IS in the FIRST QUADRANT: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The acute angle is your angle and </a:t>
            </a:r>
            <a:r>
              <a:rPr lang="en-CA" altLang="en-US" sz="1800" b="1" u="sng">
                <a:latin typeface="Calibri" panose="020F0502020204030204" pitchFamily="34" charset="0"/>
              </a:rPr>
              <a:t>ALL</a:t>
            </a:r>
            <a:r>
              <a:rPr lang="en-CA" altLang="en-US" sz="1800" b="1">
                <a:latin typeface="Calibri" panose="020F0502020204030204" pitchFamily="34" charset="0"/>
              </a:rPr>
              <a:t> the trig ratios are </a:t>
            </a:r>
            <a:r>
              <a:rPr lang="en-CA" altLang="en-US" sz="1800" b="1" u="sng">
                <a:latin typeface="Calibri" panose="020F0502020204030204" pitchFamily="34" charset="0"/>
              </a:rPr>
              <a:t>POSITIVE</a:t>
            </a:r>
            <a:endParaRPr lang="el-GR" altLang="en-US" sz="1800" b="1" u="sng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4759325" y="1984375"/>
            <a:ext cx="3260725" cy="2743200"/>
            <a:chOff x="1208" y="1464"/>
            <a:chExt cx="2054" cy="1728"/>
          </a:xfrm>
        </p:grpSpPr>
        <p:sp>
          <p:nvSpPr>
            <p:cNvPr id="18462" name="Line 64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8463" name="Line 65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18464" name="Text Box 66"/>
            <p:cNvSpPr txBox="1">
              <a:spLocks noChangeArrowheads="1"/>
            </p:cNvSpPr>
            <p:nvPr/>
          </p:nvSpPr>
          <p:spPr bwMode="auto">
            <a:xfrm>
              <a:off x="3074" y="2296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18465" name="Text Box 67"/>
            <p:cNvSpPr txBox="1">
              <a:spLocks noChangeArrowheads="1"/>
            </p:cNvSpPr>
            <p:nvPr/>
          </p:nvSpPr>
          <p:spPr bwMode="auto">
            <a:xfrm>
              <a:off x="1882" y="1464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Century Gothic" panose="020B0502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Century Gothic" panose="020B0502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Century Gothic" panose="020B0502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Century Gothic" panose="020B0502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Century Gothic" panose="020B0502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libri" panose="020F0502020204030204" pitchFamily="34" charset="0"/>
                </a:rPr>
                <a:t>y</a:t>
              </a:r>
            </a:p>
          </p:txBody>
        </p:sp>
      </p:grpSp>
      <p:sp>
        <p:nvSpPr>
          <p:cNvPr id="57412" name="Line 68"/>
          <p:cNvSpPr>
            <a:spLocks noChangeShapeType="1"/>
          </p:cNvSpPr>
          <p:nvPr/>
        </p:nvSpPr>
        <p:spPr bwMode="auto">
          <a:xfrm>
            <a:off x="5965825" y="3508375"/>
            <a:ext cx="1282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7413" name="Line 69"/>
          <p:cNvSpPr>
            <a:spLocks noChangeShapeType="1"/>
          </p:cNvSpPr>
          <p:nvPr/>
        </p:nvSpPr>
        <p:spPr bwMode="auto">
          <a:xfrm flipV="1">
            <a:off x="5978525" y="2603500"/>
            <a:ext cx="790575" cy="90487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7416" name="Rectangle 72"/>
          <p:cNvSpPr>
            <a:spLocks noChangeArrowheads="1"/>
          </p:cNvSpPr>
          <p:nvPr/>
        </p:nvSpPr>
        <p:spPr bwMode="auto">
          <a:xfrm>
            <a:off x="6359525" y="3524250"/>
            <a:ext cx="88900" cy="2952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7417" name="Rectangle 73"/>
          <p:cNvSpPr>
            <a:spLocks noChangeArrowheads="1"/>
          </p:cNvSpPr>
          <p:nvPr/>
        </p:nvSpPr>
        <p:spPr bwMode="auto">
          <a:xfrm>
            <a:off x="6315075" y="3527425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7418" name="Rectangle 74"/>
          <p:cNvSpPr>
            <a:spLocks noChangeArrowheads="1"/>
          </p:cNvSpPr>
          <p:nvPr/>
        </p:nvSpPr>
        <p:spPr bwMode="auto">
          <a:xfrm rot="-2849373">
            <a:off x="6299994" y="3623469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7421" name="Rectangle 77"/>
          <p:cNvSpPr>
            <a:spLocks noChangeArrowheads="1"/>
          </p:cNvSpPr>
          <p:nvPr/>
        </p:nvSpPr>
        <p:spPr bwMode="auto">
          <a:xfrm>
            <a:off x="6221413" y="3167063"/>
            <a:ext cx="280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422" name="Oval 78"/>
          <p:cNvSpPr>
            <a:spLocks noChangeArrowheads="1"/>
          </p:cNvSpPr>
          <p:nvPr/>
        </p:nvSpPr>
        <p:spPr bwMode="auto">
          <a:xfrm>
            <a:off x="4676775" y="2279650"/>
            <a:ext cx="2571750" cy="2486025"/>
          </a:xfrm>
          <a:prstGeom prst="ellips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CA" altLang="en-US" sz="1800">
              <a:latin typeface="Calibri" panose="020F0502020204030204" pitchFamily="34" charset="0"/>
            </a:endParaRPr>
          </a:p>
        </p:txBody>
      </p:sp>
      <p:sp>
        <p:nvSpPr>
          <p:cNvPr id="57430" name="Rectangle 86"/>
          <p:cNvSpPr>
            <a:spLocks noChangeArrowheads="1"/>
          </p:cNvSpPr>
          <p:nvPr/>
        </p:nvSpPr>
        <p:spPr bwMode="auto">
          <a:xfrm>
            <a:off x="6873875" y="2136775"/>
            <a:ext cx="1751013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QUADRANT 1: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ALL RATIOS ARE POSITIVE</a:t>
            </a:r>
            <a:endParaRPr lang="en-US" altLang="en-US" sz="1000" b="1">
              <a:latin typeface="Calibri" panose="020F0502020204030204" pitchFamily="34" charset="0"/>
            </a:endParaRPr>
          </a:p>
        </p:txBody>
      </p:sp>
      <p:sp>
        <p:nvSpPr>
          <p:cNvPr id="57431" name="Text Box 87"/>
          <p:cNvSpPr txBox="1">
            <a:spLocks noChangeArrowheads="1"/>
          </p:cNvSpPr>
          <p:nvPr/>
        </p:nvSpPr>
        <p:spPr bwMode="auto">
          <a:xfrm>
            <a:off x="1014413" y="2060575"/>
            <a:ext cx="2720975" cy="1809726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In relation to your diagram, if the angle IS in the SECOND QUADRANT: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Your angle is (</a:t>
            </a:r>
            <a:r>
              <a:rPr lang="el-GR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 – acute angle)</a:t>
            </a:r>
            <a:r>
              <a:rPr lang="en-CA" altLang="en-US" sz="1800" b="1">
                <a:latin typeface="Calibri" panose="020F0502020204030204" pitchFamily="34" charset="0"/>
              </a:rPr>
              <a:t> and the SINE ratio is only </a:t>
            </a:r>
            <a:r>
              <a:rPr lang="en-CA" altLang="en-US" sz="1800" b="1" u="sng">
                <a:latin typeface="Calibri" panose="020F0502020204030204" pitchFamily="34" charset="0"/>
              </a:rPr>
              <a:t>POSITIVE</a:t>
            </a:r>
            <a:r>
              <a:rPr lang="en-CA" altLang="en-US" sz="1800" b="1">
                <a:latin typeface="Calibri" panose="020F0502020204030204" pitchFamily="34" charset="0"/>
              </a:rPr>
              <a:t> ratio.</a:t>
            </a:r>
            <a:endParaRPr lang="el-GR" altLang="en-US" sz="1800" b="1" u="sng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433" name="Rectangle 89"/>
          <p:cNvSpPr>
            <a:spLocks noChangeArrowheads="1"/>
          </p:cNvSpPr>
          <p:nvPr/>
        </p:nvSpPr>
        <p:spPr bwMode="auto">
          <a:xfrm>
            <a:off x="4060825" y="2228850"/>
            <a:ext cx="1751013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QUADRANT 2: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SINE RATIO IS POSITIVE</a:t>
            </a:r>
            <a:endParaRPr lang="en-US" altLang="en-US" sz="1000" b="1">
              <a:latin typeface="Calibri" panose="020F0502020204030204" pitchFamily="34" charset="0"/>
            </a:endParaRPr>
          </a:p>
        </p:txBody>
      </p:sp>
      <p:sp>
        <p:nvSpPr>
          <p:cNvPr id="57434" name="Rectangle 90"/>
          <p:cNvSpPr>
            <a:spLocks noChangeArrowheads="1"/>
          </p:cNvSpPr>
          <p:nvPr/>
        </p:nvSpPr>
        <p:spPr bwMode="auto">
          <a:xfrm>
            <a:off x="5827713" y="2963863"/>
            <a:ext cx="280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435" name="Line 91"/>
          <p:cNvSpPr>
            <a:spLocks noChangeShapeType="1"/>
          </p:cNvSpPr>
          <p:nvPr/>
        </p:nvSpPr>
        <p:spPr bwMode="auto">
          <a:xfrm flipH="1" flipV="1">
            <a:off x="5127625" y="2647950"/>
            <a:ext cx="828675" cy="8382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7436" name="Text Box 92"/>
          <p:cNvSpPr txBox="1">
            <a:spLocks noChangeArrowheads="1"/>
          </p:cNvSpPr>
          <p:nvPr/>
        </p:nvSpPr>
        <p:spPr bwMode="auto">
          <a:xfrm>
            <a:off x="1020763" y="2066925"/>
            <a:ext cx="2720975" cy="208672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In relation to your diagram, if the angle IS in the THIRD QUADRANT: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Your angle is (</a:t>
            </a:r>
            <a:r>
              <a:rPr lang="el-GR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 + acute angle)</a:t>
            </a:r>
            <a:r>
              <a:rPr lang="en-CA" altLang="en-US" sz="1800" b="1">
                <a:latin typeface="Calibri" panose="020F0502020204030204" pitchFamily="34" charset="0"/>
              </a:rPr>
              <a:t> and the TANGENT ratio is only </a:t>
            </a:r>
            <a:r>
              <a:rPr lang="en-CA" altLang="en-US" sz="1800" b="1" u="sng">
                <a:latin typeface="Calibri" panose="020F0502020204030204" pitchFamily="34" charset="0"/>
              </a:rPr>
              <a:t>POSITIVE</a:t>
            </a:r>
            <a:r>
              <a:rPr lang="en-CA" altLang="en-US" sz="1800" b="1">
                <a:latin typeface="Calibri" panose="020F0502020204030204" pitchFamily="34" charset="0"/>
              </a:rPr>
              <a:t> ratio.</a:t>
            </a:r>
            <a:endParaRPr lang="el-GR" altLang="en-US" sz="1800" b="1" u="sng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437" name="Rectangle 93"/>
          <p:cNvSpPr>
            <a:spLocks noChangeArrowheads="1"/>
          </p:cNvSpPr>
          <p:nvPr/>
        </p:nvSpPr>
        <p:spPr bwMode="auto">
          <a:xfrm>
            <a:off x="4057650" y="4597400"/>
            <a:ext cx="1751013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QUADRANT 3: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TANGENT RATIO IS POSITIVE</a:t>
            </a:r>
            <a:endParaRPr lang="en-US" altLang="en-US" sz="1000" b="1">
              <a:latin typeface="Calibri" panose="020F0502020204030204" pitchFamily="34" charset="0"/>
            </a:endParaRPr>
          </a:p>
        </p:txBody>
      </p:sp>
      <p:sp>
        <p:nvSpPr>
          <p:cNvPr id="57438" name="Rectangle 94"/>
          <p:cNvSpPr>
            <a:spLocks noChangeArrowheads="1"/>
          </p:cNvSpPr>
          <p:nvPr/>
        </p:nvSpPr>
        <p:spPr bwMode="auto">
          <a:xfrm>
            <a:off x="5576888" y="3189288"/>
            <a:ext cx="280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439" name="Line 95"/>
          <p:cNvSpPr>
            <a:spLocks noChangeShapeType="1"/>
          </p:cNvSpPr>
          <p:nvPr/>
        </p:nvSpPr>
        <p:spPr bwMode="auto">
          <a:xfrm flipH="1">
            <a:off x="5210175" y="3511550"/>
            <a:ext cx="742950" cy="9906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7440" name="Text Box 96"/>
          <p:cNvSpPr txBox="1">
            <a:spLocks noChangeArrowheads="1"/>
          </p:cNvSpPr>
          <p:nvPr/>
        </p:nvSpPr>
        <p:spPr bwMode="auto">
          <a:xfrm>
            <a:off x="1020763" y="2057400"/>
            <a:ext cx="2720975" cy="208672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In relation to your diagram, if the angle IS in the FOURTH QUADRANT:</a:t>
            </a:r>
          </a:p>
          <a:p>
            <a:pPr eaLnBrk="1" hangingPunct="1">
              <a:buFontTx/>
              <a:buNone/>
            </a:pPr>
            <a:r>
              <a:rPr lang="en-CA" altLang="en-US" sz="1800" b="1">
                <a:latin typeface="Calibri" panose="020F0502020204030204" pitchFamily="34" charset="0"/>
              </a:rPr>
              <a:t>Your angle is (2</a:t>
            </a:r>
            <a:r>
              <a:rPr lang="el-GR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800" b="1">
                <a:latin typeface="Calibri" panose="020F0502020204030204" pitchFamily="34" charset="0"/>
                <a:cs typeface="Arial" panose="020B0604020202020204" pitchFamily="34" charset="0"/>
              </a:rPr>
              <a:t> – acute angle)</a:t>
            </a:r>
            <a:r>
              <a:rPr lang="en-CA" altLang="en-US" sz="1800" b="1">
                <a:latin typeface="Calibri" panose="020F0502020204030204" pitchFamily="34" charset="0"/>
              </a:rPr>
              <a:t> and the COSINE ratio is only </a:t>
            </a:r>
            <a:r>
              <a:rPr lang="en-CA" altLang="en-US" sz="1800" b="1" u="sng">
                <a:latin typeface="Calibri" panose="020F0502020204030204" pitchFamily="34" charset="0"/>
              </a:rPr>
              <a:t>POSITIVE</a:t>
            </a:r>
            <a:r>
              <a:rPr lang="en-CA" altLang="en-US" sz="1800" b="1">
                <a:latin typeface="Calibri" panose="020F0502020204030204" pitchFamily="34" charset="0"/>
              </a:rPr>
              <a:t> ratio.</a:t>
            </a:r>
            <a:endParaRPr lang="el-GR" altLang="en-US" sz="1800" b="1" u="sng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441" name="Rectangle 97"/>
          <p:cNvSpPr>
            <a:spLocks noChangeArrowheads="1"/>
          </p:cNvSpPr>
          <p:nvPr/>
        </p:nvSpPr>
        <p:spPr bwMode="auto">
          <a:xfrm>
            <a:off x="6743700" y="4273550"/>
            <a:ext cx="1751013" cy="546100"/>
          </a:xfrm>
          <a:prstGeom prst="rect">
            <a:avLst/>
          </a:prstGeom>
          <a:solidFill>
            <a:schemeClr val="bg1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QUADRANT 4: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CA" altLang="en-US" sz="1000" b="1">
                <a:latin typeface="Calibri" panose="020F0502020204030204" pitchFamily="34" charset="0"/>
              </a:rPr>
              <a:t>COSINE RATIO IS POSITIVE</a:t>
            </a:r>
            <a:endParaRPr lang="en-US" altLang="en-US" sz="1000" b="1">
              <a:latin typeface="Calibri" panose="020F0502020204030204" pitchFamily="34" charset="0"/>
            </a:endParaRPr>
          </a:p>
        </p:txBody>
      </p:sp>
      <p:sp>
        <p:nvSpPr>
          <p:cNvPr id="57442" name="Rectangle 98"/>
          <p:cNvSpPr>
            <a:spLocks noChangeArrowheads="1"/>
          </p:cNvSpPr>
          <p:nvPr/>
        </p:nvSpPr>
        <p:spPr bwMode="auto">
          <a:xfrm>
            <a:off x="5700713" y="3694113"/>
            <a:ext cx="280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CA" altLang="en-US" sz="1400" b="1">
                <a:latin typeface="Calibri" panose="020F0502020204030204" pitchFamily="34" charset="0"/>
              </a:rPr>
              <a:t>θ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443" name="Line 99"/>
          <p:cNvSpPr>
            <a:spLocks noChangeShapeType="1"/>
          </p:cNvSpPr>
          <p:nvPr/>
        </p:nvSpPr>
        <p:spPr bwMode="auto">
          <a:xfrm>
            <a:off x="5972175" y="3511550"/>
            <a:ext cx="1095375" cy="58102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3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1" y="248444"/>
            <a:ext cx="8248650" cy="1066800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Review </a:t>
            </a:r>
            <a:r>
              <a:rPr lang="en-CA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of Understanding Angles</a:t>
            </a:r>
            <a: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7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7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57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7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5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573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57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5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574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5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5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574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574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57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57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5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5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5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5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2000"/>
                                        <p:tgtEl>
                                          <p:spTgt spid="57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574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574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57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5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5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5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5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2000"/>
                                        <p:tgtEl>
                                          <p:spTgt spid="57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574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2000"/>
                                        <p:tgtEl>
                                          <p:spTgt spid="57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2000"/>
                                        <p:tgtEl>
                                          <p:spTgt spid="574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60" grpId="0" animBg="1"/>
      <p:bldP spid="57370" grpId="0" animBg="1"/>
      <p:bldP spid="57370" grpId="1" animBg="1"/>
      <p:bldP spid="57382" grpId="0" animBg="1"/>
      <p:bldP spid="57382" grpId="1" animBg="1"/>
      <p:bldP spid="57383" grpId="0" animBg="1"/>
      <p:bldP spid="57383" grpId="1" animBg="1"/>
      <p:bldP spid="57412" grpId="0" animBg="1"/>
      <p:bldP spid="57413" grpId="0" animBg="1"/>
      <p:bldP spid="57413" grpId="1" animBg="1"/>
      <p:bldP spid="57416" grpId="0" animBg="1"/>
      <p:bldP spid="57417" grpId="0" animBg="1"/>
      <p:bldP spid="57418" grpId="0" animBg="1"/>
      <p:bldP spid="57421" grpId="0"/>
      <p:bldP spid="57421" grpId="1"/>
      <p:bldP spid="57422" grpId="0" animBg="1"/>
      <p:bldP spid="57430" grpId="0"/>
      <p:bldP spid="57430" grpId="1"/>
      <p:bldP spid="57431" grpId="0" animBg="1"/>
      <p:bldP spid="57431" grpId="1" animBg="1"/>
      <p:bldP spid="57433" grpId="0"/>
      <p:bldP spid="57433" grpId="1"/>
      <p:bldP spid="57434" grpId="0"/>
      <p:bldP spid="57434" grpId="1"/>
      <p:bldP spid="57435" grpId="0" animBg="1"/>
      <p:bldP spid="57435" grpId="1" animBg="1"/>
      <p:bldP spid="57436" grpId="0" animBg="1"/>
      <p:bldP spid="57436" grpId="1" animBg="1"/>
      <p:bldP spid="57437" grpId="0"/>
      <p:bldP spid="57437" grpId="1"/>
      <p:bldP spid="57438" grpId="0"/>
      <p:bldP spid="57438" grpId="1"/>
      <p:bldP spid="57439" grpId="0" animBg="1"/>
      <p:bldP spid="57439" grpId="1" animBg="1"/>
      <p:bldP spid="57440" grpId="0" animBg="1"/>
      <p:bldP spid="57440" grpId="1" animBg="1"/>
      <p:bldP spid="57441" grpId="0" animBg="1"/>
      <p:bldP spid="57441" grpId="1" animBg="1"/>
      <p:bldP spid="57442" grpId="0"/>
      <p:bldP spid="57442" grpId="1"/>
      <p:bldP spid="57443" grpId="0" animBg="1"/>
      <p:bldP spid="5744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304800" y="1568262"/>
            <a:ext cx="86868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 dirty="0" smtClean="0">
                <a:latin typeface="Calibri" panose="020F0502020204030204" pitchFamily="34" charset="0"/>
              </a:rPr>
              <a:t>The </a:t>
            </a:r>
            <a:r>
              <a:rPr lang="en-US" altLang="en-US" sz="2200" dirty="0">
                <a:latin typeface="Calibri" panose="020F0502020204030204" pitchFamily="34" charset="0"/>
              </a:rPr>
              <a:t>reciprocal trigonometric ratios are the reciprocal of the primary ratios:</a:t>
            </a:r>
          </a:p>
        </p:txBody>
      </p:sp>
      <p:sp>
        <p:nvSpPr>
          <p:cNvPr id="4100" name="Rectangle 16"/>
          <p:cNvSpPr>
            <a:spLocks noChangeArrowheads="1"/>
          </p:cNvSpPr>
          <p:nvPr/>
        </p:nvSpPr>
        <p:spPr bwMode="auto">
          <a:xfrm rot="-2849373">
            <a:off x="5010944" y="4791869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CA" altLang="en-US">
              <a:latin typeface="Calibri" panose="020F0502020204030204" pitchFamily="34" charset="0"/>
            </a:endParaRPr>
          </a:p>
        </p:txBody>
      </p:sp>
      <p:sp>
        <p:nvSpPr>
          <p:cNvPr id="61466" name="Text Box 26"/>
          <p:cNvSpPr txBox="1">
            <a:spLocks noChangeArrowheads="1"/>
          </p:cNvSpPr>
          <p:nvPr/>
        </p:nvSpPr>
        <p:spPr bwMode="auto">
          <a:xfrm>
            <a:off x="569913" y="3025775"/>
            <a:ext cx="2225675" cy="720197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>
                <a:latin typeface="Calibri" panose="020F0502020204030204" pitchFamily="34" charset="0"/>
              </a:rPr>
              <a:t>Sine Ratio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sin</a:t>
            </a:r>
            <a:r>
              <a:rPr lang="el-GR" altLang="en-US" sz="1200" b="1">
                <a:latin typeface="Calibri" panose="020F050202020403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</a:rPr>
              <a:t> = opposite/hypotenuse</a:t>
            </a:r>
            <a:endParaRPr lang="en-CA" altLang="en-US" sz="1200" b="1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sin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 = y/r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481" name="Text Box 41"/>
          <p:cNvSpPr txBox="1">
            <a:spLocks noChangeArrowheads="1"/>
          </p:cNvSpPr>
          <p:nvPr/>
        </p:nvSpPr>
        <p:spPr bwMode="auto">
          <a:xfrm>
            <a:off x="576263" y="2593975"/>
            <a:ext cx="2216150" cy="366713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CA" altLang="en-US" b="1">
                <a:latin typeface="Calibri" panose="020F0502020204030204" pitchFamily="34" charset="0"/>
              </a:rPr>
              <a:t>Primary Ratio</a:t>
            </a:r>
            <a:endParaRPr lang="el-GR" altLang="en-US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482" name="Text Box 42"/>
          <p:cNvSpPr txBox="1">
            <a:spLocks noChangeArrowheads="1"/>
          </p:cNvSpPr>
          <p:nvPr/>
        </p:nvSpPr>
        <p:spPr bwMode="auto">
          <a:xfrm>
            <a:off x="2935288" y="2581275"/>
            <a:ext cx="2197100" cy="371513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CA" altLang="en-US" b="1">
                <a:latin typeface="Calibri" panose="020F0502020204030204" pitchFamily="34" charset="0"/>
              </a:rPr>
              <a:t>Reciprocal Ratio</a:t>
            </a:r>
            <a:endParaRPr lang="el-GR" altLang="en-US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483" name="Text Box 43"/>
          <p:cNvSpPr txBox="1">
            <a:spLocks noChangeArrowheads="1"/>
          </p:cNvSpPr>
          <p:nvPr/>
        </p:nvSpPr>
        <p:spPr bwMode="auto">
          <a:xfrm>
            <a:off x="2919413" y="3032125"/>
            <a:ext cx="2206625" cy="720197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>
                <a:latin typeface="Calibri" panose="020F0502020204030204" pitchFamily="34" charset="0"/>
              </a:rPr>
              <a:t>Cosecant Ratio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csc</a:t>
            </a:r>
            <a:r>
              <a:rPr lang="el-GR" altLang="en-US" sz="1200" b="1">
                <a:latin typeface="Calibri" panose="020F050202020403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</a:rPr>
              <a:t> =hypotenuse/opposite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csc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 = r/y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484" name="Text Box 44"/>
          <p:cNvSpPr txBox="1">
            <a:spLocks noChangeArrowheads="1"/>
          </p:cNvSpPr>
          <p:nvPr/>
        </p:nvSpPr>
        <p:spPr bwMode="auto">
          <a:xfrm>
            <a:off x="557213" y="3813175"/>
            <a:ext cx="2225675" cy="720197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>
                <a:latin typeface="Calibri" panose="020F0502020204030204" pitchFamily="34" charset="0"/>
              </a:rPr>
              <a:t>Cosine Ratio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cos</a:t>
            </a:r>
            <a:r>
              <a:rPr lang="el-GR" altLang="en-US" sz="1200" b="1">
                <a:latin typeface="Calibri" panose="020F050202020403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</a:rPr>
              <a:t> = adjacent/hypotenuse</a:t>
            </a:r>
            <a:endParaRPr lang="en-CA" altLang="en-US" sz="1200" b="1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cos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 = x/r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485" name="Text Box 45"/>
          <p:cNvSpPr txBox="1">
            <a:spLocks noChangeArrowheads="1"/>
          </p:cNvSpPr>
          <p:nvPr/>
        </p:nvSpPr>
        <p:spPr bwMode="auto">
          <a:xfrm>
            <a:off x="2906713" y="3819525"/>
            <a:ext cx="2206625" cy="720197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>
                <a:latin typeface="Calibri" panose="020F0502020204030204" pitchFamily="34" charset="0"/>
              </a:rPr>
              <a:t>Secant Ratio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sec</a:t>
            </a:r>
            <a:r>
              <a:rPr lang="el-GR" altLang="en-US" sz="1200" b="1">
                <a:latin typeface="Calibri" panose="020F050202020403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</a:rPr>
              <a:t> =hypotenuse/adjacent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sec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 = r/x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08" name="Rectangle 46"/>
          <p:cNvSpPr>
            <a:spLocks noChangeArrowheads="1"/>
          </p:cNvSpPr>
          <p:nvPr/>
        </p:nvSpPr>
        <p:spPr bwMode="auto">
          <a:xfrm rot="-2849373">
            <a:off x="5007769" y="5569744"/>
            <a:ext cx="88900" cy="255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CA" altLang="en-US">
              <a:latin typeface="Calibri" panose="020F0502020204030204" pitchFamily="34" charset="0"/>
            </a:endParaRPr>
          </a:p>
        </p:txBody>
      </p:sp>
      <p:sp>
        <p:nvSpPr>
          <p:cNvPr id="61487" name="Text Box 47"/>
          <p:cNvSpPr txBox="1">
            <a:spLocks noChangeArrowheads="1"/>
          </p:cNvSpPr>
          <p:nvPr/>
        </p:nvSpPr>
        <p:spPr bwMode="auto">
          <a:xfrm>
            <a:off x="554038" y="4591050"/>
            <a:ext cx="2225675" cy="720197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>
                <a:latin typeface="Calibri" panose="020F0502020204030204" pitchFamily="34" charset="0"/>
              </a:rPr>
              <a:t>Tangent Ratio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tan</a:t>
            </a:r>
            <a:r>
              <a:rPr lang="el-GR" altLang="en-US" sz="1200" b="1">
                <a:latin typeface="Calibri" panose="020F050202020403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</a:rPr>
              <a:t> = opposite/adjacent</a:t>
            </a:r>
            <a:endParaRPr lang="en-CA" altLang="en-US" sz="1200" b="1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tan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 = y/x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488" name="Text Box 48"/>
          <p:cNvSpPr txBox="1">
            <a:spLocks noChangeArrowheads="1"/>
          </p:cNvSpPr>
          <p:nvPr/>
        </p:nvSpPr>
        <p:spPr bwMode="auto">
          <a:xfrm>
            <a:off x="2903538" y="4597400"/>
            <a:ext cx="2206625" cy="720197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>
                <a:latin typeface="Calibri" panose="020F0502020204030204" pitchFamily="34" charset="0"/>
              </a:rPr>
              <a:t>Cotangent Ratio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cot</a:t>
            </a:r>
            <a:r>
              <a:rPr lang="el-GR" altLang="en-US" sz="1200" b="1">
                <a:latin typeface="Calibri" panose="020F050202020403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</a:rPr>
              <a:t> =opposite/adjacent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cot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θ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 = x/y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111" name="Picture 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0" y="2551113"/>
            <a:ext cx="32766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8444"/>
            <a:ext cx="8572499" cy="1354932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Trigonometric </a:t>
            </a:r>
            <a:r>
              <a:rPr lang="en-CA" altLang="en-US" sz="3200" b="1" dirty="0">
                <a:solidFill>
                  <a:srgbClr val="0070C0"/>
                </a:solidFill>
                <a:latin typeface="Calibri" panose="020F0502020204030204" pitchFamily="34" charset="0"/>
              </a:rPr>
              <a:t>Ratios and Reciprocal Trigonometric Ratios</a:t>
            </a:r>
            <a:r>
              <a:rPr lang="en-US" altLang="en-US" sz="2800" b="1" dirty="0"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28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1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1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6" grpId="0" animBg="1"/>
      <p:bldP spid="61481" grpId="0" animBg="1"/>
      <p:bldP spid="61482" grpId="0" animBg="1"/>
      <p:bldP spid="61483" grpId="0" animBg="1"/>
      <p:bldP spid="61484" grpId="0" animBg="1"/>
      <p:bldP spid="61485" grpId="0" animBg="1"/>
      <p:bldP spid="61487" grpId="0" animBg="1"/>
      <p:bldP spid="6148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1014413" y="2340928"/>
            <a:ext cx="2216150" cy="127419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 dirty="0">
                <a:latin typeface="Calibri" panose="020F0502020204030204" pitchFamily="34" charset="0"/>
              </a:rPr>
              <a:t>Step 1</a:t>
            </a:r>
            <a:r>
              <a:rPr lang="en-CA" altLang="en-US" sz="1200" b="1" dirty="0">
                <a:latin typeface="Calibri" panose="020F0502020204030204" pitchFamily="34" charset="0"/>
              </a:rPr>
              <a:t>: Draw the angle on your unit circle.</a:t>
            </a:r>
          </a:p>
          <a:p>
            <a:pPr eaLnBrk="1" hangingPunct="1">
              <a:spcBef>
                <a:spcPct val="20000"/>
              </a:spcBef>
            </a:pPr>
            <a:r>
              <a:rPr lang="en-CA" altLang="en-US" sz="1200" b="1" dirty="0">
                <a:latin typeface="Calibri" panose="020F0502020204030204" pitchFamily="34" charset="0"/>
              </a:rPr>
              <a:t>Since the denominator is 6, every </a:t>
            </a:r>
            <a:r>
              <a:rPr lang="el-GR" altLang="en-US" sz="1200" b="1" dirty="0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200" b="1" dirty="0">
                <a:latin typeface="Calibri" panose="020F0502020204030204" pitchFamily="34" charset="0"/>
                <a:cs typeface="Arial" panose="020B0604020202020204" pitchFamily="34" charset="0"/>
              </a:rPr>
              <a:t> (180</a:t>
            </a:r>
            <a:r>
              <a:rPr lang="en-US" altLang="en-US" sz="1200" b="1" baseline="30000" dirty="0">
                <a:latin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US" altLang="en-US" sz="1200" b="1" dirty="0">
                <a:latin typeface="Calibri" panose="020F0502020204030204" pitchFamily="34" charset="0"/>
                <a:cs typeface="Arial" panose="020B0604020202020204" pitchFamily="34" charset="0"/>
              </a:rPr>
              <a:t>) is broken into 6 parts.</a:t>
            </a:r>
            <a:endParaRPr lang="el-GR" altLang="en-US" sz="1200" b="1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endParaRPr lang="el-GR" altLang="en-US" sz="1200" b="1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126" name="Text Box 16"/>
          <p:cNvSpPr txBox="1">
            <a:spLocks noChangeArrowheads="1"/>
          </p:cNvSpPr>
          <p:nvPr/>
        </p:nvSpPr>
        <p:spPr bwMode="auto">
          <a:xfrm>
            <a:off x="304800" y="1398291"/>
            <a:ext cx="871728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 dirty="0" smtClean="0">
                <a:latin typeface="Calibri" panose="020F0502020204030204" pitchFamily="34" charset="0"/>
              </a:rPr>
              <a:t>Find </a:t>
            </a:r>
            <a:r>
              <a:rPr lang="en-US" altLang="en-US" sz="2200" dirty="0">
                <a:latin typeface="Calibri" panose="020F0502020204030204" pitchFamily="34" charset="0"/>
              </a:rPr>
              <a:t>the trigonometric and the reciprocal trigonometric ratios for </a:t>
            </a:r>
            <a:r>
              <a:rPr lang="el-GR" altLang="en-US" sz="2200" dirty="0">
                <a:latin typeface="Calibri" panose="020F0502020204030204" pitchFamily="34" charset="0"/>
                <a:cs typeface="Arial" panose="020B0604020202020204" pitchFamily="34" charset="0"/>
              </a:rPr>
              <a:t>θ</a:t>
            </a:r>
            <a:r>
              <a:rPr lang="en-US" altLang="en-US" sz="2200" dirty="0">
                <a:latin typeface="Calibri" panose="020F0502020204030204" pitchFamily="34" charset="0"/>
                <a:cs typeface="Arial" panose="020B0604020202020204" pitchFamily="34" charset="0"/>
              </a:rPr>
              <a:t> = 7</a:t>
            </a:r>
            <a:r>
              <a:rPr lang="el-GR" altLang="en-US" sz="2200" dirty="0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2200" dirty="0">
                <a:latin typeface="Calibri" panose="020F0502020204030204" pitchFamily="34" charset="0"/>
                <a:cs typeface="Arial" panose="020B0604020202020204" pitchFamily="34" charset="0"/>
              </a:rPr>
              <a:t>/6</a:t>
            </a:r>
            <a:endParaRPr lang="el-GR" altLang="en-US" sz="22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5127" name="Group 37"/>
          <p:cNvGrpSpPr>
            <a:grpSpLocks/>
          </p:cNvGrpSpPr>
          <p:nvPr/>
        </p:nvGrpSpPr>
        <p:grpSpPr bwMode="auto">
          <a:xfrm>
            <a:off x="4489450" y="2404428"/>
            <a:ext cx="3260725" cy="2743200"/>
            <a:chOff x="1208" y="1464"/>
            <a:chExt cx="2054" cy="1728"/>
          </a:xfrm>
        </p:grpSpPr>
        <p:sp>
          <p:nvSpPr>
            <p:cNvPr id="5159" name="Line 38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5160" name="Line 39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5161" name="Text Box 40"/>
            <p:cNvSpPr txBox="1">
              <a:spLocks noChangeArrowheads="1"/>
            </p:cNvSpPr>
            <p:nvPr/>
          </p:nvSpPr>
          <p:spPr bwMode="auto">
            <a:xfrm>
              <a:off x="3074" y="2296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5162" name="Text Box 41"/>
            <p:cNvSpPr txBox="1">
              <a:spLocks noChangeArrowheads="1"/>
            </p:cNvSpPr>
            <p:nvPr/>
          </p:nvSpPr>
          <p:spPr bwMode="auto">
            <a:xfrm>
              <a:off x="1882" y="1464"/>
              <a:ext cx="18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latin typeface="Calibri" panose="020F0502020204030204" pitchFamily="34" charset="0"/>
                </a:rPr>
                <a:t>y</a:t>
              </a:r>
            </a:p>
          </p:txBody>
        </p:sp>
      </p:grpSp>
      <p:sp>
        <p:nvSpPr>
          <p:cNvPr id="63530" name="Line 42"/>
          <p:cNvSpPr>
            <a:spLocks noChangeShapeType="1"/>
          </p:cNvSpPr>
          <p:nvPr/>
        </p:nvSpPr>
        <p:spPr bwMode="auto">
          <a:xfrm>
            <a:off x="5695950" y="3928428"/>
            <a:ext cx="1282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5129" name="Rectangle 45"/>
          <p:cNvSpPr>
            <a:spLocks noChangeArrowheads="1"/>
          </p:cNvSpPr>
          <p:nvPr/>
        </p:nvSpPr>
        <p:spPr bwMode="auto">
          <a:xfrm>
            <a:off x="835025" y="4071303"/>
            <a:ext cx="727075" cy="6365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CA" altLang="en-US">
              <a:latin typeface="Calibri" panose="020F0502020204030204" pitchFamily="34" charset="0"/>
            </a:endParaRPr>
          </a:p>
        </p:txBody>
      </p:sp>
      <p:sp>
        <p:nvSpPr>
          <p:cNvPr id="63536" name="Rectangle 48"/>
          <p:cNvSpPr>
            <a:spLocks noChangeArrowheads="1"/>
          </p:cNvSpPr>
          <p:nvPr/>
        </p:nvSpPr>
        <p:spPr bwMode="auto">
          <a:xfrm>
            <a:off x="5218113" y="3291841"/>
            <a:ext cx="280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CA" altLang="en-US" sz="1400" b="1">
                <a:latin typeface="Calibri" panose="020F0502020204030204" pitchFamily="34" charset="0"/>
              </a:rPr>
              <a:t>θ</a:t>
            </a:r>
            <a:endParaRPr lang="el-GR" altLang="en-US" sz="1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3537" name="Oval 49"/>
          <p:cNvSpPr>
            <a:spLocks noChangeArrowheads="1"/>
          </p:cNvSpPr>
          <p:nvPr/>
        </p:nvSpPr>
        <p:spPr bwMode="auto">
          <a:xfrm>
            <a:off x="4406900" y="2699703"/>
            <a:ext cx="2571750" cy="2486025"/>
          </a:xfrm>
          <a:prstGeom prst="ellips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CA" altLang="en-US">
              <a:latin typeface="Calibri" panose="020F0502020204030204" pitchFamily="34" charset="0"/>
            </a:endParaRPr>
          </a:p>
        </p:txBody>
      </p:sp>
      <p:sp>
        <p:nvSpPr>
          <p:cNvPr id="5132" name="Rectangle 56"/>
          <p:cNvSpPr>
            <a:spLocks noChangeArrowheads="1"/>
          </p:cNvSpPr>
          <p:nvPr/>
        </p:nvSpPr>
        <p:spPr bwMode="auto">
          <a:xfrm>
            <a:off x="5222875" y="3736341"/>
            <a:ext cx="50800" cy="1762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CA" altLang="en-US">
              <a:latin typeface="Calibri" panose="020F0502020204030204" pitchFamily="34" charset="0"/>
            </a:endParaRPr>
          </a:p>
        </p:txBody>
      </p:sp>
      <p:sp>
        <p:nvSpPr>
          <p:cNvPr id="63550" name="Line 62"/>
          <p:cNvSpPr>
            <a:spLocks noChangeShapeType="1"/>
          </p:cNvSpPr>
          <p:nvPr/>
        </p:nvSpPr>
        <p:spPr bwMode="auto">
          <a:xfrm flipV="1">
            <a:off x="5699125" y="3322003"/>
            <a:ext cx="1095375" cy="58102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51" name="Line 63"/>
          <p:cNvSpPr>
            <a:spLocks noChangeShapeType="1"/>
          </p:cNvSpPr>
          <p:nvPr/>
        </p:nvSpPr>
        <p:spPr bwMode="auto">
          <a:xfrm flipV="1">
            <a:off x="5695950" y="2871153"/>
            <a:ext cx="609600" cy="10477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52" name="Line 64"/>
          <p:cNvSpPr>
            <a:spLocks noChangeShapeType="1"/>
          </p:cNvSpPr>
          <p:nvPr/>
        </p:nvSpPr>
        <p:spPr bwMode="auto">
          <a:xfrm flipV="1">
            <a:off x="5692775" y="2687003"/>
            <a:ext cx="0" cy="12382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53" name="Line 65"/>
          <p:cNvSpPr>
            <a:spLocks noChangeShapeType="1"/>
          </p:cNvSpPr>
          <p:nvPr/>
        </p:nvSpPr>
        <p:spPr bwMode="auto">
          <a:xfrm flipH="1" flipV="1">
            <a:off x="5099050" y="2836228"/>
            <a:ext cx="571500" cy="105727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54" name="Line 66"/>
          <p:cNvSpPr>
            <a:spLocks noChangeShapeType="1"/>
          </p:cNvSpPr>
          <p:nvPr/>
        </p:nvSpPr>
        <p:spPr bwMode="auto">
          <a:xfrm flipH="1" flipV="1">
            <a:off x="4581525" y="3280728"/>
            <a:ext cx="1123950" cy="66675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55" name="Line 67"/>
          <p:cNvSpPr>
            <a:spLocks noChangeShapeType="1"/>
          </p:cNvSpPr>
          <p:nvPr/>
        </p:nvSpPr>
        <p:spPr bwMode="auto">
          <a:xfrm flipH="1" flipV="1">
            <a:off x="4406900" y="3915728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56" name="Line 68"/>
          <p:cNvSpPr>
            <a:spLocks noChangeShapeType="1"/>
          </p:cNvSpPr>
          <p:nvPr/>
        </p:nvSpPr>
        <p:spPr bwMode="auto">
          <a:xfrm flipH="1">
            <a:off x="4556125" y="3912553"/>
            <a:ext cx="1143000" cy="5715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57" name="Rectangle 69"/>
          <p:cNvSpPr>
            <a:spLocks noChangeArrowheads="1"/>
          </p:cNvSpPr>
          <p:nvPr/>
        </p:nvSpPr>
        <p:spPr bwMode="auto">
          <a:xfrm>
            <a:off x="6757988" y="3164841"/>
            <a:ext cx="3857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l-GR" altLang="en-US" sz="1000">
                <a:latin typeface="Calibri" panose="020F0502020204030204" pitchFamily="34" charset="0"/>
              </a:rPr>
              <a:t>π</a:t>
            </a:r>
            <a:r>
              <a:rPr lang="en-US" altLang="en-US" sz="1000">
                <a:latin typeface="Calibri" panose="020F0502020204030204" pitchFamily="34" charset="0"/>
              </a:rPr>
              <a:t>/6</a:t>
            </a:r>
            <a:endParaRPr lang="el-GR" altLang="en-US" sz="1000">
              <a:latin typeface="Calibri" panose="020F0502020204030204" pitchFamily="34" charset="0"/>
            </a:endParaRPr>
          </a:p>
        </p:txBody>
      </p:sp>
      <p:sp>
        <p:nvSpPr>
          <p:cNvPr id="63558" name="Rectangle 70"/>
          <p:cNvSpPr>
            <a:spLocks noChangeArrowheads="1"/>
          </p:cNvSpPr>
          <p:nvPr/>
        </p:nvSpPr>
        <p:spPr bwMode="auto">
          <a:xfrm>
            <a:off x="6297613" y="2637791"/>
            <a:ext cx="519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>
                <a:latin typeface="Calibri" panose="020F0502020204030204" pitchFamily="34" charset="0"/>
              </a:rPr>
              <a:t>2</a:t>
            </a:r>
            <a:r>
              <a:rPr lang="el-GR" altLang="en-US" sz="1000">
                <a:latin typeface="Calibri" panose="020F0502020204030204" pitchFamily="34" charset="0"/>
              </a:rPr>
              <a:t>π</a:t>
            </a:r>
            <a:r>
              <a:rPr lang="en-US" altLang="en-US" sz="1000">
                <a:latin typeface="Calibri" panose="020F0502020204030204" pitchFamily="34" charset="0"/>
              </a:rPr>
              <a:t>/6</a:t>
            </a:r>
            <a:endParaRPr lang="el-GR" altLang="en-US" sz="1000">
              <a:latin typeface="Calibri" panose="020F0502020204030204" pitchFamily="34" charset="0"/>
            </a:endParaRPr>
          </a:p>
        </p:txBody>
      </p:sp>
      <p:sp>
        <p:nvSpPr>
          <p:cNvPr id="63559" name="Rectangle 71"/>
          <p:cNvSpPr>
            <a:spLocks noChangeArrowheads="1"/>
          </p:cNvSpPr>
          <p:nvPr/>
        </p:nvSpPr>
        <p:spPr bwMode="auto">
          <a:xfrm>
            <a:off x="5334318" y="2340928"/>
            <a:ext cx="519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>
                <a:latin typeface="Calibri" panose="020F0502020204030204" pitchFamily="34" charset="0"/>
              </a:rPr>
              <a:t>3</a:t>
            </a:r>
            <a:r>
              <a:rPr lang="el-GR" altLang="en-US" sz="1000">
                <a:latin typeface="Calibri" panose="020F0502020204030204" pitchFamily="34" charset="0"/>
              </a:rPr>
              <a:t>π</a:t>
            </a:r>
            <a:r>
              <a:rPr lang="en-US" altLang="en-US" sz="1000">
                <a:latin typeface="Calibri" panose="020F0502020204030204" pitchFamily="34" charset="0"/>
              </a:rPr>
              <a:t>/6</a:t>
            </a:r>
            <a:endParaRPr lang="el-GR" altLang="en-US" sz="1000">
              <a:latin typeface="Calibri" panose="020F0502020204030204" pitchFamily="34" charset="0"/>
            </a:endParaRPr>
          </a:p>
        </p:txBody>
      </p:sp>
      <p:sp>
        <p:nvSpPr>
          <p:cNvPr id="63560" name="Rectangle 72"/>
          <p:cNvSpPr>
            <a:spLocks noChangeArrowheads="1"/>
          </p:cNvSpPr>
          <p:nvPr/>
        </p:nvSpPr>
        <p:spPr bwMode="auto">
          <a:xfrm>
            <a:off x="4665663" y="2596516"/>
            <a:ext cx="519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>
                <a:latin typeface="Calibri" panose="020F0502020204030204" pitchFamily="34" charset="0"/>
              </a:rPr>
              <a:t>4</a:t>
            </a:r>
            <a:r>
              <a:rPr lang="el-GR" altLang="en-US" sz="1000">
                <a:latin typeface="Calibri" panose="020F0502020204030204" pitchFamily="34" charset="0"/>
              </a:rPr>
              <a:t>π</a:t>
            </a:r>
            <a:r>
              <a:rPr lang="en-US" altLang="en-US" sz="1000">
                <a:latin typeface="Calibri" panose="020F0502020204030204" pitchFamily="34" charset="0"/>
              </a:rPr>
              <a:t>/6</a:t>
            </a:r>
            <a:endParaRPr lang="el-GR" altLang="en-US" sz="1000">
              <a:latin typeface="Calibri" panose="020F0502020204030204" pitchFamily="34" charset="0"/>
            </a:endParaRPr>
          </a:p>
        </p:txBody>
      </p:sp>
      <p:sp>
        <p:nvSpPr>
          <p:cNvPr id="63561" name="Rectangle 73"/>
          <p:cNvSpPr>
            <a:spLocks noChangeArrowheads="1"/>
          </p:cNvSpPr>
          <p:nvPr/>
        </p:nvSpPr>
        <p:spPr bwMode="auto">
          <a:xfrm>
            <a:off x="4075113" y="3034666"/>
            <a:ext cx="519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>
                <a:latin typeface="Calibri" panose="020F0502020204030204" pitchFamily="34" charset="0"/>
              </a:rPr>
              <a:t>5</a:t>
            </a:r>
            <a:r>
              <a:rPr lang="el-GR" altLang="en-US" sz="1000">
                <a:latin typeface="Calibri" panose="020F0502020204030204" pitchFamily="34" charset="0"/>
              </a:rPr>
              <a:t>π</a:t>
            </a:r>
            <a:r>
              <a:rPr lang="en-US" altLang="en-US" sz="1000">
                <a:latin typeface="Calibri" panose="020F0502020204030204" pitchFamily="34" charset="0"/>
              </a:rPr>
              <a:t>/6</a:t>
            </a:r>
            <a:endParaRPr lang="el-GR" altLang="en-US" sz="1000">
              <a:latin typeface="Calibri" panose="020F0502020204030204" pitchFamily="34" charset="0"/>
            </a:endParaRPr>
          </a:p>
        </p:txBody>
      </p:sp>
      <p:sp>
        <p:nvSpPr>
          <p:cNvPr id="63562" name="Rectangle 74"/>
          <p:cNvSpPr>
            <a:spLocks noChangeArrowheads="1"/>
          </p:cNvSpPr>
          <p:nvPr/>
        </p:nvSpPr>
        <p:spPr bwMode="auto">
          <a:xfrm>
            <a:off x="3856038" y="3777616"/>
            <a:ext cx="519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>
                <a:latin typeface="Calibri" panose="020F0502020204030204" pitchFamily="34" charset="0"/>
              </a:rPr>
              <a:t>6</a:t>
            </a:r>
            <a:r>
              <a:rPr lang="el-GR" altLang="en-US" sz="1000">
                <a:latin typeface="Calibri" panose="020F0502020204030204" pitchFamily="34" charset="0"/>
              </a:rPr>
              <a:t>π</a:t>
            </a:r>
            <a:r>
              <a:rPr lang="en-US" altLang="en-US" sz="1000">
                <a:latin typeface="Calibri" panose="020F0502020204030204" pitchFamily="34" charset="0"/>
              </a:rPr>
              <a:t>/6</a:t>
            </a:r>
            <a:endParaRPr lang="el-GR" altLang="en-US" sz="1000">
              <a:latin typeface="Calibri" panose="020F0502020204030204" pitchFamily="34" charset="0"/>
            </a:endParaRPr>
          </a:p>
        </p:txBody>
      </p:sp>
      <p:sp>
        <p:nvSpPr>
          <p:cNvPr id="63563" name="Rectangle 75"/>
          <p:cNvSpPr>
            <a:spLocks noChangeArrowheads="1"/>
          </p:cNvSpPr>
          <p:nvPr/>
        </p:nvSpPr>
        <p:spPr bwMode="auto">
          <a:xfrm>
            <a:off x="4094163" y="4434841"/>
            <a:ext cx="519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>
                <a:latin typeface="Calibri" panose="020F0502020204030204" pitchFamily="34" charset="0"/>
              </a:rPr>
              <a:t>7</a:t>
            </a:r>
            <a:r>
              <a:rPr lang="el-GR" altLang="en-US" sz="1000">
                <a:latin typeface="Calibri" panose="020F0502020204030204" pitchFamily="34" charset="0"/>
              </a:rPr>
              <a:t>π</a:t>
            </a:r>
            <a:r>
              <a:rPr lang="en-US" altLang="en-US" sz="1000">
                <a:latin typeface="Calibri" panose="020F0502020204030204" pitchFamily="34" charset="0"/>
              </a:rPr>
              <a:t>/6</a:t>
            </a:r>
            <a:endParaRPr lang="el-GR" altLang="en-US" sz="1000">
              <a:latin typeface="Calibri" panose="020F0502020204030204" pitchFamily="34" charset="0"/>
            </a:endParaRPr>
          </a:p>
        </p:txBody>
      </p:sp>
      <p:sp>
        <p:nvSpPr>
          <p:cNvPr id="63564" name="Line 76"/>
          <p:cNvSpPr>
            <a:spLocks noChangeShapeType="1"/>
          </p:cNvSpPr>
          <p:nvPr/>
        </p:nvSpPr>
        <p:spPr bwMode="auto">
          <a:xfrm flipH="1">
            <a:off x="4552950" y="3909378"/>
            <a:ext cx="1143000" cy="5715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65" name="Rectangle 77"/>
          <p:cNvSpPr>
            <a:spLocks noChangeArrowheads="1"/>
          </p:cNvSpPr>
          <p:nvPr/>
        </p:nvSpPr>
        <p:spPr bwMode="auto">
          <a:xfrm>
            <a:off x="4081463" y="4441191"/>
            <a:ext cx="5191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 b="1">
                <a:solidFill>
                  <a:srgbClr val="0000FF"/>
                </a:solidFill>
                <a:latin typeface="Calibri" panose="020F0502020204030204" pitchFamily="34" charset="0"/>
              </a:rPr>
              <a:t>7</a:t>
            </a:r>
            <a:r>
              <a:rPr lang="el-GR" altLang="en-US" sz="1000" b="1">
                <a:solidFill>
                  <a:srgbClr val="0000FF"/>
                </a:solidFill>
                <a:latin typeface="Calibri" panose="020F0502020204030204" pitchFamily="34" charset="0"/>
              </a:rPr>
              <a:t>π</a:t>
            </a:r>
            <a:r>
              <a:rPr lang="en-US" altLang="en-US" sz="1000" b="1">
                <a:solidFill>
                  <a:srgbClr val="0000FF"/>
                </a:solidFill>
                <a:latin typeface="Calibri" panose="020F0502020204030204" pitchFamily="34" charset="0"/>
              </a:rPr>
              <a:t>/6</a:t>
            </a:r>
            <a:endParaRPr lang="el-GR" altLang="en-US" sz="1000" b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63569" name="Freeform 81"/>
          <p:cNvSpPr>
            <a:spLocks/>
          </p:cNvSpPr>
          <p:nvPr/>
        </p:nvSpPr>
        <p:spPr bwMode="auto">
          <a:xfrm>
            <a:off x="5291138" y="3568066"/>
            <a:ext cx="735012" cy="477837"/>
          </a:xfrm>
          <a:custGeom>
            <a:avLst/>
            <a:gdLst>
              <a:gd name="T0" fmla="*/ 2147483647 w 463"/>
              <a:gd name="T1" fmla="*/ 2147483647 h 301"/>
              <a:gd name="T2" fmla="*/ 2147483647 w 463"/>
              <a:gd name="T3" fmla="*/ 2147483647 h 301"/>
              <a:gd name="T4" fmla="*/ 2147483647 w 463"/>
              <a:gd name="T5" fmla="*/ 2147483647 h 301"/>
              <a:gd name="T6" fmla="*/ 2147483647 w 463"/>
              <a:gd name="T7" fmla="*/ 2147483647 h 301"/>
              <a:gd name="T8" fmla="*/ 2147483647 w 463"/>
              <a:gd name="T9" fmla="*/ 2147483647 h 301"/>
              <a:gd name="T10" fmla="*/ 2147483647 w 463"/>
              <a:gd name="T11" fmla="*/ 2147483647 h 301"/>
              <a:gd name="T12" fmla="*/ 2147483647 w 463"/>
              <a:gd name="T13" fmla="*/ 2147483647 h 301"/>
              <a:gd name="T14" fmla="*/ 2147483647 w 463"/>
              <a:gd name="T15" fmla="*/ 2147483647 h 301"/>
              <a:gd name="T16" fmla="*/ 2147483647 w 463"/>
              <a:gd name="T17" fmla="*/ 2147483647 h 3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63"/>
              <a:gd name="T28" fmla="*/ 0 h 301"/>
              <a:gd name="T29" fmla="*/ 463 w 463"/>
              <a:gd name="T30" fmla="*/ 301 h 30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63" h="301">
                <a:moveTo>
                  <a:pt x="461" y="217"/>
                </a:moveTo>
                <a:cubicBezTo>
                  <a:pt x="462" y="201"/>
                  <a:pt x="463" y="185"/>
                  <a:pt x="449" y="157"/>
                </a:cubicBezTo>
                <a:cubicBezTo>
                  <a:pt x="435" y="129"/>
                  <a:pt x="405" y="74"/>
                  <a:pt x="377" y="49"/>
                </a:cubicBezTo>
                <a:cubicBezTo>
                  <a:pt x="349" y="24"/>
                  <a:pt x="314" y="14"/>
                  <a:pt x="281" y="7"/>
                </a:cubicBezTo>
                <a:cubicBezTo>
                  <a:pt x="248" y="0"/>
                  <a:pt x="213" y="1"/>
                  <a:pt x="179" y="7"/>
                </a:cubicBezTo>
                <a:cubicBezTo>
                  <a:pt x="145" y="13"/>
                  <a:pt x="105" y="20"/>
                  <a:pt x="77" y="43"/>
                </a:cubicBezTo>
                <a:cubicBezTo>
                  <a:pt x="49" y="66"/>
                  <a:pt x="22" y="115"/>
                  <a:pt x="11" y="145"/>
                </a:cubicBezTo>
                <a:cubicBezTo>
                  <a:pt x="0" y="175"/>
                  <a:pt x="6" y="197"/>
                  <a:pt x="11" y="223"/>
                </a:cubicBezTo>
                <a:cubicBezTo>
                  <a:pt x="16" y="249"/>
                  <a:pt x="34" y="287"/>
                  <a:pt x="41" y="301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3570" name="Text Box 82"/>
          <p:cNvSpPr txBox="1">
            <a:spLocks noChangeArrowheads="1"/>
          </p:cNvSpPr>
          <p:nvPr/>
        </p:nvSpPr>
        <p:spPr bwMode="auto">
          <a:xfrm>
            <a:off x="1011238" y="3614103"/>
            <a:ext cx="2216150" cy="1015663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 dirty="0">
                <a:latin typeface="Calibri" panose="020F0502020204030204" pitchFamily="34" charset="0"/>
              </a:rPr>
              <a:t>Step 2</a:t>
            </a:r>
            <a:r>
              <a:rPr lang="en-CA" altLang="en-US" sz="1200" b="1" dirty="0">
                <a:latin typeface="Calibri" panose="020F0502020204030204" pitchFamily="34" charset="0"/>
              </a:rPr>
              <a:t>: Find your ratios.  Remember that the angle is in the THIRD QUADRANT therefore, only TANGENT and COTENGENT are POSITIVE</a:t>
            </a:r>
          </a:p>
        </p:txBody>
      </p:sp>
      <p:sp>
        <p:nvSpPr>
          <p:cNvPr id="63571" name="Rectangle 83"/>
          <p:cNvSpPr>
            <a:spLocks noChangeArrowheads="1"/>
          </p:cNvSpPr>
          <p:nvPr/>
        </p:nvSpPr>
        <p:spPr bwMode="auto">
          <a:xfrm>
            <a:off x="7097713" y="2875916"/>
            <a:ext cx="10429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anose="020F0502020204030204" pitchFamily="34" charset="0"/>
              </a:rPr>
              <a:t>QUADRANT 1</a:t>
            </a:r>
            <a:endParaRPr lang="el-GR" altLang="en-US" sz="1000" b="1">
              <a:latin typeface="Calibri" panose="020F0502020204030204" pitchFamily="34" charset="0"/>
            </a:endParaRPr>
          </a:p>
        </p:txBody>
      </p:sp>
      <p:sp>
        <p:nvSpPr>
          <p:cNvPr id="63573" name="Rectangle 85"/>
          <p:cNvSpPr>
            <a:spLocks noChangeArrowheads="1"/>
          </p:cNvSpPr>
          <p:nvPr/>
        </p:nvSpPr>
        <p:spPr bwMode="auto">
          <a:xfrm>
            <a:off x="3457575" y="2837816"/>
            <a:ext cx="90601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anose="020F0502020204030204" pitchFamily="34" charset="0"/>
              </a:rPr>
              <a:t>QUADRANT 2</a:t>
            </a:r>
            <a:endParaRPr lang="el-GR" altLang="en-US" sz="1000" b="1">
              <a:latin typeface="Calibri" panose="020F0502020204030204" pitchFamily="34" charset="0"/>
            </a:endParaRPr>
          </a:p>
        </p:txBody>
      </p:sp>
      <p:sp>
        <p:nvSpPr>
          <p:cNvPr id="63574" name="Rectangle 86"/>
          <p:cNvSpPr>
            <a:spLocks noChangeArrowheads="1"/>
          </p:cNvSpPr>
          <p:nvPr/>
        </p:nvSpPr>
        <p:spPr bwMode="auto">
          <a:xfrm>
            <a:off x="3740150" y="4711066"/>
            <a:ext cx="121860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 b="1" u="sng">
                <a:solidFill>
                  <a:srgbClr val="0000FF"/>
                </a:solidFill>
                <a:latin typeface="Calibri" panose="020F0502020204030204" pitchFamily="34" charset="0"/>
              </a:rPr>
              <a:t>QUADRANT 3</a:t>
            </a:r>
          </a:p>
          <a:p>
            <a:pPr eaLnBrk="1" hangingPunct="1"/>
            <a:r>
              <a:rPr lang="en-US" altLang="en-US" sz="1000" b="1">
                <a:solidFill>
                  <a:srgbClr val="0000FF"/>
                </a:solidFill>
                <a:latin typeface="Calibri" panose="020F0502020204030204" pitchFamily="34" charset="0"/>
              </a:rPr>
              <a:t>TANGENT POSITIVE</a:t>
            </a:r>
            <a:endParaRPr lang="el-GR" altLang="en-US" sz="1000" b="1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sp>
        <p:nvSpPr>
          <p:cNvPr id="63575" name="Rectangle 87"/>
          <p:cNvSpPr>
            <a:spLocks noChangeArrowheads="1"/>
          </p:cNvSpPr>
          <p:nvPr/>
        </p:nvSpPr>
        <p:spPr bwMode="auto">
          <a:xfrm>
            <a:off x="5940425" y="4777741"/>
            <a:ext cx="90601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000" b="1">
                <a:latin typeface="Calibri" panose="020F0502020204030204" pitchFamily="34" charset="0"/>
              </a:rPr>
              <a:t>QUADRANT 4</a:t>
            </a:r>
            <a:endParaRPr lang="el-GR" altLang="en-US" sz="1000" b="1">
              <a:latin typeface="Calibri" panose="020F0502020204030204" pitchFamily="34" charset="0"/>
            </a:endParaRPr>
          </a:p>
        </p:txBody>
      </p:sp>
      <p:sp>
        <p:nvSpPr>
          <p:cNvPr id="63576" name="Text Box 88"/>
          <p:cNvSpPr txBox="1">
            <a:spLocks noChangeArrowheads="1"/>
          </p:cNvSpPr>
          <p:nvPr/>
        </p:nvSpPr>
        <p:spPr bwMode="auto">
          <a:xfrm>
            <a:off x="998538" y="4820603"/>
            <a:ext cx="2216150" cy="1015663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 u="sng">
                <a:latin typeface="Calibri" panose="020F0502020204030204" pitchFamily="34" charset="0"/>
              </a:rPr>
              <a:t>Step 2</a:t>
            </a:r>
            <a:r>
              <a:rPr lang="en-CA" altLang="en-US" sz="1200" b="1">
                <a:latin typeface="Calibri" panose="020F0502020204030204" pitchFamily="34" charset="0"/>
              </a:rPr>
              <a:t>: Remember to change your calculator to radians.  REMEMBER, your calculator may not give the proper sign.  Use your drawn angle.</a:t>
            </a:r>
          </a:p>
        </p:txBody>
      </p:sp>
      <p:sp>
        <p:nvSpPr>
          <p:cNvPr id="63577" name="Text Box 89"/>
          <p:cNvSpPr txBox="1">
            <a:spLocks noChangeArrowheads="1"/>
          </p:cNvSpPr>
          <p:nvPr/>
        </p:nvSpPr>
        <p:spPr bwMode="auto">
          <a:xfrm>
            <a:off x="957263" y="6093778"/>
            <a:ext cx="2216150" cy="498598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sin (7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/6) = -0.5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csc (</a:t>
            </a:r>
            <a:r>
              <a:rPr lang="en-CA" altLang="en-US" sz="1200" b="1">
                <a:latin typeface="Calibri" panose="020F0502020204030204" pitchFamily="34" charset="0"/>
              </a:rPr>
              <a:t>7</a:t>
            </a:r>
            <a:r>
              <a:rPr lang="el-GR" altLang="en-US" sz="1200" b="1">
                <a:latin typeface="Calibri" panose="020F0502020204030204" pitchFamily="34" charset="0"/>
              </a:rPr>
              <a:t>π</a:t>
            </a:r>
            <a:r>
              <a:rPr lang="en-US" altLang="en-US" sz="1200" b="1">
                <a:latin typeface="Calibri" panose="020F0502020204030204" pitchFamily="34" charset="0"/>
              </a:rPr>
              <a:t>/6) = 1/-0.5 = 2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3578" name="Text Box 90"/>
          <p:cNvSpPr txBox="1">
            <a:spLocks noChangeArrowheads="1"/>
          </p:cNvSpPr>
          <p:nvPr/>
        </p:nvSpPr>
        <p:spPr bwMode="auto">
          <a:xfrm>
            <a:off x="3221038" y="6090603"/>
            <a:ext cx="2216150" cy="498598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cos (7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/6) = -0.866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sec (</a:t>
            </a:r>
            <a:r>
              <a:rPr lang="en-CA" altLang="en-US" sz="1200" b="1">
                <a:latin typeface="Calibri" panose="020F0502020204030204" pitchFamily="34" charset="0"/>
              </a:rPr>
              <a:t>7</a:t>
            </a:r>
            <a:r>
              <a:rPr lang="el-GR" altLang="en-US" sz="1200" b="1">
                <a:latin typeface="Calibri" panose="020F0502020204030204" pitchFamily="34" charset="0"/>
              </a:rPr>
              <a:t>π</a:t>
            </a:r>
            <a:r>
              <a:rPr lang="en-US" altLang="en-US" sz="1200" b="1">
                <a:latin typeface="Calibri" panose="020F0502020204030204" pitchFamily="34" charset="0"/>
              </a:rPr>
              <a:t>/6) = 1/-0.866 = -1.15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3579" name="Text Box 91"/>
          <p:cNvSpPr txBox="1">
            <a:spLocks noChangeArrowheads="1"/>
          </p:cNvSpPr>
          <p:nvPr/>
        </p:nvSpPr>
        <p:spPr bwMode="auto">
          <a:xfrm>
            <a:off x="5494338" y="6096953"/>
            <a:ext cx="2216150" cy="498598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200" b="1">
                <a:latin typeface="Calibri" panose="020F0502020204030204" pitchFamily="34" charset="0"/>
              </a:rPr>
              <a:t>tan (7</a:t>
            </a:r>
            <a:r>
              <a:rPr lang="el-GR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/6) = 0.577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200" b="1">
                <a:latin typeface="Calibri" panose="020F0502020204030204" pitchFamily="34" charset="0"/>
                <a:cs typeface="Arial" panose="020B0604020202020204" pitchFamily="34" charset="0"/>
              </a:rPr>
              <a:t>cot (</a:t>
            </a:r>
            <a:r>
              <a:rPr lang="en-CA" altLang="en-US" sz="1200" b="1">
                <a:latin typeface="Calibri" panose="020F0502020204030204" pitchFamily="34" charset="0"/>
              </a:rPr>
              <a:t>7</a:t>
            </a:r>
            <a:r>
              <a:rPr lang="el-GR" altLang="en-US" sz="1200" b="1">
                <a:latin typeface="Calibri" panose="020F0502020204030204" pitchFamily="34" charset="0"/>
              </a:rPr>
              <a:t>π</a:t>
            </a:r>
            <a:r>
              <a:rPr lang="en-US" altLang="en-US" sz="1200" b="1">
                <a:latin typeface="Calibri" panose="020F0502020204030204" pitchFamily="34" charset="0"/>
              </a:rPr>
              <a:t>/6) = 1.73</a:t>
            </a:r>
            <a:endParaRPr lang="el-GR" altLang="en-US" sz="12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8444"/>
            <a:ext cx="8572499" cy="1354932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Trigonometric </a:t>
            </a:r>
            <a:r>
              <a:rPr lang="en-CA" altLang="en-US" sz="3200" b="1" dirty="0">
                <a:solidFill>
                  <a:srgbClr val="0070C0"/>
                </a:solidFill>
                <a:latin typeface="Calibri" panose="020F0502020204030204" pitchFamily="34" charset="0"/>
              </a:rPr>
              <a:t>Ratios and Reciprocal Trigonometric Ratios</a:t>
            </a:r>
            <a:r>
              <a:rPr lang="en-US" altLang="en-US" sz="2800" b="1" dirty="0"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84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3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3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3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3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3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6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63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6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63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6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6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63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63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635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6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635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63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635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63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635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63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6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6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6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6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6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6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6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6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6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6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 animBg="1"/>
      <p:bldP spid="63530" grpId="0" animBg="1"/>
      <p:bldP spid="63536" grpId="0"/>
      <p:bldP spid="63537" grpId="0" animBg="1"/>
      <p:bldP spid="63550" grpId="0" animBg="1"/>
      <p:bldP spid="63550" grpId="1" animBg="1"/>
      <p:bldP spid="63551" grpId="0" animBg="1"/>
      <p:bldP spid="63551" grpId="1" animBg="1"/>
      <p:bldP spid="63552" grpId="0" animBg="1"/>
      <p:bldP spid="63552" grpId="1" animBg="1"/>
      <p:bldP spid="63553" grpId="0" animBg="1"/>
      <p:bldP spid="63553" grpId="1" animBg="1"/>
      <p:bldP spid="63554" grpId="0" animBg="1"/>
      <p:bldP spid="63554" grpId="1" animBg="1"/>
      <p:bldP spid="63555" grpId="0" animBg="1"/>
      <p:bldP spid="63555" grpId="1" animBg="1"/>
      <p:bldP spid="63556" grpId="0" animBg="1"/>
      <p:bldP spid="63556" grpId="1" animBg="1"/>
      <p:bldP spid="63557" grpId="0"/>
      <p:bldP spid="63557" grpId="1"/>
      <p:bldP spid="63558" grpId="0"/>
      <p:bldP spid="63558" grpId="1"/>
      <p:bldP spid="63559" grpId="0"/>
      <p:bldP spid="63559" grpId="1"/>
      <p:bldP spid="63560" grpId="0"/>
      <p:bldP spid="63560" grpId="1"/>
      <p:bldP spid="63561" grpId="0"/>
      <p:bldP spid="63561" grpId="1"/>
      <p:bldP spid="63562" grpId="0"/>
      <p:bldP spid="63562" grpId="1"/>
      <p:bldP spid="63563" grpId="0"/>
      <p:bldP spid="63563" grpId="1"/>
      <p:bldP spid="63564" grpId="0" animBg="1"/>
      <p:bldP spid="63565" grpId="0"/>
      <p:bldP spid="63569" grpId="0" animBg="1"/>
      <p:bldP spid="63570" grpId="0" animBg="1"/>
      <p:bldP spid="63571" grpId="0"/>
      <p:bldP spid="63573" grpId="0"/>
      <p:bldP spid="63574" grpId="0"/>
      <p:bldP spid="63575" grpId="0"/>
      <p:bldP spid="63576" grpId="0" animBg="1"/>
      <p:bldP spid="63577" grpId="0" animBg="1"/>
      <p:bldP spid="63578" grpId="0" animBg="1"/>
      <p:bldP spid="6357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98" name="Oval 62"/>
          <p:cNvSpPr>
            <a:spLocks noChangeArrowheads="1"/>
          </p:cNvSpPr>
          <p:nvPr/>
        </p:nvSpPr>
        <p:spPr bwMode="auto">
          <a:xfrm>
            <a:off x="6762750" y="2603500"/>
            <a:ext cx="1392238" cy="143827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CA" altLang="en-US">
              <a:latin typeface="Calibri" panose="020F0502020204030204" pitchFamily="34" charset="0"/>
            </a:endParaRPr>
          </a:p>
        </p:txBody>
      </p:sp>
      <p:grpSp>
        <p:nvGrpSpPr>
          <p:cNvPr id="6147" name="Group 56"/>
          <p:cNvGrpSpPr>
            <a:grpSpLocks/>
          </p:cNvGrpSpPr>
          <p:nvPr/>
        </p:nvGrpSpPr>
        <p:grpSpPr bwMode="auto">
          <a:xfrm>
            <a:off x="6807200" y="2432050"/>
            <a:ext cx="1776413" cy="1587500"/>
            <a:chOff x="1208" y="1464"/>
            <a:chExt cx="2067" cy="1728"/>
          </a:xfrm>
        </p:grpSpPr>
        <p:sp>
          <p:nvSpPr>
            <p:cNvPr id="6179" name="Line 57"/>
            <p:cNvSpPr>
              <a:spLocks noChangeShapeType="1"/>
            </p:cNvSpPr>
            <p:nvPr/>
          </p:nvSpPr>
          <p:spPr bwMode="auto">
            <a:xfrm>
              <a:off x="1968" y="1672"/>
              <a:ext cx="0" cy="15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6180" name="Line 58"/>
            <p:cNvSpPr>
              <a:spLocks noChangeShapeType="1"/>
            </p:cNvSpPr>
            <p:nvPr/>
          </p:nvSpPr>
          <p:spPr bwMode="auto">
            <a:xfrm>
              <a:off x="1208" y="2416"/>
              <a:ext cx="18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  <p:sp>
          <p:nvSpPr>
            <p:cNvPr id="6181" name="Text Box 59"/>
            <p:cNvSpPr txBox="1">
              <a:spLocks noChangeArrowheads="1"/>
            </p:cNvSpPr>
            <p:nvPr/>
          </p:nvSpPr>
          <p:spPr bwMode="auto">
            <a:xfrm>
              <a:off x="3061" y="2295"/>
              <a:ext cx="214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1200">
                  <a:latin typeface="Calibri" panose="020F0502020204030204" pitchFamily="34" charset="0"/>
                </a:rPr>
                <a:t>x</a:t>
              </a:r>
            </a:p>
          </p:txBody>
        </p:sp>
        <p:sp>
          <p:nvSpPr>
            <p:cNvPr id="6182" name="Text Box 60"/>
            <p:cNvSpPr txBox="1">
              <a:spLocks noChangeArrowheads="1"/>
            </p:cNvSpPr>
            <p:nvPr/>
          </p:nvSpPr>
          <p:spPr bwMode="auto">
            <a:xfrm>
              <a:off x="1869" y="1464"/>
              <a:ext cx="215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1200">
                  <a:latin typeface="Calibri" panose="020F0502020204030204" pitchFamily="34" charset="0"/>
                </a:rPr>
                <a:t>y</a:t>
              </a:r>
            </a:p>
          </p:txBody>
        </p:sp>
      </p:grp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262145" y="1266043"/>
            <a:ext cx="861515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 b="1" dirty="0">
                <a:solidFill>
                  <a:srgbClr val="00B050"/>
                </a:solidFill>
                <a:latin typeface="Calibri" panose="020F0502020204030204" pitchFamily="34" charset="0"/>
              </a:rPr>
              <a:t>Example </a:t>
            </a:r>
            <a:r>
              <a:rPr lang="en-US" altLang="en-US" sz="2200" b="1" dirty="0" smtClean="0">
                <a:solidFill>
                  <a:srgbClr val="00B050"/>
                </a:solidFill>
                <a:latin typeface="Calibri" panose="020F0502020204030204" pitchFamily="34" charset="0"/>
              </a:rPr>
              <a:t>1:</a:t>
            </a:r>
            <a:r>
              <a:rPr lang="en-US" altLang="en-US" sz="2200" dirty="0" smtClean="0">
                <a:latin typeface="Calibri" panose="020F0502020204030204" pitchFamily="34" charset="0"/>
              </a:rPr>
              <a:t> </a:t>
            </a:r>
            <a:r>
              <a:rPr lang="en-US" altLang="en-US" sz="2200" dirty="0">
                <a:latin typeface="Calibri" panose="020F0502020204030204" pitchFamily="34" charset="0"/>
              </a:rPr>
              <a:t>Find the trigonometric and reciprocal trigonometric ratio for the following angles. </a:t>
            </a:r>
          </a:p>
        </p:txBody>
      </p:sp>
      <p:sp>
        <p:nvSpPr>
          <p:cNvPr id="65576" name="Text Box 40"/>
          <p:cNvSpPr txBox="1">
            <a:spLocks noChangeArrowheads="1"/>
          </p:cNvSpPr>
          <p:nvPr/>
        </p:nvSpPr>
        <p:spPr bwMode="auto">
          <a:xfrm>
            <a:off x="830263" y="4152900"/>
            <a:ext cx="2216150" cy="237603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400" b="1" dirty="0">
                <a:latin typeface="Calibri" panose="020F0502020204030204" pitchFamily="34" charset="0"/>
              </a:rPr>
              <a:t>sin (2 </a:t>
            </a:r>
            <a:r>
              <a:rPr lang="en-CA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  <a:cs typeface="Arial" panose="020B0604020202020204" pitchFamily="34" charset="0"/>
              </a:rPr>
              <a:t>) = 0.909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 err="1">
                <a:latin typeface="Calibri" panose="020F0502020204030204" pitchFamily="34" charset="0"/>
                <a:cs typeface="Arial" panose="020B0604020202020204" pitchFamily="34" charset="0"/>
              </a:rPr>
              <a:t>csc</a:t>
            </a:r>
            <a:r>
              <a:rPr lang="en-US" altLang="en-US" sz="1400" b="1" dirty="0">
                <a:latin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CA" altLang="en-US" sz="1400" b="1" dirty="0">
                <a:latin typeface="Calibri" panose="020F0502020204030204" pitchFamily="34" charset="0"/>
              </a:rPr>
              <a:t>2 </a:t>
            </a:r>
            <a:r>
              <a:rPr lang="en-CA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1.10</a:t>
            </a:r>
          </a:p>
          <a:p>
            <a:pPr eaLnBrk="1" hangingPunct="1">
              <a:spcBef>
                <a:spcPct val="20000"/>
              </a:spcBef>
            </a:pPr>
            <a:endParaRPr lang="en-US" altLang="en-US" sz="1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cos(2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-0.416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sec(2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-2.40</a:t>
            </a:r>
          </a:p>
          <a:p>
            <a:pPr eaLnBrk="1" hangingPunct="1">
              <a:spcBef>
                <a:spcPct val="20000"/>
              </a:spcBef>
            </a:pPr>
            <a:endParaRPr lang="en-US" altLang="en-US" sz="1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tan (2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-2.19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cot (2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-0.458</a:t>
            </a:r>
          </a:p>
          <a:p>
            <a:pPr eaLnBrk="1" hangingPunct="1">
              <a:spcBef>
                <a:spcPct val="20000"/>
              </a:spcBef>
            </a:pPr>
            <a:endParaRPr lang="el-GR" altLang="en-US" sz="1400" b="1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52" name="Text Box 43"/>
          <p:cNvSpPr txBox="1">
            <a:spLocks noChangeArrowheads="1"/>
          </p:cNvSpPr>
          <p:nvPr/>
        </p:nvSpPr>
        <p:spPr bwMode="auto">
          <a:xfrm>
            <a:off x="1000125" y="2008188"/>
            <a:ext cx="13208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 dirty="0">
                <a:latin typeface="Calibri" panose="020F0502020204030204" pitchFamily="34" charset="0"/>
              </a:rPr>
              <a:t>a) 2 </a:t>
            </a:r>
            <a:r>
              <a:rPr lang="en-US" altLang="en-US" sz="2200" dirty="0" err="1">
                <a:latin typeface="Calibri" panose="020F0502020204030204" pitchFamily="34" charset="0"/>
              </a:rPr>
              <a:t>rads</a:t>
            </a:r>
            <a:endParaRPr lang="en-US" altLang="en-US" sz="2200" dirty="0">
              <a:latin typeface="Calibri" panose="020F0502020204030204" pitchFamily="34" charset="0"/>
            </a:endParaRPr>
          </a:p>
        </p:txBody>
      </p:sp>
      <p:sp>
        <p:nvSpPr>
          <p:cNvPr id="6153" name="Text Box 45"/>
          <p:cNvSpPr txBox="1">
            <a:spLocks noChangeArrowheads="1"/>
          </p:cNvSpPr>
          <p:nvPr/>
        </p:nvSpPr>
        <p:spPr bwMode="auto">
          <a:xfrm>
            <a:off x="3883025" y="1995488"/>
            <a:ext cx="13208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 dirty="0">
                <a:latin typeface="Calibri" panose="020F0502020204030204" pitchFamily="34" charset="0"/>
              </a:rPr>
              <a:t>b) 3</a:t>
            </a:r>
            <a:r>
              <a:rPr lang="el-GR" altLang="en-US" sz="2200" dirty="0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2200" dirty="0">
                <a:latin typeface="Calibri" panose="020F0502020204030204" pitchFamily="34" charset="0"/>
                <a:cs typeface="Arial" panose="020B0604020202020204" pitchFamily="34" charset="0"/>
              </a:rPr>
              <a:t>/4</a:t>
            </a:r>
            <a:endParaRPr lang="el-GR" altLang="en-US" sz="22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54" name="Text Box 46"/>
          <p:cNvSpPr txBox="1">
            <a:spLocks noChangeArrowheads="1"/>
          </p:cNvSpPr>
          <p:nvPr/>
        </p:nvSpPr>
        <p:spPr bwMode="auto">
          <a:xfrm>
            <a:off x="6775450" y="2058988"/>
            <a:ext cx="13208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200">
                <a:latin typeface="Calibri" panose="020F0502020204030204" pitchFamily="34" charset="0"/>
              </a:rPr>
              <a:t>c) 11</a:t>
            </a:r>
            <a:r>
              <a:rPr lang="el-GR" altLang="en-US" sz="2200">
                <a:latin typeface="Calibri" panose="020F0502020204030204" pitchFamily="34" charset="0"/>
                <a:cs typeface="Arial" panose="020B0604020202020204" pitchFamily="34" charset="0"/>
              </a:rPr>
              <a:t>π</a:t>
            </a:r>
            <a:r>
              <a:rPr lang="en-US" altLang="en-US" sz="2200">
                <a:latin typeface="Calibri" panose="020F0502020204030204" pitchFamily="34" charset="0"/>
                <a:cs typeface="Arial" panose="020B0604020202020204" pitchFamily="34" charset="0"/>
              </a:rPr>
              <a:t>/6</a:t>
            </a:r>
            <a:endParaRPr lang="el-GR" altLang="en-US" sz="220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 70"/>
          <p:cNvGrpSpPr>
            <a:grpSpLocks/>
          </p:cNvGrpSpPr>
          <p:nvPr/>
        </p:nvGrpSpPr>
        <p:grpSpPr bwMode="auto">
          <a:xfrm>
            <a:off x="974725" y="2435225"/>
            <a:ext cx="1820863" cy="1609725"/>
            <a:chOff x="614" y="1534"/>
            <a:chExt cx="1147" cy="1014"/>
          </a:xfrm>
        </p:grpSpPr>
        <p:grpSp>
          <p:nvGrpSpPr>
            <p:cNvPr id="6170" name="Group 44"/>
            <p:cNvGrpSpPr>
              <a:grpSpLocks/>
            </p:cNvGrpSpPr>
            <p:nvPr/>
          </p:nvGrpSpPr>
          <p:grpSpPr bwMode="auto">
            <a:xfrm>
              <a:off x="614" y="1534"/>
              <a:ext cx="1147" cy="1014"/>
              <a:chOff x="2852" y="1354"/>
              <a:chExt cx="2119" cy="1752"/>
            </a:xfrm>
          </p:grpSpPr>
          <p:grpSp>
            <p:nvGrpSpPr>
              <p:cNvPr id="6172" name="Group 7"/>
              <p:cNvGrpSpPr>
                <a:grpSpLocks/>
              </p:cNvGrpSpPr>
              <p:nvPr/>
            </p:nvGrpSpPr>
            <p:grpSpPr bwMode="auto">
              <a:xfrm>
                <a:off x="2904" y="1354"/>
                <a:ext cx="2067" cy="1728"/>
                <a:chOff x="1208" y="1464"/>
                <a:chExt cx="2067" cy="1728"/>
              </a:xfrm>
            </p:grpSpPr>
            <p:sp>
              <p:nvSpPr>
                <p:cNvPr id="6175" name="Line 8"/>
                <p:cNvSpPr>
                  <a:spLocks noChangeShapeType="1"/>
                </p:cNvSpPr>
                <p:nvPr/>
              </p:nvSpPr>
              <p:spPr bwMode="auto">
                <a:xfrm>
                  <a:off x="1968" y="1672"/>
                  <a:ext cx="0" cy="15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CA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176" name="Line 9"/>
                <p:cNvSpPr>
                  <a:spLocks noChangeShapeType="1"/>
                </p:cNvSpPr>
                <p:nvPr/>
              </p:nvSpPr>
              <p:spPr bwMode="auto">
                <a:xfrm>
                  <a:off x="1208" y="2416"/>
                  <a:ext cx="18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CA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177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3061" y="2295"/>
                  <a:ext cx="214" cy="2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en-US" sz="1200">
                      <a:latin typeface="Calibri" panose="020F0502020204030204" pitchFamily="34" charset="0"/>
                    </a:rPr>
                    <a:t>x</a:t>
                  </a:r>
                </a:p>
              </p:txBody>
            </p:sp>
            <p:sp>
              <p:nvSpPr>
                <p:cNvPr id="6178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1869" y="1464"/>
                  <a:ext cx="215" cy="2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en-US" sz="1200">
                      <a:latin typeface="Calibri" panose="020F0502020204030204" pitchFamily="34" charset="0"/>
                    </a:rPr>
                    <a:t>y</a:t>
                  </a:r>
                </a:p>
              </p:txBody>
            </p:sp>
          </p:grpSp>
          <p:sp>
            <p:nvSpPr>
              <p:cNvPr id="6173" name="Line 12"/>
              <p:cNvSpPr>
                <a:spLocks noChangeShapeType="1"/>
              </p:cNvSpPr>
              <p:nvPr/>
            </p:nvSpPr>
            <p:spPr bwMode="auto">
              <a:xfrm>
                <a:off x="3664" y="2314"/>
                <a:ext cx="808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>
                  <a:latin typeface="Calibri" panose="020F0502020204030204" pitchFamily="34" charset="0"/>
                </a:endParaRPr>
              </a:p>
            </p:txBody>
          </p:sp>
          <p:sp>
            <p:nvSpPr>
              <p:cNvPr id="6174" name="Oval 15"/>
              <p:cNvSpPr>
                <a:spLocks noChangeArrowheads="1"/>
              </p:cNvSpPr>
              <p:nvPr/>
            </p:nvSpPr>
            <p:spPr bwMode="auto">
              <a:xfrm>
                <a:off x="2852" y="1540"/>
                <a:ext cx="1620" cy="1566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CA" altLang="en-US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6171" name="Line 63"/>
            <p:cNvSpPr>
              <a:spLocks noChangeShapeType="1"/>
            </p:cNvSpPr>
            <p:nvPr/>
          </p:nvSpPr>
          <p:spPr bwMode="auto">
            <a:xfrm flipH="1" flipV="1">
              <a:off x="858" y="1686"/>
              <a:ext cx="180" cy="39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Group 67"/>
          <p:cNvGrpSpPr>
            <a:grpSpLocks/>
          </p:cNvGrpSpPr>
          <p:nvPr/>
        </p:nvGrpSpPr>
        <p:grpSpPr bwMode="auto">
          <a:xfrm>
            <a:off x="3762375" y="2432050"/>
            <a:ext cx="1820863" cy="1609725"/>
            <a:chOff x="2370" y="1532"/>
            <a:chExt cx="1147" cy="1014"/>
          </a:xfrm>
        </p:grpSpPr>
        <p:grpSp>
          <p:nvGrpSpPr>
            <p:cNvPr id="6161" name="Group 47"/>
            <p:cNvGrpSpPr>
              <a:grpSpLocks/>
            </p:cNvGrpSpPr>
            <p:nvPr/>
          </p:nvGrpSpPr>
          <p:grpSpPr bwMode="auto">
            <a:xfrm>
              <a:off x="2370" y="1532"/>
              <a:ext cx="1147" cy="1014"/>
              <a:chOff x="2852" y="1354"/>
              <a:chExt cx="2119" cy="1752"/>
            </a:xfrm>
          </p:grpSpPr>
          <p:grpSp>
            <p:nvGrpSpPr>
              <p:cNvPr id="6163" name="Group 48"/>
              <p:cNvGrpSpPr>
                <a:grpSpLocks/>
              </p:cNvGrpSpPr>
              <p:nvPr/>
            </p:nvGrpSpPr>
            <p:grpSpPr bwMode="auto">
              <a:xfrm>
                <a:off x="2904" y="1354"/>
                <a:ext cx="2067" cy="1728"/>
                <a:chOff x="1208" y="1464"/>
                <a:chExt cx="2067" cy="1728"/>
              </a:xfrm>
            </p:grpSpPr>
            <p:sp>
              <p:nvSpPr>
                <p:cNvPr id="6166" name="Line 49"/>
                <p:cNvSpPr>
                  <a:spLocks noChangeShapeType="1"/>
                </p:cNvSpPr>
                <p:nvPr/>
              </p:nvSpPr>
              <p:spPr bwMode="auto">
                <a:xfrm>
                  <a:off x="1968" y="1672"/>
                  <a:ext cx="0" cy="15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CA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167" name="Line 50"/>
                <p:cNvSpPr>
                  <a:spLocks noChangeShapeType="1"/>
                </p:cNvSpPr>
                <p:nvPr/>
              </p:nvSpPr>
              <p:spPr bwMode="auto">
                <a:xfrm>
                  <a:off x="1208" y="2416"/>
                  <a:ext cx="189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CA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6168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3061" y="2295"/>
                  <a:ext cx="214" cy="2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en-US" sz="1200">
                      <a:latin typeface="Calibri" panose="020F0502020204030204" pitchFamily="34" charset="0"/>
                    </a:rPr>
                    <a:t>x</a:t>
                  </a:r>
                </a:p>
              </p:txBody>
            </p:sp>
            <p:sp>
              <p:nvSpPr>
                <p:cNvPr id="6169" name="Text Box 52"/>
                <p:cNvSpPr txBox="1">
                  <a:spLocks noChangeArrowheads="1"/>
                </p:cNvSpPr>
                <p:nvPr/>
              </p:nvSpPr>
              <p:spPr bwMode="auto">
                <a:xfrm>
                  <a:off x="1869" y="1464"/>
                  <a:ext cx="215" cy="2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en-US" sz="1200">
                      <a:latin typeface="Calibri" panose="020F0502020204030204" pitchFamily="34" charset="0"/>
                    </a:rPr>
                    <a:t>y</a:t>
                  </a:r>
                </a:p>
              </p:txBody>
            </p:sp>
          </p:grpSp>
          <p:sp>
            <p:nvSpPr>
              <p:cNvPr id="6164" name="Line 53"/>
              <p:cNvSpPr>
                <a:spLocks noChangeShapeType="1"/>
              </p:cNvSpPr>
              <p:nvPr/>
            </p:nvSpPr>
            <p:spPr bwMode="auto">
              <a:xfrm>
                <a:off x="3664" y="2314"/>
                <a:ext cx="808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CA">
                  <a:latin typeface="Calibri" panose="020F0502020204030204" pitchFamily="34" charset="0"/>
                </a:endParaRPr>
              </a:p>
            </p:txBody>
          </p:sp>
          <p:sp>
            <p:nvSpPr>
              <p:cNvPr id="6165" name="Oval 54"/>
              <p:cNvSpPr>
                <a:spLocks noChangeArrowheads="1"/>
              </p:cNvSpPr>
              <p:nvPr/>
            </p:nvSpPr>
            <p:spPr bwMode="auto">
              <a:xfrm>
                <a:off x="2852" y="1540"/>
                <a:ext cx="1620" cy="1566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CA" altLang="en-US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6162" name="Line 64"/>
            <p:cNvSpPr>
              <a:spLocks noChangeShapeType="1"/>
            </p:cNvSpPr>
            <p:nvPr/>
          </p:nvSpPr>
          <p:spPr bwMode="auto">
            <a:xfrm flipH="1" flipV="1">
              <a:off x="2502" y="1782"/>
              <a:ext cx="300" cy="30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>
                <a:latin typeface="Calibri" panose="020F0502020204030204" pitchFamily="34" charset="0"/>
              </a:endParaRPr>
            </a:p>
          </p:txBody>
        </p:sp>
      </p:grpSp>
      <p:sp>
        <p:nvSpPr>
          <p:cNvPr id="6157" name="Line 61"/>
          <p:cNvSpPr>
            <a:spLocks noChangeShapeType="1"/>
          </p:cNvSpPr>
          <p:nvPr/>
        </p:nvSpPr>
        <p:spPr bwMode="auto">
          <a:xfrm>
            <a:off x="7461250" y="3314700"/>
            <a:ext cx="693738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158" name="Line 65"/>
          <p:cNvSpPr>
            <a:spLocks noChangeShapeType="1"/>
          </p:cNvSpPr>
          <p:nvPr/>
        </p:nvSpPr>
        <p:spPr bwMode="auto">
          <a:xfrm>
            <a:off x="7467600" y="3305175"/>
            <a:ext cx="609600" cy="3048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>
              <a:latin typeface="Calibri" panose="020F0502020204030204" pitchFamily="34" charset="0"/>
            </a:endParaRPr>
          </a:p>
        </p:txBody>
      </p:sp>
      <p:sp>
        <p:nvSpPr>
          <p:cNvPr id="65607" name="Text Box 71"/>
          <p:cNvSpPr txBox="1">
            <a:spLocks noChangeArrowheads="1"/>
          </p:cNvSpPr>
          <p:nvPr/>
        </p:nvSpPr>
        <p:spPr bwMode="auto">
          <a:xfrm>
            <a:off x="3579813" y="4149725"/>
            <a:ext cx="2216150" cy="237603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400" b="1" dirty="0">
                <a:latin typeface="Calibri" panose="020F0502020204030204" pitchFamily="34" charset="0"/>
              </a:rPr>
              <a:t>sin (</a:t>
            </a:r>
            <a:r>
              <a:rPr lang="en-US" altLang="en-US" sz="1400" b="1" dirty="0">
                <a:latin typeface="Calibri" panose="020F0502020204030204" pitchFamily="34" charset="0"/>
              </a:rPr>
              <a:t>3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/4</a:t>
            </a:r>
            <a:r>
              <a:rPr lang="en-CA" altLang="en-US" sz="1400" b="1" dirty="0">
                <a:latin typeface="Calibri" panose="020F0502020204030204" pitchFamily="34" charset="0"/>
              </a:rPr>
              <a:t> </a:t>
            </a:r>
            <a:r>
              <a:rPr lang="en-CA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  <a:cs typeface="Arial" panose="020B0604020202020204" pitchFamily="34" charset="0"/>
              </a:rPr>
              <a:t>) = 0.707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 err="1">
                <a:latin typeface="Calibri" panose="020F0502020204030204" pitchFamily="34" charset="0"/>
                <a:cs typeface="Arial" panose="020B0604020202020204" pitchFamily="34" charset="0"/>
              </a:rPr>
              <a:t>csc</a:t>
            </a:r>
            <a:r>
              <a:rPr lang="en-US" altLang="en-US" sz="1400" b="1" dirty="0">
                <a:latin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400" b="1" dirty="0">
                <a:latin typeface="Calibri" panose="020F0502020204030204" pitchFamily="34" charset="0"/>
              </a:rPr>
              <a:t>3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/4</a:t>
            </a:r>
            <a:r>
              <a:rPr lang="en-CA" altLang="en-US" sz="1400" b="1" dirty="0">
                <a:latin typeface="Calibri" panose="020F0502020204030204" pitchFamily="34" charset="0"/>
              </a:rPr>
              <a:t> </a:t>
            </a:r>
            <a:r>
              <a:rPr lang="en-CA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1.414</a:t>
            </a:r>
          </a:p>
          <a:p>
            <a:pPr eaLnBrk="1" hangingPunct="1">
              <a:spcBef>
                <a:spcPct val="20000"/>
              </a:spcBef>
            </a:pPr>
            <a:endParaRPr lang="en-US" altLang="en-US" sz="1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cos(3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/4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-0.707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sec(3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/4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-1.414</a:t>
            </a:r>
          </a:p>
          <a:p>
            <a:pPr eaLnBrk="1" hangingPunct="1">
              <a:spcBef>
                <a:spcPct val="20000"/>
              </a:spcBef>
            </a:pPr>
            <a:endParaRPr lang="en-US" altLang="en-US" sz="1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tan (3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/4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-1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cot (3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/4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-1</a:t>
            </a:r>
          </a:p>
          <a:p>
            <a:pPr eaLnBrk="1" hangingPunct="1">
              <a:spcBef>
                <a:spcPct val="20000"/>
              </a:spcBef>
            </a:pPr>
            <a:endParaRPr lang="el-GR" altLang="en-US" sz="1400" b="1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5608" name="Text Box 72"/>
          <p:cNvSpPr txBox="1">
            <a:spLocks noChangeArrowheads="1"/>
          </p:cNvSpPr>
          <p:nvPr/>
        </p:nvSpPr>
        <p:spPr bwMode="auto">
          <a:xfrm>
            <a:off x="6300788" y="4146550"/>
            <a:ext cx="2216150" cy="2376035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CA" altLang="en-US" sz="1400" b="1" dirty="0">
                <a:latin typeface="Calibri" panose="020F0502020204030204" pitchFamily="34" charset="0"/>
              </a:rPr>
              <a:t>sin (</a:t>
            </a:r>
            <a:r>
              <a:rPr lang="en-US" altLang="en-US" sz="1400" b="1" dirty="0">
                <a:latin typeface="Calibri" panose="020F0502020204030204" pitchFamily="34" charset="0"/>
              </a:rPr>
              <a:t>11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/6</a:t>
            </a:r>
            <a:r>
              <a:rPr lang="en-CA" altLang="en-US" sz="1400" b="1" dirty="0">
                <a:latin typeface="Calibri" panose="020F0502020204030204" pitchFamily="34" charset="0"/>
              </a:rPr>
              <a:t> </a:t>
            </a:r>
            <a:r>
              <a:rPr lang="en-CA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  <a:cs typeface="Arial" panose="020B0604020202020204" pitchFamily="34" charset="0"/>
              </a:rPr>
              <a:t>) = -0.5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 err="1">
                <a:latin typeface="Calibri" panose="020F0502020204030204" pitchFamily="34" charset="0"/>
                <a:cs typeface="Arial" panose="020B0604020202020204" pitchFamily="34" charset="0"/>
              </a:rPr>
              <a:t>csc</a:t>
            </a:r>
            <a:r>
              <a:rPr lang="en-US" altLang="en-US" sz="1400" b="1" dirty="0">
                <a:latin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400" b="1" dirty="0">
                <a:latin typeface="Calibri" panose="020F0502020204030204" pitchFamily="34" charset="0"/>
              </a:rPr>
              <a:t>11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/6</a:t>
            </a:r>
            <a:r>
              <a:rPr lang="en-CA" altLang="en-US" sz="1400" b="1" dirty="0">
                <a:latin typeface="Calibri" panose="020F0502020204030204" pitchFamily="34" charset="0"/>
              </a:rPr>
              <a:t> </a:t>
            </a:r>
            <a:r>
              <a:rPr lang="en-CA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-2</a:t>
            </a:r>
          </a:p>
          <a:p>
            <a:pPr eaLnBrk="1" hangingPunct="1">
              <a:spcBef>
                <a:spcPct val="20000"/>
              </a:spcBef>
            </a:pPr>
            <a:endParaRPr lang="en-US" altLang="en-US" sz="1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cos(11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/6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0.866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sec(11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/6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1.155</a:t>
            </a:r>
          </a:p>
          <a:p>
            <a:pPr eaLnBrk="1" hangingPunct="1">
              <a:spcBef>
                <a:spcPct val="20000"/>
              </a:spcBef>
            </a:pPr>
            <a:endParaRPr lang="en-US" altLang="en-US" sz="1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tan (11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/6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-0.577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 sz="1400" b="1" dirty="0">
                <a:latin typeface="Calibri" panose="020F0502020204030204" pitchFamily="34" charset="0"/>
              </a:rPr>
              <a:t>cot (11</a:t>
            </a:r>
            <a:r>
              <a:rPr lang="el-GR" altLang="en-US" sz="1400" b="1" dirty="0">
                <a:latin typeface="Calibri" panose="020F0502020204030204" pitchFamily="34" charset="0"/>
              </a:rPr>
              <a:t>π</a:t>
            </a:r>
            <a:r>
              <a:rPr lang="en-US" altLang="en-US" sz="1400" b="1" dirty="0">
                <a:latin typeface="Calibri" panose="020F0502020204030204" pitchFamily="34" charset="0"/>
              </a:rPr>
              <a:t>/6 </a:t>
            </a:r>
            <a:r>
              <a:rPr lang="en-US" altLang="en-US" sz="1400" b="1" dirty="0" err="1">
                <a:latin typeface="Calibri" panose="020F0502020204030204" pitchFamily="34" charset="0"/>
              </a:rPr>
              <a:t>rads</a:t>
            </a:r>
            <a:r>
              <a:rPr lang="en-US" altLang="en-US" sz="1400" b="1" dirty="0">
                <a:latin typeface="Calibri" panose="020F0502020204030204" pitchFamily="34" charset="0"/>
              </a:rPr>
              <a:t>) = -1.732</a:t>
            </a:r>
          </a:p>
          <a:p>
            <a:pPr eaLnBrk="1" hangingPunct="1">
              <a:spcBef>
                <a:spcPct val="20000"/>
              </a:spcBef>
            </a:pPr>
            <a:endParaRPr lang="el-GR" altLang="en-US" sz="1400" b="1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8444"/>
            <a:ext cx="8572499" cy="1354932"/>
          </a:xfrm>
        </p:spPr>
        <p:txBody>
          <a:bodyPr/>
          <a:lstStyle/>
          <a:p>
            <a:pPr eaLnBrk="1" hangingPunct="1"/>
            <a:r>
              <a:rPr lang="en-CA" altLang="en-US" sz="32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Trigonometric </a:t>
            </a:r>
            <a:r>
              <a:rPr lang="en-CA" altLang="en-US" sz="3200" b="1" dirty="0">
                <a:solidFill>
                  <a:srgbClr val="0070C0"/>
                </a:solidFill>
                <a:latin typeface="Calibri" panose="020F0502020204030204" pitchFamily="34" charset="0"/>
              </a:rPr>
              <a:t>Ratios and Reciprocal Trigonometric Ratios</a:t>
            </a:r>
            <a:r>
              <a:rPr lang="en-US" altLang="en-US" sz="2800" b="1" dirty="0">
                <a:latin typeface="Calibri" panose="020F0502020204030204" pitchFamily="34" charset="0"/>
              </a:rPr>
              <a:t/>
            </a:r>
            <a:br>
              <a:rPr lang="en-US" altLang="en-US" sz="2800" b="1" dirty="0">
                <a:latin typeface="Calibri" panose="020F0502020204030204" pitchFamily="34" charset="0"/>
              </a:rPr>
            </a:br>
            <a:endParaRPr lang="en-US" altLang="en-US" sz="28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3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5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5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98" grpId="0" animBg="1"/>
      <p:bldP spid="65576" grpId="0" animBg="1"/>
      <p:bldP spid="65607" grpId="0" animBg="1"/>
      <p:bldP spid="6560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test"/>
  <p:tag name="ISPRING_SCORM_RATE_SLIDES" val="1"/>
</p:tagLst>
</file>

<file path=ppt/theme/theme1.xml><?xml version="1.0" encoding="utf-8"?>
<a:theme xmlns:a="http://schemas.openxmlformats.org/drawingml/2006/main" name="Stack of books design template">
  <a:themeElements>
    <a:clrScheme name="Stack of books design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ck of books design templat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ck of book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3301</TotalTime>
  <Words>1302</Words>
  <Application>Microsoft Office PowerPoint</Application>
  <PresentationFormat>On-screen Show (4:3)</PresentationFormat>
  <Paragraphs>245</Paragraphs>
  <Slides>11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Gothic</vt:lpstr>
      <vt:lpstr>Stack of books design template</vt:lpstr>
      <vt:lpstr>Equation</vt:lpstr>
      <vt:lpstr>Trig Ratios of Any Angles</vt:lpstr>
      <vt:lpstr>Review of Understanding Angles </vt:lpstr>
      <vt:lpstr>Review of Understanding Angles   </vt:lpstr>
      <vt:lpstr>Review of Understanding Angles </vt:lpstr>
      <vt:lpstr>Review of Understanding Angles </vt:lpstr>
      <vt:lpstr>Review of Understanding Angles </vt:lpstr>
      <vt:lpstr>Review of Understanding Angles </vt:lpstr>
      <vt:lpstr>Review of Understanding Angles </vt:lpstr>
      <vt:lpstr>Trigonometric Ratios and Reciprocal Trigonometric Ratios </vt:lpstr>
      <vt:lpstr>Trigonometric Ratios and Reciprocal Trigonometric Ratios </vt:lpstr>
      <vt:lpstr>Trigonometric Ratios and Reciprocal Trigonometric Ratios </vt:lpstr>
    </vt:vector>
  </TitlesOfParts>
  <Company>DPCDSB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</dc:title>
  <dc:creator>*Asim Sayed</dc:creator>
  <cp:lastModifiedBy>asim sayed</cp:lastModifiedBy>
  <cp:revision>47</cp:revision>
  <dcterms:created xsi:type="dcterms:W3CDTF">2007-01-04T05:41:33Z</dcterms:created>
  <dcterms:modified xsi:type="dcterms:W3CDTF">2015-09-03T14:08:38Z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TC011594401033</vt:lpwstr>
  </property>
</Properties>
</file>