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m4a" ContentType="audio/mp4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9" r:id="rId8"/>
    <p:sldId id="268" r:id="rId9"/>
    <p:sldId id="270" r:id="rId10"/>
    <p:sldId id="263" r:id="rId11"/>
    <p:sldId id="271" r:id="rId12"/>
    <p:sldId id="272" r:id="rId13"/>
    <p:sldId id="273" r:id="rId14"/>
    <p:sldId id="274" r:id="rId15"/>
    <p:sldId id="276" r:id="rId16"/>
    <p:sldId id="275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3"/>
    <p:restoredTop sz="94643"/>
  </p:normalViewPr>
  <p:slideViewPr>
    <p:cSldViewPr snapToGrid="0" snapToObjects="1">
      <p:cViewPr varScale="1">
        <p:scale>
          <a:sx n="66" d="100"/>
          <a:sy n="66" d="100"/>
        </p:scale>
        <p:origin x="200" y="1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A4FC-3E8E-2344-BD0D-E067F3D0C283}" type="datetimeFigureOut">
              <a:rPr lang="en-US" smtClean="0"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5DCE-FE9A-F347-9CFD-4415B7826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74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A4FC-3E8E-2344-BD0D-E067F3D0C283}" type="datetimeFigureOut">
              <a:rPr lang="en-US" smtClean="0"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5DCE-FE9A-F347-9CFD-4415B7826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4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A4FC-3E8E-2344-BD0D-E067F3D0C283}" type="datetimeFigureOut">
              <a:rPr lang="en-US" smtClean="0"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5DCE-FE9A-F347-9CFD-4415B7826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08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A4FC-3E8E-2344-BD0D-E067F3D0C283}" type="datetimeFigureOut">
              <a:rPr lang="en-US" smtClean="0"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5DCE-FE9A-F347-9CFD-4415B7826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2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A4FC-3E8E-2344-BD0D-E067F3D0C283}" type="datetimeFigureOut">
              <a:rPr lang="en-US" smtClean="0"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5DCE-FE9A-F347-9CFD-4415B7826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57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A4FC-3E8E-2344-BD0D-E067F3D0C283}" type="datetimeFigureOut">
              <a:rPr lang="en-US" smtClean="0"/>
              <a:t>9/30/16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5DCE-FE9A-F347-9CFD-4415B7826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2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A4FC-3E8E-2344-BD0D-E067F3D0C283}" type="datetimeFigureOut">
              <a:rPr lang="en-US" smtClean="0"/>
              <a:t>9/30/16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5DCE-FE9A-F347-9CFD-4415B7826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69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A4FC-3E8E-2344-BD0D-E067F3D0C283}" type="datetimeFigureOut">
              <a:rPr lang="en-US" smtClean="0"/>
              <a:t>9/30/16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5DCE-FE9A-F347-9CFD-4415B7826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17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A4FC-3E8E-2344-BD0D-E067F3D0C283}" type="datetimeFigureOut">
              <a:rPr lang="en-US" smtClean="0"/>
              <a:t>9/30/16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5DCE-FE9A-F347-9CFD-4415B7826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22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A4FC-3E8E-2344-BD0D-E067F3D0C283}" type="datetimeFigureOut">
              <a:rPr lang="en-US" smtClean="0"/>
              <a:t>9/30/16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5DCE-FE9A-F347-9CFD-4415B7826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24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A4FC-3E8E-2344-BD0D-E067F3D0C283}" type="datetimeFigureOut">
              <a:rPr lang="en-US" smtClean="0"/>
              <a:t>9/30/16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5DCE-FE9A-F347-9CFD-4415B7826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13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8A4FC-3E8E-2344-BD0D-E067F3D0C283}" type="datetimeFigureOut">
              <a:rPr lang="en-US" smtClean="0"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25DCE-FE9A-F347-9CFD-4415B7826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80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tiff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slide" Target="slide16.xml"/><Relationship Id="rId5" Type="http://schemas.openxmlformats.org/officeDocument/2006/relationships/image" Target="../media/image3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slide" Target="slide16.xml"/><Relationship Id="rId5" Type="http://schemas.openxmlformats.org/officeDocument/2006/relationships/slide" Target="slide15.xml"/><Relationship Id="rId6" Type="http://schemas.openxmlformats.org/officeDocument/2006/relationships/image" Target="../media/image3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tiff"/><Relationship Id="rId5" Type="http://schemas.openxmlformats.org/officeDocument/2006/relationships/image" Target="../media/image3.pn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tiff"/><Relationship Id="rId5" Type="http://schemas.openxmlformats.org/officeDocument/2006/relationships/image" Target="../media/image3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tiff"/><Relationship Id="rId5" Type="http://schemas.openxmlformats.org/officeDocument/2006/relationships/image" Target="../media/image3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tiff"/><Relationship Id="rId5" Type="http://schemas.openxmlformats.org/officeDocument/2006/relationships/image" Target="../media/image7.gif"/><Relationship Id="rId6" Type="http://schemas.openxmlformats.org/officeDocument/2006/relationships/image" Target="../media/image3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tiff"/><Relationship Id="rId5" Type="http://schemas.openxmlformats.org/officeDocument/2006/relationships/image" Target="../media/image3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gif"/><Relationship Id="rId5" Type="http://schemas.openxmlformats.org/officeDocument/2006/relationships/image" Target="../media/image3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tiff"/><Relationship Id="rId5" Type="http://schemas.openxmlformats.org/officeDocument/2006/relationships/image" Target="../media/image3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2025" y="755946"/>
            <a:ext cx="4971738" cy="3256206"/>
          </a:xfrm>
        </p:spPr>
        <p:txBody>
          <a:bodyPr>
            <a:normAutofit/>
          </a:bodyPr>
          <a:lstStyle/>
          <a:p>
            <a:r>
              <a:rPr lang="en-US" dirty="0" smtClean="0"/>
              <a:t>Decomposition Reactions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389" y="1385455"/>
            <a:ext cx="3927513" cy="4145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60" y="6154617"/>
            <a:ext cx="1534920" cy="6330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2025" y="4557684"/>
            <a:ext cx="4981198" cy="84025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Note: Slides contain audio.  Click icon in bottom right corner to play.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13513" y="6154617"/>
            <a:ext cx="2725361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Click this icon to play audio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0638874" y="6339283"/>
            <a:ext cx="677119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15993" y="59748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446" y="682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Reactants in a decomposition reaction can decompose into simple elements, more complex compounds or combinations of the two.  </a:t>
            </a:r>
          </a:p>
          <a:p>
            <a:pPr marL="0" indent="0">
              <a:buNone/>
            </a:pPr>
            <a:r>
              <a:rPr lang="en-US" dirty="0" smtClean="0"/>
              <a:t>For example, simple ionic compounds often decompose into their more simple elemental forms. </a:t>
            </a:r>
            <a:r>
              <a:rPr lang="en-US" dirty="0"/>
              <a:t> </a:t>
            </a:r>
            <a:r>
              <a:rPr lang="en-US" dirty="0" smtClean="0"/>
              <a:t> Potassium chloride (</a:t>
            </a:r>
            <a:r>
              <a:rPr lang="en-US" dirty="0" err="1" smtClean="0"/>
              <a:t>KCl</a:t>
            </a:r>
            <a:r>
              <a:rPr lang="en-US" dirty="0" smtClean="0"/>
              <a:t>) decomposes into solid potassium and chloride gas when electricity is used to provide energy.  Write the balanced reaction equation for this reaction.   </a:t>
            </a:r>
            <a:endParaRPr lang="en-US" baseline="-25000" dirty="0"/>
          </a:p>
        </p:txBody>
      </p:sp>
      <p:sp>
        <p:nvSpPr>
          <p:cNvPr id="4" name="Rectangle 3">
            <a:hlinkClick r:id="" action="ppaction://hlinkshowjump?jump=nextslide"/>
          </p:cNvPr>
          <p:cNvSpPr/>
          <p:nvPr/>
        </p:nvSpPr>
        <p:spPr>
          <a:xfrm>
            <a:off x="4522177" y="3637783"/>
            <a:ext cx="3042138" cy="9017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Decomposition of </a:t>
            </a:r>
            <a:r>
              <a:rPr lang="en-US" sz="2400" dirty="0" err="1" smtClean="0">
                <a:solidFill>
                  <a:srgbClr val="FFFF00"/>
                </a:solidFill>
              </a:rPr>
              <a:t>KCl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01046" y="59320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2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446" y="682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Reactants in a decomposition reaction can decompose into simple elements, more complex compounds or combinations of the two.  For example, potassium chloride (</a:t>
            </a:r>
            <a:r>
              <a:rPr lang="en-US" dirty="0" err="1" smtClean="0"/>
              <a:t>KCl</a:t>
            </a:r>
            <a:r>
              <a:rPr lang="en-US" dirty="0" smtClean="0"/>
              <a:t>) decomposes into solid potassium and chloride gas when electricity is used to provide energy. 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0000"/>
                </a:solidFill>
              </a:rPr>
              <a:t>2KCl </a:t>
            </a:r>
            <a:r>
              <a:rPr lang="en-US" sz="3600" dirty="0" smtClean="0">
                <a:solidFill>
                  <a:srgbClr val="FF0000"/>
                </a:solidFill>
                <a:sym typeface="Wingdings"/>
              </a:rPr>
              <a:t> 2K + Cl</a:t>
            </a:r>
            <a:r>
              <a:rPr lang="en-US" sz="3600" baseline="-25000" dirty="0" smtClean="0">
                <a:solidFill>
                  <a:srgbClr val="FF0000"/>
                </a:solidFill>
                <a:sym typeface="Wingdings"/>
              </a:rPr>
              <a:t>2</a:t>
            </a: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Other decomposition reactions involve the breakdown of reactants into both elements and compounds, such as the decomposition of potassium chlorate (KClO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) into potassium chloride and oxygen gas.  Predict the balanced equation for this reaction.</a:t>
            </a:r>
            <a:endParaRPr lang="en-US" dirty="0"/>
          </a:p>
        </p:txBody>
      </p:sp>
      <p:sp>
        <p:nvSpPr>
          <p:cNvPr id="4" name="Rectangle 3">
            <a:hlinkClick r:id="" action="ppaction://hlinkshowjump?jump=nextslide"/>
          </p:cNvPr>
          <p:cNvSpPr/>
          <p:nvPr/>
        </p:nvSpPr>
        <p:spPr>
          <a:xfrm>
            <a:off x="4522177" y="5033963"/>
            <a:ext cx="3042138" cy="9017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Decomposition of </a:t>
            </a:r>
            <a:r>
              <a:rPr lang="en-US" sz="2400" dirty="0">
                <a:solidFill>
                  <a:srgbClr val="FFFF00"/>
                </a:solidFill>
                <a:sym typeface="Wingdings"/>
              </a:rPr>
              <a:t>KClO</a:t>
            </a:r>
            <a:r>
              <a:rPr lang="en-US" sz="2400" baseline="-25000" dirty="0">
                <a:solidFill>
                  <a:srgbClr val="FFFF00"/>
                </a:solidFill>
                <a:sym typeface="Wingdings"/>
              </a:rPr>
              <a:t>3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01046" y="59356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446" y="682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ym typeface="Wingdings"/>
              </a:rPr>
              <a:t>Other decomposition reactions involve the breakdown of reactants into both elements and compounds, such as the decomposition of potassium chlorate (KClO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) into potassium chloride and oxygen gas.  Predict the balanced equation for this reaction.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0000"/>
                </a:solidFill>
              </a:rPr>
              <a:t>2KCl</a:t>
            </a:r>
            <a:r>
              <a:rPr lang="en-US" sz="3600" dirty="0" smtClean="0">
                <a:solidFill>
                  <a:srgbClr val="FF0000"/>
                </a:solidFill>
                <a:sym typeface="Wingdings"/>
              </a:rPr>
              <a:t>O</a:t>
            </a:r>
            <a:r>
              <a:rPr lang="en-US" sz="3600" baseline="-25000" dirty="0" smtClean="0">
                <a:solidFill>
                  <a:srgbClr val="FF0000"/>
                </a:solidFill>
                <a:sym typeface="Wingdings"/>
              </a:rPr>
              <a:t>3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sz="3600" dirty="0" smtClean="0">
                <a:solidFill>
                  <a:srgbClr val="FF0000"/>
                </a:solidFill>
                <a:sym typeface="Wingdings"/>
              </a:rPr>
              <a:t>2KCl </a:t>
            </a:r>
            <a:r>
              <a:rPr lang="en-US" sz="3600" dirty="0">
                <a:solidFill>
                  <a:srgbClr val="FF0000"/>
                </a:solidFill>
                <a:sym typeface="Wingdings"/>
              </a:rPr>
              <a:t>+ </a:t>
            </a:r>
            <a:r>
              <a:rPr lang="en-US" sz="3600" dirty="0" smtClean="0">
                <a:solidFill>
                  <a:srgbClr val="FF0000"/>
                </a:solidFill>
                <a:sym typeface="Wingdings"/>
              </a:rPr>
              <a:t>3O</a:t>
            </a:r>
            <a:r>
              <a:rPr lang="en-US" sz="3600" baseline="-25000" dirty="0" smtClean="0">
                <a:solidFill>
                  <a:srgbClr val="FF0000"/>
                </a:solidFill>
                <a:sym typeface="Wingdings"/>
              </a:rPr>
              <a:t>2</a:t>
            </a: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Finally, some reactants decompose only into other compounds, for example calcium carbonate (CaCO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) decomposes into 2 different compounds, calcium oxide (</a:t>
            </a:r>
            <a:r>
              <a:rPr lang="en-US" dirty="0" err="1" smtClean="0">
                <a:sym typeface="Wingdings"/>
              </a:rPr>
              <a:t>CaO</a:t>
            </a:r>
            <a:r>
              <a:rPr lang="en-US" dirty="0" smtClean="0">
                <a:sym typeface="Wingdings"/>
              </a:rPr>
              <a:t>) and carbon dioxide (CO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)</a:t>
            </a:r>
            <a:endParaRPr lang="en-US" dirty="0">
              <a:sym typeface="Wingding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hlinkClick r:id="" action="ppaction://hlinkshowjump?jump=nextslide"/>
          </p:cNvPr>
          <p:cNvSpPr/>
          <p:nvPr/>
        </p:nvSpPr>
        <p:spPr>
          <a:xfrm>
            <a:off x="4522177" y="4764140"/>
            <a:ext cx="3042138" cy="9017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Decomposition of 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CaCO</a:t>
            </a:r>
            <a:r>
              <a:rPr lang="en-US" sz="2400" baseline="-25000" dirty="0" smtClean="0">
                <a:solidFill>
                  <a:srgbClr val="FFFF00"/>
                </a:solidFill>
                <a:sym typeface="Wingdings"/>
              </a:rPr>
              <a:t>3</a:t>
            </a:r>
            <a:endParaRPr lang="en-US" sz="2400" baseline="-25000" dirty="0">
              <a:solidFill>
                <a:srgbClr val="FFFF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01046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446" y="682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ym typeface="Wingdings"/>
              </a:rPr>
              <a:t>Finally, some reactants decompose only into other compounds, for example calcium carbonate (CaCO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) decomposes into 2 different compounds, calcium oxide (</a:t>
            </a:r>
            <a:r>
              <a:rPr lang="en-US" dirty="0" err="1" smtClean="0">
                <a:sym typeface="Wingdings"/>
              </a:rPr>
              <a:t>CaO</a:t>
            </a:r>
            <a:r>
              <a:rPr lang="en-US" dirty="0" smtClean="0">
                <a:sym typeface="Wingdings"/>
              </a:rPr>
              <a:t>) and carbon dioxide (CO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):</a:t>
            </a:r>
            <a:endParaRPr lang="en-US" dirty="0">
              <a:sym typeface="Wingdings"/>
            </a:endParaRP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3600" dirty="0">
                <a:solidFill>
                  <a:srgbClr val="FF0000"/>
                </a:solidFill>
                <a:sym typeface="Wingdings"/>
              </a:rPr>
              <a:t>CaCO</a:t>
            </a:r>
            <a:r>
              <a:rPr lang="en-US" sz="3600" baseline="-25000" dirty="0">
                <a:solidFill>
                  <a:srgbClr val="FF0000"/>
                </a:solidFill>
                <a:sym typeface="Wingdings"/>
              </a:rPr>
              <a:t>3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sz="3600" dirty="0" err="1" smtClean="0">
                <a:solidFill>
                  <a:srgbClr val="FF0000"/>
                </a:solidFill>
                <a:sym typeface="Wingdings"/>
              </a:rPr>
              <a:t>CaO</a:t>
            </a:r>
            <a:r>
              <a:rPr lang="en-US" sz="3600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3600" dirty="0">
                <a:solidFill>
                  <a:srgbClr val="FF0000"/>
                </a:solidFill>
                <a:sym typeface="Wingdings"/>
              </a:rPr>
              <a:t>+ </a:t>
            </a:r>
            <a:r>
              <a:rPr lang="en-US" sz="3600" dirty="0" smtClean="0">
                <a:solidFill>
                  <a:srgbClr val="FF0000"/>
                </a:solidFill>
                <a:sym typeface="Wingdings"/>
              </a:rPr>
              <a:t>CO</a:t>
            </a:r>
            <a:r>
              <a:rPr lang="en-US" sz="3600" baseline="-25000" dirty="0" smtClean="0">
                <a:solidFill>
                  <a:srgbClr val="FF0000"/>
                </a:solidFill>
                <a:sym typeface="Wingdings"/>
              </a:rPr>
              <a:t>2</a:t>
            </a:r>
            <a:endParaRPr lang="en-US" sz="3600" baseline="-25000" dirty="0">
              <a:solidFill>
                <a:srgbClr val="FF0000"/>
              </a:solidFill>
              <a:sym typeface="Wingding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hlinkClick r:id="" action="ppaction://hlinkshowjump?jump=nextslide"/>
          </p:cNvPr>
          <p:cNvSpPr/>
          <p:nvPr/>
        </p:nvSpPr>
        <p:spPr>
          <a:xfrm>
            <a:off x="4522177" y="3504966"/>
            <a:ext cx="3042138" cy="9017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Test </a:t>
            </a:r>
            <a:r>
              <a:rPr lang="en-US" sz="2400" smtClean="0">
                <a:solidFill>
                  <a:srgbClr val="FFFF00"/>
                </a:solidFill>
              </a:rPr>
              <a:t>your understanding</a:t>
            </a:r>
            <a:endParaRPr lang="en-US" sz="2400" baseline="-25000" dirty="0">
              <a:solidFill>
                <a:srgbClr val="FFFF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9200" y="59459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5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446" y="682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smtClean="0">
                <a:sym typeface="Wingdings"/>
              </a:rPr>
              <a:t>Test your understanding: 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rgbClr val="00B050"/>
                </a:solidFill>
                <a:sym typeface="Wingdings"/>
              </a:rPr>
              <a:t>Which of the following reactions is a decomposition reaction</a:t>
            </a:r>
            <a:r>
              <a:rPr lang="en-US" sz="3600" dirty="0" smtClean="0">
                <a:solidFill>
                  <a:srgbClr val="FF0000"/>
                </a:solidFill>
                <a:sym typeface="Wingdings"/>
              </a:rPr>
              <a:t>? (Click the box with the correct answer.)</a:t>
            </a:r>
          </a:p>
          <a:p>
            <a:pPr marL="0" indent="0">
              <a:buNone/>
            </a:pPr>
            <a:endParaRPr lang="en-US" sz="3600" dirty="0">
              <a:solidFill>
                <a:srgbClr val="FF0000"/>
              </a:solidFill>
              <a:sym typeface="Wingding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6929876" y="4419937"/>
            <a:ext cx="4371170" cy="97436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sym typeface="Wingdings"/>
              </a:rPr>
              <a:t>2HCl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>
                <a:solidFill>
                  <a:srgbClr val="FFFF00"/>
                </a:solidFill>
                <a:sym typeface="Wingdings"/>
              </a:rPr>
              <a:t> </a:t>
            </a:r>
            <a:r>
              <a:rPr lang="en-US" sz="2800" dirty="0" smtClean="0">
                <a:solidFill>
                  <a:srgbClr val="FFFF00"/>
                </a:solidFill>
                <a:sym typeface="Wingdings"/>
              </a:rPr>
              <a:t>H</a:t>
            </a:r>
            <a:r>
              <a:rPr lang="en-US" sz="2800" baseline="-25000" dirty="0" smtClean="0">
                <a:solidFill>
                  <a:srgbClr val="FFFF00"/>
                </a:solidFill>
                <a:sym typeface="Wingdings"/>
              </a:rPr>
              <a:t>2 </a:t>
            </a:r>
            <a:r>
              <a:rPr lang="en-US" sz="2800" dirty="0" smtClean="0">
                <a:solidFill>
                  <a:srgbClr val="FFFF00"/>
                </a:solidFill>
                <a:sym typeface="Wingdings"/>
              </a:rPr>
              <a:t>+ Cl</a:t>
            </a:r>
            <a:r>
              <a:rPr lang="en-US" sz="2800" baseline="-25000" dirty="0" smtClean="0">
                <a:solidFill>
                  <a:srgbClr val="FFFF00"/>
                </a:solidFill>
                <a:sym typeface="Wingdings"/>
              </a:rPr>
              <a:t>2</a:t>
            </a:r>
            <a:endParaRPr lang="en-US" sz="2800" dirty="0">
              <a:solidFill>
                <a:srgbClr val="FFFF00"/>
              </a:solidFill>
              <a:sym typeface="Wingdings"/>
            </a:endParaRPr>
          </a:p>
        </p:txBody>
      </p:sp>
      <p:sp>
        <p:nvSpPr>
          <p:cNvPr id="2" name="Rectangle 1">
            <a:hlinkClick r:id="" action="ppaction://hlinkshowjump?jump=nextslide"/>
          </p:cNvPr>
          <p:cNvSpPr/>
          <p:nvPr/>
        </p:nvSpPr>
        <p:spPr>
          <a:xfrm>
            <a:off x="1008762" y="4419938"/>
            <a:ext cx="4371170" cy="97436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sym typeface="Wingdings"/>
              </a:rPr>
              <a:t>2Al + 3Br</a:t>
            </a:r>
            <a:r>
              <a:rPr lang="en-US" sz="2800" baseline="-25000" dirty="0" smtClean="0">
                <a:solidFill>
                  <a:srgbClr val="FFFF00"/>
                </a:solidFill>
                <a:sym typeface="Wingdings"/>
              </a:rPr>
              <a:t>2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>
                <a:solidFill>
                  <a:srgbClr val="FFFF00"/>
                </a:solidFill>
                <a:sym typeface="Wingdings"/>
              </a:rPr>
              <a:t> </a:t>
            </a:r>
            <a:r>
              <a:rPr lang="en-US" sz="2800" smtClean="0">
                <a:solidFill>
                  <a:srgbClr val="FFFF00"/>
                </a:solidFill>
                <a:sym typeface="Wingdings"/>
              </a:rPr>
              <a:t>2AlBr</a:t>
            </a:r>
            <a:r>
              <a:rPr lang="en-US" sz="2800" baseline="-25000" smtClean="0">
                <a:solidFill>
                  <a:srgbClr val="FFFF00"/>
                </a:solidFill>
                <a:sym typeface="Wingdings"/>
              </a:rPr>
              <a:t>2</a:t>
            </a:r>
            <a:endParaRPr lang="en-US" sz="2800" dirty="0">
              <a:solidFill>
                <a:srgbClr val="FFFF00"/>
              </a:solidFill>
              <a:sym typeface="Wingdings"/>
            </a:endParaRPr>
          </a:p>
        </p:txBody>
      </p:sp>
      <p:sp>
        <p:nvSpPr>
          <p:cNvPr id="5" name="Rectangle 4">
            <a:hlinkClick r:id="" action="ppaction://hlinkshowjump?jump=nextslide"/>
          </p:cNvPr>
          <p:cNvSpPr/>
          <p:nvPr/>
        </p:nvSpPr>
        <p:spPr>
          <a:xfrm>
            <a:off x="6929876" y="2789250"/>
            <a:ext cx="4371170" cy="97436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sym typeface="Wingdings"/>
              </a:rPr>
              <a:t>CaO</a:t>
            </a:r>
            <a:r>
              <a:rPr lang="en-US" sz="2800" dirty="0" smtClean="0">
                <a:solidFill>
                  <a:srgbClr val="FFFF00"/>
                </a:solidFill>
                <a:sym typeface="Wingdings"/>
              </a:rPr>
              <a:t> + H</a:t>
            </a:r>
            <a:r>
              <a:rPr lang="en-US" sz="2800" baseline="-25000" dirty="0" smtClean="0">
                <a:solidFill>
                  <a:srgbClr val="FFFF00"/>
                </a:solidFill>
                <a:sym typeface="Wingdings"/>
              </a:rPr>
              <a:t>2</a:t>
            </a:r>
            <a:r>
              <a:rPr lang="en-US" sz="2800" dirty="0" smtClean="0">
                <a:solidFill>
                  <a:srgbClr val="FFFF00"/>
                </a:solidFill>
                <a:sym typeface="Wingdings"/>
              </a:rPr>
              <a:t>O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>
                <a:solidFill>
                  <a:srgbClr val="FFFF00"/>
                </a:solidFill>
                <a:sym typeface="Wingdings"/>
              </a:rPr>
              <a:t> </a:t>
            </a:r>
            <a:r>
              <a:rPr lang="en-US" sz="2800" dirty="0" smtClean="0">
                <a:solidFill>
                  <a:srgbClr val="FFFF00"/>
                </a:solidFill>
                <a:sym typeface="Wingdings"/>
              </a:rPr>
              <a:t>Ca(OH)</a:t>
            </a:r>
            <a:r>
              <a:rPr lang="en-US" sz="2800" baseline="-25000" dirty="0" smtClean="0">
                <a:solidFill>
                  <a:srgbClr val="FFFF00"/>
                </a:solidFill>
                <a:sym typeface="Wingdings"/>
              </a:rPr>
              <a:t>2</a:t>
            </a:r>
            <a:endParaRPr lang="en-US" sz="2800" dirty="0">
              <a:solidFill>
                <a:srgbClr val="FFFF00"/>
              </a:solidFill>
              <a:sym typeface="Wingdings"/>
            </a:endParaRPr>
          </a:p>
        </p:txBody>
      </p:sp>
      <p:sp>
        <p:nvSpPr>
          <p:cNvPr id="6" name="Rectangle 5">
            <a:hlinkClick r:id="" action="ppaction://hlinkshowjump?jump=nextslide"/>
          </p:cNvPr>
          <p:cNvSpPr/>
          <p:nvPr/>
        </p:nvSpPr>
        <p:spPr>
          <a:xfrm>
            <a:off x="1008762" y="2789251"/>
            <a:ext cx="4371170" cy="97436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sym typeface="Wingdings"/>
              </a:rPr>
              <a:t>P</a:t>
            </a:r>
            <a:r>
              <a:rPr lang="en-US" sz="2800" baseline="-25000" dirty="0" smtClean="0">
                <a:solidFill>
                  <a:srgbClr val="FFFF00"/>
                </a:solidFill>
                <a:sym typeface="Wingdings"/>
              </a:rPr>
              <a:t>4</a:t>
            </a:r>
            <a:r>
              <a:rPr lang="en-US" sz="2800" dirty="0" smtClean="0">
                <a:solidFill>
                  <a:srgbClr val="FFFF00"/>
                </a:solidFill>
                <a:sym typeface="Wingdings"/>
              </a:rPr>
              <a:t> + 5O</a:t>
            </a:r>
            <a:r>
              <a:rPr lang="en-US" sz="2800" baseline="-25000" dirty="0" smtClean="0">
                <a:solidFill>
                  <a:srgbClr val="FFFF00"/>
                </a:solidFill>
                <a:sym typeface="Wingdings"/>
              </a:rPr>
              <a:t>2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>
                <a:solidFill>
                  <a:srgbClr val="FFFF00"/>
                </a:solidFill>
                <a:sym typeface="Wingdings"/>
              </a:rPr>
              <a:t> </a:t>
            </a:r>
            <a:r>
              <a:rPr lang="en-US" sz="2800" dirty="0" smtClean="0">
                <a:solidFill>
                  <a:srgbClr val="FFFF00"/>
                </a:solidFill>
                <a:sym typeface="Wingdings"/>
              </a:rPr>
              <a:t>2P</a:t>
            </a:r>
            <a:r>
              <a:rPr lang="en-US" sz="2800" baseline="-25000" dirty="0" smtClean="0">
                <a:solidFill>
                  <a:srgbClr val="FFFF00"/>
                </a:solidFill>
                <a:sym typeface="Wingdings"/>
              </a:rPr>
              <a:t>2</a:t>
            </a:r>
            <a:r>
              <a:rPr lang="en-US" sz="2800" dirty="0" smtClean="0">
                <a:solidFill>
                  <a:srgbClr val="FFFF00"/>
                </a:solidFill>
                <a:sym typeface="Wingdings"/>
              </a:rPr>
              <a:t>O</a:t>
            </a:r>
            <a:r>
              <a:rPr lang="en-US" sz="2800" baseline="-25000" dirty="0" smtClean="0">
                <a:solidFill>
                  <a:srgbClr val="FFFF00"/>
                </a:solidFill>
                <a:sym typeface="Wingdings"/>
              </a:rPr>
              <a:t>5</a:t>
            </a:r>
            <a:endParaRPr lang="en-US" sz="2800" dirty="0">
              <a:solidFill>
                <a:srgbClr val="FFFF00"/>
              </a:solidFill>
              <a:sym typeface="Wingdings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1046" y="60506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0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762" y="141714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>
                <a:sym typeface="Wingdings"/>
              </a:rPr>
              <a:t>Which of the following reactions is a decomposition reaction? (Click the box with the correct answer.)</a:t>
            </a:r>
          </a:p>
          <a:p>
            <a:pPr marL="0" indent="0">
              <a:buNone/>
            </a:pPr>
            <a:endParaRPr lang="en-US" sz="3600" dirty="0">
              <a:solidFill>
                <a:srgbClr val="FF0000"/>
              </a:solidFill>
              <a:sym typeface="Wingding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6929876" y="4419937"/>
            <a:ext cx="4371170" cy="97436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sym typeface="Wingdings"/>
              </a:rPr>
              <a:t>2HCl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>
                <a:solidFill>
                  <a:srgbClr val="FFFF00"/>
                </a:solidFill>
                <a:sym typeface="Wingdings"/>
              </a:rPr>
              <a:t> </a:t>
            </a:r>
            <a:r>
              <a:rPr lang="en-US" sz="2800" dirty="0" smtClean="0">
                <a:solidFill>
                  <a:srgbClr val="FFFF00"/>
                </a:solidFill>
                <a:sym typeface="Wingdings"/>
              </a:rPr>
              <a:t>H</a:t>
            </a:r>
            <a:r>
              <a:rPr lang="en-US" sz="2800" baseline="-25000" dirty="0" smtClean="0">
                <a:solidFill>
                  <a:srgbClr val="FFFF00"/>
                </a:solidFill>
                <a:sym typeface="Wingdings"/>
              </a:rPr>
              <a:t>2 </a:t>
            </a:r>
            <a:r>
              <a:rPr lang="en-US" sz="2800" dirty="0" smtClean="0">
                <a:solidFill>
                  <a:srgbClr val="FFFF00"/>
                </a:solidFill>
                <a:sym typeface="Wingdings"/>
              </a:rPr>
              <a:t>+ Cl</a:t>
            </a:r>
            <a:r>
              <a:rPr lang="en-US" sz="2800" baseline="-25000" dirty="0" smtClean="0">
                <a:solidFill>
                  <a:srgbClr val="FFFF00"/>
                </a:solidFill>
                <a:sym typeface="Wingdings"/>
              </a:rPr>
              <a:t>2</a:t>
            </a:r>
            <a:endParaRPr lang="en-US" sz="2800" dirty="0">
              <a:solidFill>
                <a:srgbClr val="FFFF00"/>
              </a:solidFill>
              <a:sym typeface="Wingdings"/>
            </a:endParaRPr>
          </a:p>
        </p:txBody>
      </p:sp>
      <p:sp>
        <p:nvSpPr>
          <p:cNvPr id="2" name="Rectangle 1">
            <a:hlinkClick r:id="rId5" action="ppaction://hlinksldjump"/>
          </p:cNvPr>
          <p:cNvSpPr/>
          <p:nvPr/>
        </p:nvSpPr>
        <p:spPr>
          <a:xfrm>
            <a:off x="1008762" y="4419938"/>
            <a:ext cx="4371170" cy="97436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sym typeface="Wingdings"/>
              </a:rPr>
              <a:t>2Al + 3Br</a:t>
            </a:r>
            <a:r>
              <a:rPr lang="en-US" sz="2800" baseline="-25000" dirty="0" smtClean="0">
                <a:solidFill>
                  <a:srgbClr val="FFFF00"/>
                </a:solidFill>
                <a:sym typeface="Wingdings"/>
              </a:rPr>
              <a:t>2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>
                <a:solidFill>
                  <a:srgbClr val="FFFF00"/>
                </a:solidFill>
                <a:sym typeface="Wingdings"/>
              </a:rPr>
              <a:t> </a:t>
            </a:r>
            <a:r>
              <a:rPr lang="en-US" sz="2800" smtClean="0">
                <a:solidFill>
                  <a:srgbClr val="FFFF00"/>
                </a:solidFill>
                <a:sym typeface="Wingdings"/>
              </a:rPr>
              <a:t>2AlBr</a:t>
            </a:r>
            <a:r>
              <a:rPr lang="en-US" sz="2800" baseline="-25000" smtClean="0">
                <a:solidFill>
                  <a:srgbClr val="FFFF00"/>
                </a:solidFill>
                <a:sym typeface="Wingdings"/>
              </a:rPr>
              <a:t>2</a:t>
            </a:r>
            <a:endParaRPr lang="en-US" sz="2800" dirty="0">
              <a:solidFill>
                <a:srgbClr val="FFFF00"/>
              </a:solidFill>
              <a:sym typeface="Wingdings"/>
            </a:endParaRP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6929876" y="2789250"/>
            <a:ext cx="4371170" cy="97436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sym typeface="Wingdings"/>
              </a:rPr>
              <a:t>CaO</a:t>
            </a:r>
            <a:r>
              <a:rPr lang="en-US" sz="2800" dirty="0" smtClean="0">
                <a:solidFill>
                  <a:srgbClr val="FFFF00"/>
                </a:solidFill>
                <a:sym typeface="Wingdings"/>
              </a:rPr>
              <a:t> + H</a:t>
            </a:r>
            <a:r>
              <a:rPr lang="en-US" sz="2800" baseline="-25000" dirty="0" smtClean="0">
                <a:solidFill>
                  <a:srgbClr val="FFFF00"/>
                </a:solidFill>
                <a:sym typeface="Wingdings"/>
              </a:rPr>
              <a:t>2</a:t>
            </a:r>
            <a:r>
              <a:rPr lang="en-US" sz="2800" dirty="0" smtClean="0">
                <a:solidFill>
                  <a:srgbClr val="FFFF00"/>
                </a:solidFill>
                <a:sym typeface="Wingdings"/>
              </a:rPr>
              <a:t>O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>
                <a:solidFill>
                  <a:srgbClr val="FFFF00"/>
                </a:solidFill>
                <a:sym typeface="Wingdings"/>
              </a:rPr>
              <a:t> </a:t>
            </a:r>
            <a:r>
              <a:rPr lang="en-US" sz="2800" dirty="0" smtClean="0">
                <a:solidFill>
                  <a:srgbClr val="FFFF00"/>
                </a:solidFill>
                <a:sym typeface="Wingdings"/>
              </a:rPr>
              <a:t>Ca(OH)</a:t>
            </a:r>
            <a:r>
              <a:rPr lang="en-US" sz="2800" baseline="-25000" dirty="0" smtClean="0">
                <a:solidFill>
                  <a:srgbClr val="FFFF00"/>
                </a:solidFill>
                <a:sym typeface="Wingdings"/>
              </a:rPr>
              <a:t>2</a:t>
            </a:r>
            <a:endParaRPr lang="en-US" sz="2800" dirty="0">
              <a:solidFill>
                <a:srgbClr val="FFFF00"/>
              </a:solidFill>
              <a:sym typeface="Wingdings"/>
            </a:endParaRPr>
          </a:p>
        </p:txBody>
      </p:sp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1008762" y="2789251"/>
            <a:ext cx="4371170" cy="97436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sym typeface="Wingdings"/>
              </a:rPr>
              <a:t>P</a:t>
            </a:r>
            <a:r>
              <a:rPr lang="en-US" sz="2800" baseline="-25000" dirty="0" smtClean="0">
                <a:solidFill>
                  <a:srgbClr val="FFFF00"/>
                </a:solidFill>
                <a:sym typeface="Wingdings"/>
              </a:rPr>
              <a:t>4</a:t>
            </a:r>
            <a:r>
              <a:rPr lang="en-US" sz="2800" dirty="0" smtClean="0">
                <a:solidFill>
                  <a:srgbClr val="FFFF00"/>
                </a:solidFill>
                <a:sym typeface="Wingdings"/>
              </a:rPr>
              <a:t> + 5O</a:t>
            </a:r>
            <a:r>
              <a:rPr lang="en-US" sz="2800" baseline="-25000" dirty="0" smtClean="0">
                <a:solidFill>
                  <a:srgbClr val="FFFF00"/>
                </a:solidFill>
                <a:sym typeface="Wingdings"/>
              </a:rPr>
              <a:t>2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>
                <a:solidFill>
                  <a:srgbClr val="FFFF00"/>
                </a:solidFill>
                <a:sym typeface="Wingdings"/>
              </a:rPr>
              <a:t> </a:t>
            </a:r>
            <a:r>
              <a:rPr lang="en-US" sz="2800" dirty="0" smtClean="0">
                <a:solidFill>
                  <a:srgbClr val="FFFF00"/>
                </a:solidFill>
                <a:sym typeface="Wingdings"/>
              </a:rPr>
              <a:t>2P</a:t>
            </a:r>
            <a:r>
              <a:rPr lang="en-US" sz="2800" baseline="-25000" dirty="0" smtClean="0">
                <a:solidFill>
                  <a:srgbClr val="FFFF00"/>
                </a:solidFill>
                <a:sym typeface="Wingdings"/>
              </a:rPr>
              <a:t>2</a:t>
            </a:r>
            <a:r>
              <a:rPr lang="en-US" sz="2800" dirty="0" smtClean="0">
                <a:solidFill>
                  <a:srgbClr val="FFFF00"/>
                </a:solidFill>
                <a:sym typeface="Wingdings"/>
              </a:rPr>
              <a:t>O</a:t>
            </a:r>
            <a:r>
              <a:rPr lang="en-US" sz="2800" baseline="-25000" dirty="0" smtClean="0">
                <a:solidFill>
                  <a:srgbClr val="FFFF00"/>
                </a:solidFill>
                <a:sym typeface="Wingdings"/>
              </a:rPr>
              <a:t>5</a:t>
            </a:r>
            <a:endParaRPr lang="en-US" sz="2800" dirty="0">
              <a:solidFill>
                <a:srgbClr val="FFFF00"/>
              </a:solidFill>
              <a:sym typeface="Wingding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85446" y="2152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Incorrect.  Try again: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92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4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rgbClr val="00B050"/>
                </a:solidFill>
              </a:rPr>
              <a:t>Correct</a:t>
            </a:r>
            <a:endParaRPr lang="en-US" sz="5400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 the reaction: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7030A0"/>
                </a:solidFill>
                <a:sym typeface="Wingdings"/>
              </a:rPr>
              <a:t>2HCl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>
                <a:solidFill>
                  <a:srgbClr val="7030A0"/>
                </a:solidFill>
                <a:sym typeface="Wingdings"/>
              </a:rPr>
              <a:t> H</a:t>
            </a:r>
            <a:r>
              <a:rPr lang="en-US" sz="3600" baseline="-25000" dirty="0">
                <a:solidFill>
                  <a:srgbClr val="7030A0"/>
                </a:solidFill>
                <a:sym typeface="Wingdings"/>
              </a:rPr>
              <a:t>2 </a:t>
            </a:r>
            <a:r>
              <a:rPr lang="en-US" sz="3600" dirty="0">
                <a:solidFill>
                  <a:srgbClr val="7030A0"/>
                </a:solidFill>
                <a:sym typeface="Wingdings"/>
              </a:rPr>
              <a:t>+ </a:t>
            </a:r>
            <a:r>
              <a:rPr lang="en-US" sz="3600" dirty="0" smtClean="0">
                <a:solidFill>
                  <a:srgbClr val="7030A0"/>
                </a:solidFill>
                <a:sym typeface="Wingdings"/>
              </a:rPr>
              <a:t>Cl</a:t>
            </a:r>
            <a:r>
              <a:rPr lang="en-US" sz="3600" baseline="-25000" dirty="0" smtClean="0">
                <a:solidFill>
                  <a:srgbClr val="7030A0"/>
                </a:solidFill>
                <a:sym typeface="Wingdings"/>
              </a:rPr>
              <a:t>2</a:t>
            </a: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One reactant breaks down into 2 smaller substances, indicating a decomposition reaction has taken place.</a:t>
            </a:r>
            <a:endParaRPr lang="en-US" dirty="0">
              <a:sym typeface="Wingdings"/>
            </a:endParaRPr>
          </a:p>
          <a:p>
            <a:endParaRPr lang="en-US" dirty="0"/>
          </a:p>
        </p:txBody>
      </p:sp>
      <p:sp>
        <p:nvSpPr>
          <p:cNvPr id="4" name="Rectangle 3">
            <a:hlinkClick r:id="" action="ppaction://hlinkshowjump?jump=nextslide"/>
          </p:cNvPr>
          <p:cNvSpPr/>
          <p:nvPr/>
        </p:nvSpPr>
        <p:spPr>
          <a:xfrm>
            <a:off x="3910415" y="4434928"/>
            <a:ext cx="4371170" cy="97436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sym typeface="Wingdings"/>
              </a:rPr>
              <a:t>Summary</a:t>
            </a:r>
            <a:endParaRPr lang="en-US" sz="2800" dirty="0">
              <a:solidFill>
                <a:srgbClr val="FFFF00"/>
              </a:solidFill>
              <a:sym typeface="Wingdings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59055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4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Success!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749" y="1690688"/>
            <a:ext cx="6937283" cy="32202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900" dirty="0" smtClean="0"/>
              <a:t>You have reached the end of this activity.  You will know that you have achieved the goals for this activity when you can describe and identify decomposition </a:t>
            </a:r>
            <a:r>
              <a:rPr lang="en-US" sz="2900" dirty="0" smtClean="0"/>
              <a:t>reactions, can </a:t>
            </a:r>
            <a:r>
              <a:rPr lang="en-US" sz="2900" dirty="0" smtClean="0"/>
              <a:t>give examples of different types of decomposition </a:t>
            </a:r>
            <a:r>
              <a:rPr lang="en-US" sz="2900" dirty="0" smtClean="0"/>
              <a:t>reactions and can describe the different types of products that can form from a decomposition reaction.</a:t>
            </a:r>
            <a:endParaRPr lang="en-US" sz="2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9994" y="1114891"/>
            <a:ext cx="3523806" cy="4148667"/>
          </a:xfrm>
          <a:prstGeom prst="rect">
            <a:avLst/>
          </a:prstGeom>
        </p:spPr>
      </p:pic>
      <p:sp>
        <p:nvSpPr>
          <p:cNvPr id="6" name="Rectangle 5">
            <a:hlinkClick r:id="" action="ppaction://hlinkshowjump?jump=firstslide"/>
          </p:cNvPr>
          <p:cNvSpPr/>
          <p:nvPr/>
        </p:nvSpPr>
        <p:spPr>
          <a:xfrm>
            <a:off x="4186669" y="5616183"/>
            <a:ext cx="3818662" cy="101078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/>
              <a:t>Back to Start</a:t>
            </a:r>
            <a:endParaRPr lang="en-US" sz="32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0133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7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80402"/>
            <a:ext cx="1111347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There are millions of chemical reactions that are known to occur.  Among these millions of reactions, certain types display similar characteristics.  As a result, chemists are able to group reactions into 4 basic types to help organize these known reactions and to help chemists predict the products of unknown reactions.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hlinkClick r:id="" action="ppaction://hlinkshowjump?jump=nextslide"/>
          </p:cNvPr>
          <p:cNvSpPr/>
          <p:nvPr/>
        </p:nvSpPr>
        <p:spPr>
          <a:xfrm>
            <a:off x="4237892" y="5903926"/>
            <a:ext cx="3569677" cy="75210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Click to learn about Decomposition Reactions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935" y="2464866"/>
            <a:ext cx="6878118" cy="34390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60579" y="2867083"/>
            <a:ext cx="2497016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Synthesis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60579" y="3609333"/>
            <a:ext cx="2497015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Decomposition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0579" y="4356627"/>
            <a:ext cx="2497016" cy="40010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Single Displacement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60579" y="5098877"/>
            <a:ext cx="2497015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Double Displacement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83782" y="6031373"/>
            <a:ext cx="1855092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Click this icon to play audio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638874" y="6354538"/>
            <a:ext cx="680290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2877" y="59481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5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2333"/>
            <a:ext cx="10515600" cy="1325563"/>
          </a:xfrm>
        </p:spPr>
        <p:txBody>
          <a:bodyPr/>
          <a:lstStyle/>
          <a:p>
            <a:r>
              <a:rPr lang="en-US" smtClean="0"/>
              <a:t>Decomposition </a:t>
            </a:r>
            <a:r>
              <a:rPr lang="en-US" dirty="0" smtClean="0"/>
              <a:t>Reactions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748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 a decomposition reaction, one large reactant compound breaks down (or decomposes) into two or more smaller substances.  A decomposition reaction is the opposite of a synthesis reaction.  Using this information, try to write a general formula for a decomposition reaction before clicking the button below.  The general formula for a decomposition reaction can be written as follows: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Rectangle 3">
            <a:hlinkClick r:id="" action="ppaction://hlinkshowjump?jump=nextslide"/>
          </p:cNvPr>
          <p:cNvSpPr/>
          <p:nvPr/>
        </p:nvSpPr>
        <p:spPr>
          <a:xfrm>
            <a:off x="6333392" y="4556661"/>
            <a:ext cx="3505200" cy="9017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Click for the General Formula for </a:t>
            </a:r>
            <a:r>
              <a:rPr lang="en-US" sz="2000" smtClean="0">
                <a:solidFill>
                  <a:srgbClr val="FFFF00"/>
                </a:solidFill>
              </a:rPr>
              <a:t>a Synthesis Reaction</a:t>
            </a:r>
            <a:endParaRPr lang="en-US" sz="200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2150" y="3997603"/>
            <a:ext cx="3247292" cy="2019816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0174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7921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a decomposition reaction, one large reactant compound breaks down (or decomposes) into two or more smaller substances. The </a:t>
            </a:r>
            <a:r>
              <a:rPr lang="en-US" dirty="0" smtClean="0"/>
              <a:t>general formula for a decomposition reaction can be written as follows:</a:t>
            </a:r>
          </a:p>
          <a:p>
            <a:pPr marL="0" indent="0">
              <a:buNone/>
            </a:pPr>
            <a:endParaRPr lang="en-US" sz="3600" b="1" dirty="0" smtClean="0">
              <a:solidFill>
                <a:srgbClr val="7030A0"/>
              </a:solidFill>
              <a:sym typeface="Wingdings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Where the compound AB is the reactant which decomposes into the products A and B.  </a:t>
            </a:r>
          </a:p>
        </p:txBody>
      </p:sp>
      <p:sp>
        <p:nvSpPr>
          <p:cNvPr id="6" name="Rectangle 5">
            <a:hlinkClick r:id="" action="ppaction://hlinkshowjump?jump=nextslide"/>
          </p:cNvPr>
          <p:cNvSpPr/>
          <p:nvPr/>
        </p:nvSpPr>
        <p:spPr>
          <a:xfrm>
            <a:off x="4343399" y="5630557"/>
            <a:ext cx="3692769" cy="9017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More on Decomposition Reactions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580" y="2546051"/>
            <a:ext cx="4302002" cy="10684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840" y="4402828"/>
            <a:ext cx="2392320" cy="95692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02333"/>
            <a:ext cx="10515600" cy="1325563"/>
          </a:xfrm>
        </p:spPr>
        <p:txBody>
          <a:bodyPr/>
          <a:lstStyle/>
          <a:p>
            <a:r>
              <a:rPr lang="en-US" dirty="0" smtClean="0"/>
              <a:t>Decomposition Reactions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59946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8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3031" y="577118"/>
            <a:ext cx="1087315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Decomposition reactions are used in many types of explosives such as TNT.  Typically, for a decomposition reaction to occur, energy is needed to get the reaction started, this is why, for example, for a stick of TNT to explode a fuse must be lit.  This fuse provides the energy to allow the decomposition reaction to begin, resulting in a flaming explosion.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Rectangle 3">
            <a:hlinkClick r:id="" action="ppaction://hlinkshowjump?jump=nextslide"/>
          </p:cNvPr>
          <p:cNvSpPr/>
          <p:nvPr/>
        </p:nvSpPr>
        <p:spPr>
          <a:xfrm>
            <a:off x="4463561" y="5347969"/>
            <a:ext cx="3903785" cy="9017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Pharaoh’s Serpent – Decomposition Reaction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3561" y="2613443"/>
            <a:ext cx="4059115" cy="252477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9785" y="58432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3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3031" y="577118"/>
            <a:ext cx="10890738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 good example of a decomposition reaction is commonly referred to as the pharaoh’s serpent reaction in which a white powder made up of mercury </a:t>
            </a:r>
            <a:r>
              <a:rPr lang="en-US" dirty="0" err="1" smtClean="0"/>
              <a:t>thiocyanate</a:t>
            </a:r>
            <a:r>
              <a:rPr lang="en-US" dirty="0" smtClean="0"/>
              <a:t> is ignited resulting in a visually stunning decomposition reaction.  </a:t>
            </a:r>
            <a:endParaRPr lang="en-US" dirty="0"/>
          </a:p>
        </p:txBody>
      </p:sp>
      <p:sp>
        <p:nvSpPr>
          <p:cNvPr id="4" name="Rectangle 3">
            <a:hlinkClick r:id="" action="ppaction://hlinkshowjump?jump=nextslide"/>
          </p:cNvPr>
          <p:cNvSpPr/>
          <p:nvPr/>
        </p:nvSpPr>
        <p:spPr>
          <a:xfrm>
            <a:off x="3491345" y="2469178"/>
            <a:ext cx="4752110" cy="118842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Click to view the Pharaoh’s Serpent Reaction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7369" y="59181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3031" y="577118"/>
            <a:ext cx="10890738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 good example of a decomposition reaction is commonly referred to as the pharaoh’s serpent reaction in which a white powder made up of mercury </a:t>
            </a:r>
            <a:r>
              <a:rPr lang="en-US" dirty="0" err="1" smtClean="0"/>
              <a:t>thiocyanate</a:t>
            </a:r>
            <a:r>
              <a:rPr lang="en-US" dirty="0" smtClean="0"/>
              <a:t> is ignited resulting in a visually stunning decomposition reaction.  </a:t>
            </a:r>
            <a:endParaRPr lang="en-US" dirty="0"/>
          </a:p>
        </p:txBody>
      </p:sp>
      <p:sp>
        <p:nvSpPr>
          <p:cNvPr id="4" name="Rectangle 3">
            <a:hlinkClick r:id="" action="ppaction://hlinkshowjump?jump=nextslide"/>
          </p:cNvPr>
          <p:cNvSpPr/>
          <p:nvPr/>
        </p:nvSpPr>
        <p:spPr>
          <a:xfrm>
            <a:off x="4554511" y="5429735"/>
            <a:ext cx="3387776" cy="118842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Click for the Reaction Equation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777" y="2409199"/>
            <a:ext cx="4197245" cy="261908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7369" y="602394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9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3031" y="577118"/>
            <a:ext cx="10890738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 the pharaoh’s serpent reaction the large, complex molecule mercury </a:t>
            </a:r>
            <a:r>
              <a:rPr lang="en-US" dirty="0" err="1" smtClean="0"/>
              <a:t>thocyanate</a:t>
            </a:r>
            <a:r>
              <a:rPr lang="en-US" dirty="0"/>
              <a:t>,</a:t>
            </a:r>
            <a:r>
              <a:rPr lang="en-US" dirty="0" smtClean="0"/>
              <a:t> (Hg(SCN)</a:t>
            </a:r>
            <a:r>
              <a:rPr lang="en-US" baseline="-25000" dirty="0" smtClean="0"/>
              <a:t>2 </a:t>
            </a:r>
            <a:r>
              <a:rPr lang="en-US" dirty="0" smtClean="0"/>
              <a:t>) decomposes into carbon nitride (C</a:t>
            </a:r>
            <a:r>
              <a:rPr lang="en-US" baseline="-25000" dirty="0" smtClean="0"/>
              <a:t>3</a:t>
            </a:r>
            <a:r>
              <a:rPr lang="en-US" dirty="0" smtClean="0"/>
              <a:t>N</a:t>
            </a:r>
            <a:r>
              <a:rPr lang="en-US" baseline="-25000" dirty="0" smtClean="0"/>
              <a:t>4</a:t>
            </a:r>
            <a:r>
              <a:rPr lang="en-US" dirty="0" smtClean="0"/>
              <a:t>), mercury sulfide (</a:t>
            </a:r>
            <a:r>
              <a:rPr lang="en-US" dirty="0" err="1" smtClean="0"/>
              <a:t>HgS</a:t>
            </a:r>
            <a:r>
              <a:rPr lang="en-US" dirty="0" smtClean="0"/>
              <a:t>) and carbon disulfide (CS</a:t>
            </a:r>
            <a:r>
              <a:rPr lang="en-US" baseline="-25000" dirty="0" smtClean="0"/>
              <a:t>2</a:t>
            </a:r>
            <a:r>
              <a:rPr lang="en-US" dirty="0" smtClean="0"/>
              <a:t>) when energy is provided in the form of a flame or spark.  Try to write the balanced equation for this reaction on your own, then click the button below to view it. </a:t>
            </a:r>
            <a:endParaRPr lang="en-US" dirty="0"/>
          </a:p>
        </p:txBody>
      </p:sp>
      <p:sp>
        <p:nvSpPr>
          <p:cNvPr id="4" name="Rectangle 3">
            <a:hlinkClick r:id="" action="ppaction://hlinkshowjump?jump=nextslide"/>
          </p:cNvPr>
          <p:cNvSpPr/>
          <p:nvPr/>
        </p:nvSpPr>
        <p:spPr>
          <a:xfrm>
            <a:off x="4135123" y="2777331"/>
            <a:ext cx="3824222" cy="123812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Balanced Reaction Equation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123" y="4309394"/>
            <a:ext cx="3824222" cy="215112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7369" y="59459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4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3031" y="577118"/>
            <a:ext cx="10890738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 the pharaoh’s serpent reaction the large, complex molecule mercury </a:t>
            </a:r>
            <a:r>
              <a:rPr lang="en-US" dirty="0" err="1" smtClean="0"/>
              <a:t>thocyanate</a:t>
            </a:r>
            <a:r>
              <a:rPr lang="en-US" dirty="0"/>
              <a:t>,</a:t>
            </a:r>
            <a:r>
              <a:rPr lang="en-US" dirty="0" smtClean="0"/>
              <a:t> (Hg(SCN)</a:t>
            </a:r>
            <a:r>
              <a:rPr lang="en-US" baseline="-25000" dirty="0" smtClean="0"/>
              <a:t>2 </a:t>
            </a:r>
            <a:r>
              <a:rPr lang="en-US" dirty="0" smtClean="0"/>
              <a:t>) decomposes into carbon nitride (C</a:t>
            </a:r>
            <a:r>
              <a:rPr lang="en-US" baseline="-25000" dirty="0" smtClean="0"/>
              <a:t>3</a:t>
            </a:r>
            <a:r>
              <a:rPr lang="en-US" dirty="0" smtClean="0"/>
              <a:t>N</a:t>
            </a:r>
            <a:r>
              <a:rPr lang="en-US" baseline="-25000" dirty="0" smtClean="0"/>
              <a:t>4</a:t>
            </a:r>
            <a:r>
              <a:rPr lang="en-US" dirty="0" smtClean="0"/>
              <a:t>), mercury sulfide (</a:t>
            </a:r>
            <a:r>
              <a:rPr lang="en-US" dirty="0" err="1" smtClean="0"/>
              <a:t>HgS</a:t>
            </a:r>
            <a:r>
              <a:rPr lang="en-US" dirty="0" smtClean="0"/>
              <a:t>) and carbon disulfide (CS</a:t>
            </a:r>
            <a:r>
              <a:rPr lang="en-US" baseline="-25000" dirty="0" smtClean="0"/>
              <a:t>2</a:t>
            </a:r>
            <a:r>
              <a:rPr lang="en-US" dirty="0" smtClean="0"/>
              <a:t>) when energy is provided in the form of a flame or spark.  Try to write the balanced equation for this reaction on your own, then click the button below to view it. </a:t>
            </a:r>
            <a:endParaRPr lang="en-US" dirty="0"/>
          </a:p>
        </p:txBody>
      </p:sp>
      <p:sp>
        <p:nvSpPr>
          <p:cNvPr id="4" name="Rectangle 3">
            <a:hlinkClick r:id="" action="ppaction://hlinkshowjump?jump=nextslide"/>
          </p:cNvPr>
          <p:cNvSpPr/>
          <p:nvPr/>
        </p:nvSpPr>
        <p:spPr>
          <a:xfrm>
            <a:off x="4542236" y="5174521"/>
            <a:ext cx="3412328" cy="9017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Products of Decomposition Reactions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10448" y="2856720"/>
            <a:ext cx="66896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4000">
                <a:solidFill>
                  <a:srgbClr val="FF0000"/>
                </a:solidFill>
              </a:rPr>
              <a:t>2Hg(SCN)</a:t>
            </a:r>
            <a:r>
              <a:rPr lang="is-IS" sz="4000" baseline="-25000">
                <a:solidFill>
                  <a:srgbClr val="FF0000"/>
                </a:solidFill>
              </a:rPr>
              <a:t>2</a:t>
            </a:r>
            <a:r>
              <a:rPr lang="is-IS" sz="4000">
                <a:solidFill>
                  <a:srgbClr val="FF0000"/>
                </a:solidFill>
              </a:rPr>
              <a:t> → 2HgS + CS</a:t>
            </a:r>
            <a:r>
              <a:rPr lang="is-IS" sz="4000" baseline="-25000">
                <a:solidFill>
                  <a:srgbClr val="FF0000"/>
                </a:solidFill>
              </a:rPr>
              <a:t>2</a:t>
            </a:r>
            <a:r>
              <a:rPr lang="is-IS" sz="4000">
                <a:solidFill>
                  <a:srgbClr val="FF0000"/>
                </a:solidFill>
              </a:rPr>
              <a:t> + C</a:t>
            </a:r>
            <a:r>
              <a:rPr lang="is-IS" sz="4000" baseline="-25000">
                <a:solidFill>
                  <a:srgbClr val="FF0000"/>
                </a:solidFill>
              </a:rPr>
              <a:t>3</a:t>
            </a:r>
            <a:r>
              <a:rPr lang="is-IS" sz="4000">
                <a:solidFill>
                  <a:srgbClr val="FF0000"/>
                </a:solidFill>
              </a:rPr>
              <a:t>N</a:t>
            </a:r>
            <a:r>
              <a:rPr lang="is-IS" sz="4000" baseline="-25000">
                <a:solidFill>
                  <a:srgbClr val="FF0000"/>
                </a:solidFill>
              </a:rPr>
              <a:t>4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3850" y="3974349"/>
            <a:ext cx="11189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You should notice in this </a:t>
            </a:r>
            <a:r>
              <a:rPr lang="en-US" sz="2800" smtClean="0"/>
              <a:t>reaction equation, </a:t>
            </a:r>
            <a:r>
              <a:rPr lang="en-US" sz="2800" dirty="0" smtClean="0"/>
              <a:t>one large molecule decomposes into several smaller substances, identifying it as a decomposition reaction.</a:t>
            </a:r>
            <a:endParaRPr lang="en-US" sz="2800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7369" y="59459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3049</TotalTime>
  <Words>1029</Words>
  <Application>Microsoft Macintosh PowerPoint</Application>
  <PresentationFormat>Widescreen</PresentationFormat>
  <Paragraphs>65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</vt:lpstr>
      <vt:lpstr>Calibri Light</vt:lpstr>
      <vt:lpstr>Wingdings</vt:lpstr>
      <vt:lpstr>Arial</vt:lpstr>
      <vt:lpstr>Office Theme</vt:lpstr>
      <vt:lpstr>Decomposition Reactions</vt:lpstr>
      <vt:lpstr>PowerPoint Presentation</vt:lpstr>
      <vt:lpstr>Decomposition Reactions</vt:lpstr>
      <vt:lpstr>Decomposition Reactions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Incorrect.  Try again:</vt:lpstr>
      <vt:lpstr>Correct</vt:lpstr>
      <vt:lpstr>Success!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</dc:title>
  <dc:creator>Eli Fogle</dc:creator>
  <cp:lastModifiedBy>Eli Fogle</cp:lastModifiedBy>
  <cp:revision>40</cp:revision>
  <dcterms:created xsi:type="dcterms:W3CDTF">2016-04-20T14:13:09Z</dcterms:created>
  <dcterms:modified xsi:type="dcterms:W3CDTF">2016-09-30T13:34:56Z</dcterms:modified>
</cp:coreProperties>
</file>