
<file path=[Content_Types].xml><?xml version="1.0" encoding="utf-8"?>
<Types xmlns="http://schemas.openxmlformats.org/package/2006/content-types">
  <Default Extension="xml" ContentType="application/xml"/>
  <Default Extension="m4a" ContentType="audi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12"/>
  </p:notesMasterIdLst>
  <p:sldIdLst>
    <p:sldId id="256" r:id="rId2"/>
    <p:sldId id="257" r:id="rId3"/>
    <p:sldId id="290" r:id="rId4"/>
    <p:sldId id="291" r:id="rId5"/>
    <p:sldId id="292" r:id="rId6"/>
    <p:sldId id="297" r:id="rId7"/>
    <p:sldId id="299" r:id="rId8"/>
    <p:sldId id="300" r:id="rId9"/>
    <p:sldId id="301"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3"/>
    <p:restoredTop sz="94643"/>
  </p:normalViewPr>
  <p:slideViewPr>
    <p:cSldViewPr snapToGrid="0" snapToObjects="1">
      <p:cViewPr varScale="1">
        <p:scale>
          <a:sx n="110" d="100"/>
          <a:sy n="110" d="100"/>
        </p:scale>
        <p:origin x="208" y="8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DBF66-B889-284C-A436-604AC0021BE2}" type="datetimeFigureOut">
              <a:rPr lang="en-US" smtClean="0"/>
              <a:t>9/29/16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00412-811D-914F-B402-0F248B1E5DA6}" type="slidenum">
              <a:rPr lang="en-US" smtClean="0"/>
              <a:t>‹#›</a:t>
            </a:fld>
            <a:endParaRPr lang="en-US"/>
          </a:p>
        </p:txBody>
      </p:sp>
    </p:spTree>
    <p:extLst>
      <p:ext uri="{BB962C8B-B14F-4D97-AF65-F5344CB8AC3E}">
        <p14:creationId xmlns:p14="http://schemas.microsoft.com/office/powerpoint/2010/main" val="203712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1</a:t>
            </a:fld>
            <a:endParaRPr lang="en-US"/>
          </a:p>
        </p:txBody>
      </p:sp>
    </p:spTree>
    <p:extLst>
      <p:ext uri="{BB962C8B-B14F-4D97-AF65-F5344CB8AC3E}">
        <p14:creationId xmlns:p14="http://schemas.microsoft.com/office/powerpoint/2010/main" val="58052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39277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4611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840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79602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212685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72F8A4FC-3E8E-2344-BD0D-E067F3D0C283}"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22592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72F8A4FC-3E8E-2344-BD0D-E067F3D0C283}" type="datetimeFigureOut">
              <a:rPr lang="en-US" smtClean="0"/>
              <a:t>9/29/16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386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2F8A4FC-3E8E-2344-BD0D-E067F3D0C283}" type="datetimeFigureOut">
              <a:rPr lang="en-US" smtClean="0"/>
              <a:t>9/29/16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88021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A4FC-3E8E-2344-BD0D-E067F3D0C283}" type="datetimeFigureOut">
              <a:rPr lang="en-US" smtClean="0"/>
              <a:t>9/29/16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60152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5843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0899138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A4FC-3E8E-2344-BD0D-E067F3D0C283}" type="datetimeFigureOut">
              <a:rPr lang="en-US" smtClean="0"/>
              <a:t>9/29/16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5DCE-FE9A-F347-9CFD-4415B78264A0}" type="slidenum">
              <a:rPr lang="en-US" smtClean="0"/>
              <a:t>‹#›</a:t>
            </a:fld>
            <a:endParaRPr lang="en-US"/>
          </a:p>
        </p:txBody>
      </p:sp>
    </p:spTree>
    <p:extLst>
      <p:ext uri="{BB962C8B-B14F-4D97-AF65-F5344CB8AC3E}">
        <p14:creationId xmlns:p14="http://schemas.microsoft.com/office/powerpoint/2010/main" val="5401800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tiff"/><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tiff"/><Relationship Id="rId5"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9.xml"/><Relationship Id="rId5" Type="http://schemas.openxmlformats.org/officeDocument/2006/relationships/slide" Target="slide8.xml"/><Relationship Id="rId6"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9.xml"/><Relationship Id="rId5" Type="http://schemas.openxmlformats.org/officeDocument/2006/relationships/slide" Target="slide8.xml"/><Relationship Id="rId6"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954" y="1730559"/>
            <a:ext cx="5978769" cy="3256206"/>
          </a:xfrm>
        </p:spPr>
        <p:txBody>
          <a:bodyPr>
            <a:normAutofit fontScale="90000"/>
          </a:bodyPr>
          <a:lstStyle/>
          <a:p>
            <a:r>
              <a:rPr lang="en-US" dirty="0" smtClean="0"/>
              <a:t>Types of Chemical Reactions: </a:t>
            </a:r>
            <a:r>
              <a:rPr lang="en-US" dirty="0" smtClean="0"/>
              <a:t>Double </a:t>
            </a:r>
            <a:r>
              <a:rPr lang="en-US" dirty="0" smtClean="0"/>
              <a:t>Displacement Reactions</a:t>
            </a:r>
            <a:endParaRPr lang="en-US" dirty="0"/>
          </a:p>
        </p:txBody>
      </p:sp>
      <p:pic>
        <p:nvPicPr>
          <p:cNvPr id="4" name="Picture 3"/>
          <p:cNvPicPr>
            <a:picLocks noChangeAspect="1"/>
          </p:cNvPicPr>
          <p:nvPr/>
        </p:nvPicPr>
        <p:blipFill>
          <a:blip r:embed="rId5"/>
          <a:stretch>
            <a:fillRect/>
          </a:stretch>
        </p:blipFill>
        <p:spPr>
          <a:xfrm>
            <a:off x="6724418" y="967154"/>
            <a:ext cx="4797824" cy="5064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60" y="6154617"/>
            <a:ext cx="1534920" cy="633046"/>
          </a:xfrm>
          <a:prstGeom prst="rect">
            <a:avLst/>
          </a:prstGeom>
        </p:spPr>
      </p:pic>
      <p:sp>
        <p:nvSpPr>
          <p:cNvPr id="6" name="TextBox 5"/>
          <p:cNvSpPr txBox="1"/>
          <p:nvPr/>
        </p:nvSpPr>
        <p:spPr>
          <a:xfrm>
            <a:off x="7920681" y="6266934"/>
            <a:ext cx="2725361" cy="369332"/>
          </a:xfrm>
          <a:prstGeom prst="rect">
            <a:avLst/>
          </a:prstGeom>
          <a:solidFill>
            <a:srgbClr val="FF0000"/>
          </a:solidFill>
        </p:spPr>
        <p:txBody>
          <a:bodyPr wrap="none" rtlCol="0">
            <a:spAutoFit/>
          </a:bodyPr>
          <a:lstStyle/>
          <a:p>
            <a:r>
              <a:rPr lang="en-US" dirty="0" smtClean="0">
                <a:solidFill>
                  <a:srgbClr val="FFFF00"/>
                </a:solidFill>
              </a:rPr>
              <a:t>Click this icon </a:t>
            </a:r>
            <a:r>
              <a:rPr lang="en-US" smtClean="0">
                <a:solidFill>
                  <a:srgbClr val="FFFF00"/>
                </a:solidFill>
              </a:rPr>
              <a:t>to play audio</a:t>
            </a:r>
            <a:endParaRPr lang="en-US">
              <a:solidFill>
                <a:srgbClr val="FFFF00"/>
              </a:solidFill>
            </a:endParaRPr>
          </a:p>
        </p:txBody>
      </p:sp>
      <p:cxnSp>
        <p:nvCxnSpPr>
          <p:cNvPr id="7" name="Straight Arrow Connector 6"/>
          <p:cNvCxnSpPr/>
          <p:nvPr/>
        </p:nvCxnSpPr>
        <p:spPr>
          <a:xfrm>
            <a:off x="10646042" y="6451600"/>
            <a:ext cx="67711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85103" y="4986765"/>
            <a:ext cx="4981198" cy="84025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Note: Slides contain audio.  Click icon in bottom right corner to play.</a:t>
            </a:r>
            <a:endParaRPr lang="en-US" sz="2400" dirty="0">
              <a:solidFill>
                <a:srgbClr val="FFFF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064740"/>
            <a:ext cx="812800" cy="812800"/>
          </a:xfrm>
          <a:prstGeom prst="rect">
            <a:avLst/>
          </a:prstGeom>
        </p:spPr>
      </p:pic>
    </p:spTree>
    <p:extLst>
      <p:ext uri="{BB962C8B-B14F-4D97-AF65-F5344CB8AC3E}">
        <p14:creationId xmlns:p14="http://schemas.microsoft.com/office/powerpoint/2010/main" val="267176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rPr>
              <a:t>Success!</a:t>
            </a:r>
            <a:endParaRPr lang="en-US" dirty="0">
              <a:solidFill>
                <a:srgbClr val="FFFF00"/>
              </a:solidFill>
            </a:endParaRPr>
          </a:p>
        </p:txBody>
      </p:sp>
      <p:sp>
        <p:nvSpPr>
          <p:cNvPr id="3" name="Content Placeholder 2"/>
          <p:cNvSpPr>
            <a:spLocks noGrp="1"/>
          </p:cNvSpPr>
          <p:nvPr>
            <p:ph idx="1"/>
          </p:nvPr>
        </p:nvSpPr>
        <p:spPr>
          <a:xfrm>
            <a:off x="1186163" y="1690688"/>
            <a:ext cx="6643831" cy="3684456"/>
          </a:xfrm>
        </p:spPr>
        <p:txBody>
          <a:bodyPr>
            <a:normAutofit/>
          </a:bodyPr>
          <a:lstStyle/>
          <a:p>
            <a:pPr marL="0" indent="0">
              <a:buNone/>
            </a:pPr>
            <a:r>
              <a:rPr lang="en-US" sz="3200" dirty="0" smtClean="0"/>
              <a:t>You have reached the end of this activity.  You will know that you have achieved the goals for this activity when you can describe and identify double displacement reactions and can give examples of these reactions.</a:t>
            </a:r>
            <a:endParaRPr lang="en-US" sz="32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9994" y="1226477"/>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Back to Start</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108993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402"/>
            <a:ext cx="11113477" cy="4351338"/>
          </a:xfrm>
        </p:spPr>
        <p:txBody>
          <a:bodyPr/>
          <a:lstStyle/>
          <a:p>
            <a:pPr marL="0" indent="0">
              <a:buNone/>
            </a:pPr>
            <a:r>
              <a:rPr lang="en-US" dirty="0" smtClean="0"/>
              <a:t>There are millions of chemical reactions that are known to occur.  Among these millions of reactions, certain types display similar characteristics.  As a result, chemists are able to group reactions into 4 basic types to help organize these known reactions and to help chemists predict the products of unknown reactions.</a:t>
            </a:r>
          </a:p>
          <a:p>
            <a:pPr marL="0" indent="0">
              <a:buNone/>
            </a:pPr>
            <a:endParaRPr lang="en-US" dirty="0"/>
          </a:p>
        </p:txBody>
      </p:sp>
      <p:sp>
        <p:nvSpPr>
          <p:cNvPr id="4" name="Rectangle 3">
            <a:hlinkClick r:id="" action="ppaction://hlinkshowjump?jump=nextslide"/>
          </p:cNvPr>
          <p:cNvSpPr/>
          <p:nvPr/>
        </p:nvSpPr>
        <p:spPr>
          <a:xfrm>
            <a:off x="4202723" y="5903926"/>
            <a:ext cx="4079631" cy="7521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Click to learn about single </a:t>
            </a:r>
            <a:r>
              <a:rPr lang="en-US" sz="2400" smtClean="0">
                <a:solidFill>
                  <a:srgbClr val="FFFF00"/>
                </a:solidFill>
              </a:rPr>
              <a:t>displacement reactions</a:t>
            </a:r>
            <a:endParaRPr lang="en-US" sz="2400" dirty="0">
              <a:solidFill>
                <a:srgbClr val="FFFF00"/>
              </a:solidFill>
            </a:endParaRPr>
          </a:p>
        </p:txBody>
      </p:sp>
      <p:pic>
        <p:nvPicPr>
          <p:cNvPr id="8" name="Picture 7"/>
          <p:cNvPicPr>
            <a:picLocks noChangeAspect="1"/>
          </p:cNvPicPr>
          <p:nvPr/>
        </p:nvPicPr>
        <p:blipFill>
          <a:blip r:embed="rId4"/>
          <a:stretch>
            <a:fillRect/>
          </a:stretch>
        </p:blipFill>
        <p:spPr>
          <a:xfrm>
            <a:off x="3418935" y="2464866"/>
            <a:ext cx="6878118" cy="3439060"/>
          </a:xfrm>
          <a:prstGeom prst="rect">
            <a:avLst/>
          </a:prstGeom>
        </p:spPr>
      </p:pic>
      <p:sp>
        <p:nvSpPr>
          <p:cNvPr id="9" name="TextBox 8"/>
          <p:cNvSpPr txBox="1"/>
          <p:nvPr/>
        </p:nvSpPr>
        <p:spPr>
          <a:xfrm>
            <a:off x="1160579" y="2867083"/>
            <a:ext cx="2497016" cy="400110"/>
          </a:xfrm>
          <a:prstGeom prst="rect">
            <a:avLst/>
          </a:prstGeom>
          <a:solidFill>
            <a:schemeClr val="accent1">
              <a:lumMod val="75000"/>
            </a:schemeClr>
          </a:solidFill>
        </p:spPr>
        <p:txBody>
          <a:bodyPr wrap="square" rtlCol="0">
            <a:spAutoFit/>
          </a:bodyPr>
          <a:lstStyle/>
          <a:p>
            <a:pPr algn="ctr"/>
            <a:r>
              <a:rPr lang="en-US" sz="2000" dirty="0" smtClean="0">
                <a:solidFill>
                  <a:schemeClr val="bg1"/>
                </a:solidFill>
              </a:rPr>
              <a:t>Synthesis</a:t>
            </a:r>
            <a:endParaRPr lang="en-US" sz="2000" dirty="0">
              <a:solidFill>
                <a:schemeClr val="bg1"/>
              </a:solidFill>
            </a:endParaRPr>
          </a:p>
        </p:txBody>
      </p:sp>
      <p:sp>
        <p:nvSpPr>
          <p:cNvPr id="10" name="TextBox 9"/>
          <p:cNvSpPr txBox="1"/>
          <p:nvPr/>
        </p:nvSpPr>
        <p:spPr>
          <a:xfrm>
            <a:off x="1160579" y="3609333"/>
            <a:ext cx="2497015" cy="400110"/>
          </a:xfrm>
          <a:prstGeom prst="rect">
            <a:avLst/>
          </a:prstGeom>
          <a:solidFill>
            <a:schemeClr val="accent5"/>
          </a:solidFill>
        </p:spPr>
        <p:txBody>
          <a:bodyPr wrap="square" rtlCol="0">
            <a:spAutoFit/>
          </a:bodyPr>
          <a:lstStyle/>
          <a:p>
            <a:pPr algn="ctr"/>
            <a:r>
              <a:rPr lang="en-US" sz="2000" dirty="0" smtClean="0">
                <a:solidFill>
                  <a:schemeClr val="bg1"/>
                </a:solidFill>
              </a:rPr>
              <a:t>Decomposition</a:t>
            </a:r>
            <a:endParaRPr lang="en-US" sz="2000" dirty="0">
              <a:solidFill>
                <a:schemeClr val="bg1"/>
              </a:solidFill>
            </a:endParaRPr>
          </a:p>
        </p:txBody>
      </p:sp>
      <p:sp>
        <p:nvSpPr>
          <p:cNvPr id="11" name="TextBox 10"/>
          <p:cNvSpPr txBox="1"/>
          <p:nvPr/>
        </p:nvSpPr>
        <p:spPr>
          <a:xfrm>
            <a:off x="1160579" y="4356627"/>
            <a:ext cx="2497016" cy="400107"/>
          </a:xfrm>
          <a:prstGeom prst="rect">
            <a:avLst/>
          </a:prstGeom>
          <a:solidFill>
            <a:schemeClr val="accent1">
              <a:lumMod val="75000"/>
            </a:schemeClr>
          </a:solidFill>
        </p:spPr>
        <p:txBody>
          <a:bodyPr wrap="square" rtlCol="0">
            <a:spAutoFit/>
          </a:bodyPr>
          <a:lstStyle/>
          <a:p>
            <a:pPr algn="ctr"/>
            <a:r>
              <a:rPr lang="en-US" sz="2000" dirty="0" smtClean="0">
                <a:solidFill>
                  <a:schemeClr val="bg1"/>
                </a:solidFill>
              </a:rPr>
              <a:t>Single Displacement</a:t>
            </a:r>
            <a:endParaRPr lang="en-US" sz="2000" dirty="0">
              <a:solidFill>
                <a:schemeClr val="bg1"/>
              </a:solidFill>
            </a:endParaRPr>
          </a:p>
        </p:txBody>
      </p:sp>
      <p:sp>
        <p:nvSpPr>
          <p:cNvPr id="12" name="TextBox 11"/>
          <p:cNvSpPr txBox="1"/>
          <p:nvPr/>
        </p:nvSpPr>
        <p:spPr>
          <a:xfrm>
            <a:off x="1160579" y="5098877"/>
            <a:ext cx="2497015" cy="400110"/>
          </a:xfrm>
          <a:prstGeom prst="rect">
            <a:avLst/>
          </a:prstGeom>
          <a:solidFill>
            <a:srgbClr val="FF0000"/>
          </a:solidFill>
        </p:spPr>
        <p:txBody>
          <a:bodyPr wrap="square" rtlCol="0">
            <a:spAutoFit/>
          </a:bodyPr>
          <a:lstStyle/>
          <a:p>
            <a:pPr algn="ctr"/>
            <a:r>
              <a:rPr lang="en-US" sz="2000" dirty="0" smtClean="0">
                <a:solidFill>
                  <a:schemeClr val="bg1"/>
                </a:solidFill>
              </a:rPr>
              <a:t>Double Displacement</a:t>
            </a:r>
            <a:endParaRPr lang="en-US" sz="2000" dirty="0">
              <a:solidFill>
                <a:schemeClr val="bg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
        <p:nvSpPr>
          <p:cNvPr id="13" name="TextBox 12"/>
          <p:cNvSpPr txBox="1"/>
          <p:nvPr/>
        </p:nvSpPr>
        <p:spPr>
          <a:xfrm>
            <a:off x="9228129" y="6114273"/>
            <a:ext cx="1664088" cy="646331"/>
          </a:xfrm>
          <a:prstGeom prst="rect">
            <a:avLst/>
          </a:prstGeom>
          <a:solidFill>
            <a:srgbClr val="FF0000"/>
          </a:solidFill>
        </p:spPr>
        <p:txBody>
          <a:bodyPr wrap="square" rtlCol="0">
            <a:spAutoFit/>
          </a:bodyPr>
          <a:lstStyle/>
          <a:p>
            <a:pPr algn="ctr"/>
            <a:r>
              <a:rPr lang="en-US" dirty="0" smtClean="0">
                <a:solidFill>
                  <a:srgbClr val="FFFF00"/>
                </a:solidFill>
              </a:rPr>
              <a:t>Click this icon </a:t>
            </a:r>
            <a:r>
              <a:rPr lang="en-US" smtClean="0">
                <a:solidFill>
                  <a:srgbClr val="FFFF00"/>
                </a:solidFill>
              </a:rPr>
              <a:t>to play audio</a:t>
            </a:r>
            <a:endParaRPr lang="en-US">
              <a:solidFill>
                <a:srgbClr val="FFFF00"/>
              </a:solidFill>
            </a:endParaRPr>
          </a:p>
        </p:txBody>
      </p:sp>
      <p:cxnSp>
        <p:nvCxnSpPr>
          <p:cNvPr id="14" name="Straight Arrow Connector 13"/>
          <p:cNvCxnSpPr>
            <a:stCxn id="13" idx="3"/>
          </p:cNvCxnSpPr>
          <p:nvPr/>
        </p:nvCxnSpPr>
        <p:spPr>
          <a:xfrm>
            <a:off x="10892217" y="6437439"/>
            <a:ext cx="486983"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5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smtClean="0"/>
              <a:t>Double Displacement Reactions</a:t>
            </a:r>
            <a:endParaRPr lang="en-US" dirty="0"/>
          </a:p>
        </p:txBody>
      </p:sp>
      <p:sp>
        <p:nvSpPr>
          <p:cNvPr id="3" name="Content Placeholder 2"/>
          <p:cNvSpPr>
            <a:spLocks noGrp="1"/>
          </p:cNvSpPr>
          <p:nvPr>
            <p:ph idx="1"/>
          </p:nvPr>
        </p:nvSpPr>
        <p:spPr>
          <a:xfrm>
            <a:off x="838199" y="1437481"/>
            <a:ext cx="10803673" cy="4351338"/>
          </a:xfrm>
        </p:spPr>
        <p:txBody>
          <a:bodyPr/>
          <a:lstStyle/>
          <a:p>
            <a:pPr marL="0" indent="0">
              <a:buNone/>
            </a:pPr>
            <a:r>
              <a:rPr lang="en-US" dirty="0" smtClean="0"/>
              <a:t>Recall that negative ions (-) are called anions and positive ions (+) are called </a:t>
            </a:r>
            <a:r>
              <a:rPr lang="en-US" dirty="0" err="1" smtClean="0"/>
              <a:t>cations</a:t>
            </a:r>
            <a:r>
              <a:rPr lang="en-US" dirty="0" smtClean="0"/>
              <a:t>. In a double displacement reaction the anions and </a:t>
            </a:r>
            <a:r>
              <a:rPr lang="en-US" dirty="0" err="1" smtClean="0"/>
              <a:t>cations</a:t>
            </a:r>
            <a:r>
              <a:rPr lang="en-US" dirty="0" smtClean="0"/>
              <a:t> of different molecules switch places (or displace each other) to form two different product compounds. Given this information, try to predict the general formula for a double displacement reaction.</a:t>
            </a:r>
          </a:p>
        </p:txBody>
      </p:sp>
      <p:sp>
        <p:nvSpPr>
          <p:cNvPr id="4" name="Rectangle 3">
            <a:hlinkClick r:id="" action="ppaction://hlinkshowjump?jump=nextslide"/>
          </p:cNvPr>
          <p:cNvSpPr/>
          <p:nvPr/>
        </p:nvSpPr>
        <p:spPr>
          <a:xfrm>
            <a:off x="3644069" y="3736163"/>
            <a:ext cx="5191932" cy="108682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the General Formula for a </a:t>
            </a:r>
            <a:r>
              <a:rPr lang="en-US" sz="2800" smtClean="0">
                <a:solidFill>
                  <a:srgbClr val="FFFF00"/>
                </a:solidFill>
              </a:rPr>
              <a:t>Double Displacement </a:t>
            </a:r>
            <a:r>
              <a:rPr lang="en-US" sz="2800" dirty="0" smtClean="0">
                <a:solidFill>
                  <a:srgbClr val="FFFF00"/>
                </a:solidFill>
              </a:rPr>
              <a:t>Reaction</a:t>
            </a:r>
            <a:endParaRPr lang="en-US" sz="2800"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1628622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smtClean="0"/>
              <a:t>Double Displacement Reactions</a:t>
            </a:r>
            <a:endParaRPr lang="en-US" dirty="0"/>
          </a:p>
        </p:txBody>
      </p:sp>
      <p:sp>
        <p:nvSpPr>
          <p:cNvPr id="3" name="Content Placeholder 2"/>
          <p:cNvSpPr>
            <a:spLocks noGrp="1"/>
          </p:cNvSpPr>
          <p:nvPr>
            <p:ph idx="1"/>
          </p:nvPr>
        </p:nvSpPr>
        <p:spPr>
          <a:xfrm>
            <a:off x="838198" y="1178524"/>
            <a:ext cx="10515601" cy="2051824"/>
          </a:xfrm>
        </p:spPr>
        <p:txBody>
          <a:bodyPr>
            <a:noAutofit/>
          </a:bodyPr>
          <a:lstStyle/>
          <a:p>
            <a:pPr marL="0" indent="0">
              <a:buNone/>
            </a:pPr>
            <a:r>
              <a:rPr lang="en-US" dirty="0"/>
              <a:t>In a double displacement reaction the anions and </a:t>
            </a:r>
            <a:r>
              <a:rPr lang="en-US" dirty="0" err="1"/>
              <a:t>cations</a:t>
            </a:r>
            <a:r>
              <a:rPr lang="en-US" dirty="0"/>
              <a:t> of different </a:t>
            </a:r>
            <a:r>
              <a:rPr lang="en-US" dirty="0" smtClean="0"/>
              <a:t>compounds </a:t>
            </a:r>
            <a:r>
              <a:rPr lang="en-US" dirty="0"/>
              <a:t>switch places (or displace each other) to form two different product compounds. </a:t>
            </a:r>
            <a:r>
              <a:rPr lang="en-US" dirty="0" smtClean="0"/>
              <a:t>The </a:t>
            </a:r>
            <a:r>
              <a:rPr lang="en-US" dirty="0"/>
              <a:t>general formula for a double displacement </a:t>
            </a:r>
            <a:r>
              <a:rPr lang="en-US" dirty="0" smtClean="0"/>
              <a:t>reaction is:</a:t>
            </a:r>
            <a:endParaRPr lang="en-US" dirty="0"/>
          </a:p>
          <a:p>
            <a:pPr marL="0" indent="0" algn="ctr">
              <a:buNone/>
            </a:pPr>
            <a:r>
              <a:rPr lang="en-US" sz="4000" dirty="0" smtClean="0">
                <a:solidFill>
                  <a:srgbClr val="00B050"/>
                </a:solidFill>
              </a:rPr>
              <a:t>A</a:t>
            </a:r>
            <a:r>
              <a:rPr lang="en-US" sz="4000" dirty="0" smtClean="0">
                <a:solidFill>
                  <a:srgbClr val="7030A0"/>
                </a:solidFill>
              </a:rPr>
              <a:t>B </a:t>
            </a:r>
            <a:r>
              <a:rPr lang="en-US" sz="4000" dirty="0" smtClean="0"/>
              <a:t>+</a:t>
            </a:r>
            <a:r>
              <a:rPr lang="en-US" sz="4000" dirty="0" smtClean="0">
                <a:solidFill>
                  <a:srgbClr val="7030A0"/>
                </a:solidFill>
              </a:rPr>
              <a:t> </a:t>
            </a:r>
            <a:r>
              <a:rPr lang="en-US" sz="4000" dirty="0" smtClean="0">
                <a:solidFill>
                  <a:srgbClr val="00B0F0"/>
                </a:solidFill>
              </a:rPr>
              <a:t>C</a:t>
            </a:r>
            <a:r>
              <a:rPr lang="en-US" sz="4000" dirty="0" smtClean="0">
                <a:solidFill>
                  <a:srgbClr val="FF0000"/>
                </a:solidFill>
              </a:rPr>
              <a:t>D</a:t>
            </a:r>
            <a:r>
              <a:rPr lang="en-US" sz="4000" dirty="0" smtClean="0">
                <a:solidFill>
                  <a:srgbClr val="7030A0"/>
                </a:solidFill>
              </a:rPr>
              <a:t> </a:t>
            </a:r>
            <a:r>
              <a:rPr lang="en-US" sz="4000" dirty="0" smtClean="0">
                <a:sym typeface="Wingdings"/>
              </a:rPr>
              <a:t></a:t>
            </a:r>
            <a:r>
              <a:rPr lang="en-US" sz="4000" dirty="0" smtClean="0">
                <a:solidFill>
                  <a:srgbClr val="7030A0"/>
                </a:solidFill>
                <a:sym typeface="Wingdings"/>
              </a:rPr>
              <a:t> </a:t>
            </a:r>
            <a:r>
              <a:rPr lang="en-US" sz="4000" dirty="0" smtClean="0">
                <a:solidFill>
                  <a:srgbClr val="00B050"/>
                </a:solidFill>
              </a:rPr>
              <a:t>A</a:t>
            </a:r>
            <a:r>
              <a:rPr lang="en-US" sz="4000" dirty="0">
                <a:solidFill>
                  <a:srgbClr val="00B0F0"/>
                </a:solidFill>
              </a:rPr>
              <a:t>C</a:t>
            </a:r>
            <a:r>
              <a:rPr lang="en-US" sz="4000" dirty="0" smtClean="0">
                <a:solidFill>
                  <a:srgbClr val="7030A0"/>
                </a:solidFill>
                <a:sym typeface="Wingdings"/>
              </a:rPr>
              <a:t> </a:t>
            </a:r>
            <a:r>
              <a:rPr lang="en-US" sz="4000" dirty="0" smtClean="0">
                <a:sym typeface="Wingdings"/>
              </a:rPr>
              <a:t>+</a:t>
            </a:r>
            <a:r>
              <a:rPr lang="en-US" sz="4000" dirty="0" smtClean="0">
                <a:solidFill>
                  <a:srgbClr val="7030A0"/>
                </a:solidFill>
                <a:sym typeface="Wingdings"/>
              </a:rPr>
              <a:t> </a:t>
            </a:r>
            <a:r>
              <a:rPr lang="en-US" sz="4000" dirty="0" smtClean="0">
                <a:solidFill>
                  <a:srgbClr val="7030A0"/>
                </a:solidFill>
                <a:sym typeface="Wingdings"/>
              </a:rPr>
              <a:t>B</a:t>
            </a:r>
            <a:r>
              <a:rPr lang="en-US" sz="4000" dirty="0" smtClean="0">
                <a:solidFill>
                  <a:srgbClr val="FF0000"/>
                </a:solidFill>
              </a:rPr>
              <a:t>D</a:t>
            </a:r>
            <a:r>
              <a:rPr lang="en-US" sz="4000" dirty="0" smtClean="0">
                <a:solidFill>
                  <a:srgbClr val="7030A0"/>
                </a:solidFill>
                <a:sym typeface="Wingdings"/>
              </a:rPr>
              <a:t> </a:t>
            </a:r>
            <a:endParaRPr lang="en-US" sz="4000" b="1" dirty="0" smtClean="0">
              <a:solidFill>
                <a:srgbClr val="7030A0"/>
              </a:solidFill>
              <a:sym typeface="Wingdings"/>
            </a:endParaRPr>
          </a:p>
          <a:p>
            <a:pPr marL="0" indent="0">
              <a:buNone/>
            </a:pPr>
            <a:endParaRPr lang="en-US" dirty="0" smtClean="0"/>
          </a:p>
          <a:p>
            <a:pPr marL="0" indent="0">
              <a:buNone/>
            </a:pPr>
            <a:endParaRPr lang="en-US" dirty="0" smtClean="0"/>
          </a:p>
          <a:p>
            <a:pPr marL="0" indent="0">
              <a:buNone/>
            </a:pPr>
            <a:endParaRPr lang="en-US" dirty="0" smtClean="0"/>
          </a:p>
        </p:txBody>
      </p:sp>
      <p:sp>
        <p:nvSpPr>
          <p:cNvPr id="6" name="Rectangle 5">
            <a:hlinkClick r:id="" action="ppaction://hlinkshowjump?jump=nextslide"/>
          </p:cNvPr>
          <p:cNvSpPr/>
          <p:nvPr/>
        </p:nvSpPr>
        <p:spPr>
          <a:xfrm>
            <a:off x="2889787" y="5780867"/>
            <a:ext cx="6412424" cy="9573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FF00"/>
                </a:solidFill>
              </a:rPr>
              <a:t>Double </a:t>
            </a:r>
            <a:r>
              <a:rPr lang="en-US" sz="2800" dirty="0" smtClean="0">
                <a:solidFill>
                  <a:srgbClr val="FFFF00"/>
                </a:solidFill>
              </a:rPr>
              <a:t>Displacement Reaction Example</a:t>
            </a:r>
            <a:endParaRPr lang="en-US" sz="2800" dirty="0">
              <a:solidFill>
                <a:srgbClr val="FFFF00"/>
              </a:solidFill>
            </a:endParaRPr>
          </a:p>
        </p:txBody>
      </p:sp>
      <p:sp>
        <p:nvSpPr>
          <p:cNvPr id="4" name="Rectangle 3"/>
          <p:cNvSpPr/>
          <p:nvPr/>
        </p:nvSpPr>
        <p:spPr>
          <a:xfrm>
            <a:off x="838199" y="4680485"/>
            <a:ext cx="10515601" cy="954107"/>
          </a:xfrm>
          <a:prstGeom prst="rect">
            <a:avLst/>
          </a:prstGeom>
        </p:spPr>
        <p:txBody>
          <a:bodyPr wrap="square">
            <a:spAutoFit/>
          </a:bodyPr>
          <a:lstStyle/>
          <a:p>
            <a:r>
              <a:rPr lang="en-US" sz="2800" dirty="0" smtClean="0"/>
              <a:t>As you can see, in this reaction, the anion D switches places with the anion B to form the products AD and </a:t>
            </a:r>
            <a:r>
              <a:rPr lang="en-US" sz="2800" smtClean="0"/>
              <a:t>CB.</a:t>
            </a:r>
            <a:endParaRPr lang="en-US" sz="2800" dirty="0"/>
          </a:p>
        </p:txBody>
      </p:sp>
      <p:pic>
        <p:nvPicPr>
          <p:cNvPr id="9" name="Picture 8"/>
          <p:cNvPicPr>
            <a:picLocks noChangeAspect="1"/>
          </p:cNvPicPr>
          <p:nvPr/>
        </p:nvPicPr>
        <p:blipFill rotWithShape="1">
          <a:blip r:embed="rId4"/>
          <a:srcRect t="71647" b="6952"/>
          <a:stretch/>
        </p:blipFill>
        <p:spPr>
          <a:xfrm>
            <a:off x="1836055" y="3622553"/>
            <a:ext cx="8519888" cy="911657"/>
          </a:xfrm>
          <a:prstGeom prst="rect">
            <a:avLst/>
          </a:prstGeom>
        </p:spPr>
      </p:pic>
      <p:sp>
        <p:nvSpPr>
          <p:cNvPr id="5" name="Arc 4"/>
          <p:cNvSpPr/>
          <p:nvPr/>
        </p:nvSpPr>
        <p:spPr>
          <a:xfrm>
            <a:off x="3208149" y="3475460"/>
            <a:ext cx="1549831" cy="567707"/>
          </a:xfrm>
          <a:prstGeom prst="arc">
            <a:avLst>
              <a:gd name="adj1" fmla="val 10598049"/>
              <a:gd name="adj2" fmla="val 0"/>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0800000">
            <a:off x="3288286" y="4112778"/>
            <a:ext cx="1549831" cy="567707"/>
          </a:xfrm>
          <a:prstGeom prst="arc">
            <a:avLst>
              <a:gd name="adj1" fmla="val 10598049"/>
              <a:gd name="adj2" fmla="val 0"/>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799" y="5951640"/>
            <a:ext cx="812800" cy="812800"/>
          </a:xfrm>
          <a:prstGeom prst="rect">
            <a:avLst/>
          </a:prstGeom>
        </p:spPr>
      </p:pic>
    </p:spTree>
    <p:extLst>
      <p:ext uri="{BB962C8B-B14F-4D97-AF65-F5344CB8AC3E}">
        <p14:creationId xmlns:p14="http://schemas.microsoft.com/office/powerpoint/2010/main" val="429086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A good example of a </a:t>
            </a:r>
            <a:r>
              <a:rPr lang="en-US" dirty="0" smtClean="0"/>
              <a:t>double </a:t>
            </a:r>
            <a:r>
              <a:rPr lang="en-US" dirty="0"/>
              <a:t>displacement reaction </a:t>
            </a:r>
            <a:r>
              <a:rPr lang="en-US" dirty="0" smtClean="0"/>
              <a:t>is the reaction between barium hydroxide (Ba(OH)</a:t>
            </a:r>
            <a:r>
              <a:rPr lang="en-US" baseline="-25000" dirty="0" smtClean="0"/>
              <a:t>2</a:t>
            </a:r>
            <a:r>
              <a:rPr lang="en-US" dirty="0" smtClean="0"/>
              <a:t>) and sodium sulfate (Na</a:t>
            </a:r>
            <a:r>
              <a:rPr lang="en-US" baseline="-25000" dirty="0" smtClean="0"/>
              <a:t>2</a:t>
            </a:r>
            <a:r>
              <a:rPr lang="en-US" dirty="0" smtClean="0"/>
              <a:t>SO</a:t>
            </a:r>
            <a:r>
              <a:rPr lang="en-US" baseline="-25000" dirty="0" smtClean="0"/>
              <a:t>4</a:t>
            </a:r>
            <a:r>
              <a:rPr lang="en-US" dirty="0" smtClean="0"/>
              <a:t>).  Based on what you know about double displacement reactions try to predict the products of this reaction and write the balanced chemical equation. </a:t>
            </a:r>
            <a:r>
              <a:rPr lang="en-US" dirty="0" smtClean="0">
                <a:sym typeface="Wingdings"/>
              </a:rPr>
              <a:t> </a:t>
            </a:r>
            <a:endParaRPr lang="en-US" dirty="0"/>
          </a:p>
          <a:p>
            <a:pPr marL="0" indent="0">
              <a:buNone/>
            </a:pPr>
            <a:endParaRPr lang="en-US" dirty="0"/>
          </a:p>
        </p:txBody>
      </p:sp>
      <p:sp>
        <p:nvSpPr>
          <p:cNvPr id="4" name="Rectangle 3">
            <a:hlinkClick r:id="" action="ppaction://hlinkshowjump?jump=nextslide"/>
          </p:cNvPr>
          <p:cNvSpPr/>
          <p:nvPr/>
        </p:nvSpPr>
        <p:spPr>
          <a:xfrm>
            <a:off x="3425126" y="2796456"/>
            <a:ext cx="5083444"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Balanced Double Displacement Reaction Equation</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9785" y="6045200"/>
            <a:ext cx="812800" cy="812800"/>
          </a:xfrm>
          <a:prstGeom prst="rect">
            <a:avLst/>
          </a:prstGeom>
        </p:spPr>
      </p:pic>
    </p:spTree>
    <p:extLst>
      <p:ext uri="{BB962C8B-B14F-4D97-AF65-F5344CB8AC3E}">
        <p14:creationId xmlns:p14="http://schemas.microsoft.com/office/powerpoint/2010/main" val="413626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A good example of a </a:t>
            </a:r>
            <a:r>
              <a:rPr lang="en-US" dirty="0" smtClean="0"/>
              <a:t>double </a:t>
            </a:r>
            <a:r>
              <a:rPr lang="en-US" dirty="0"/>
              <a:t>displacement reaction </a:t>
            </a:r>
            <a:r>
              <a:rPr lang="en-US" dirty="0" smtClean="0"/>
              <a:t>is the reaction between barium hydroxide (Ba(OH)</a:t>
            </a:r>
            <a:r>
              <a:rPr lang="en-US" baseline="-25000" dirty="0" smtClean="0"/>
              <a:t>2</a:t>
            </a:r>
            <a:r>
              <a:rPr lang="en-US" dirty="0" smtClean="0"/>
              <a:t>) and sodium sulfate (Na</a:t>
            </a:r>
            <a:r>
              <a:rPr lang="en-US" baseline="-25000" dirty="0" smtClean="0"/>
              <a:t>2</a:t>
            </a:r>
            <a:r>
              <a:rPr lang="en-US" dirty="0" smtClean="0"/>
              <a:t>SO</a:t>
            </a:r>
            <a:r>
              <a:rPr lang="en-US" baseline="-25000" dirty="0" smtClean="0"/>
              <a:t>4</a:t>
            </a:r>
            <a:r>
              <a:rPr lang="en-US" dirty="0" smtClean="0"/>
              <a:t>).  The balanced chemical equation for this double displacement reaction is:</a:t>
            </a:r>
          </a:p>
          <a:p>
            <a:pPr marL="0" indent="0" algn="ctr">
              <a:buNone/>
            </a:pPr>
            <a:r>
              <a:rPr lang="en-US" sz="3200" dirty="0">
                <a:solidFill>
                  <a:srgbClr val="7030A0"/>
                </a:solidFill>
              </a:rPr>
              <a:t>Ba(OH)</a:t>
            </a:r>
            <a:r>
              <a:rPr lang="en-US" sz="3200" baseline="-25000" dirty="0">
                <a:solidFill>
                  <a:srgbClr val="7030A0"/>
                </a:solidFill>
              </a:rPr>
              <a:t>2 </a:t>
            </a:r>
            <a:r>
              <a:rPr lang="en-US" sz="3200" dirty="0">
                <a:solidFill>
                  <a:srgbClr val="7030A0"/>
                </a:solidFill>
              </a:rPr>
              <a:t>+</a:t>
            </a:r>
            <a:r>
              <a:rPr lang="en-US" sz="3200" baseline="-25000" dirty="0">
                <a:solidFill>
                  <a:srgbClr val="7030A0"/>
                </a:solidFill>
              </a:rPr>
              <a:t> </a:t>
            </a:r>
            <a:r>
              <a:rPr lang="en-US" sz="3200" dirty="0">
                <a:solidFill>
                  <a:srgbClr val="7030A0"/>
                </a:solidFill>
              </a:rPr>
              <a:t>Na</a:t>
            </a:r>
            <a:r>
              <a:rPr lang="en-US" sz="3200" baseline="-25000" dirty="0">
                <a:solidFill>
                  <a:srgbClr val="7030A0"/>
                </a:solidFill>
              </a:rPr>
              <a:t>2</a:t>
            </a:r>
            <a:r>
              <a:rPr lang="en-US" sz="3200" dirty="0">
                <a:solidFill>
                  <a:srgbClr val="7030A0"/>
                </a:solidFill>
              </a:rPr>
              <a:t>SO</a:t>
            </a:r>
            <a:r>
              <a:rPr lang="en-US" sz="3200" baseline="-25000" dirty="0">
                <a:solidFill>
                  <a:srgbClr val="7030A0"/>
                </a:solidFill>
              </a:rPr>
              <a:t>4 </a:t>
            </a:r>
            <a:r>
              <a:rPr lang="en-US" sz="3200" dirty="0">
                <a:solidFill>
                  <a:srgbClr val="7030A0"/>
                </a:solidFill>
                <a:sym typeface="Wingdings"/>
              </a:rPr>
              <a:t> </a:t>
            </a:r>
            <a:r>
              <a:rPr lang="en-US" sz="3200" dirty="0">
                <a:solidFill>
                  <a:srgbClr val="7030A0"/>
                </a:solidFill>
              </a:rPr>
              <a:t>BaSO</a:t>
            </a:r>
            <a:r>
              <a:rPr lang="en-US" sz="3200" baseline="-25000" dirty="0">
                <a:solidFill>
                  <a:srgbClr val="7030A0"/>
                </a:solidFill>
              </a:rPr>
              <a:t>4  </a:t>
            </a:r>
            <a:r>
              <a:rPr lang="en-US" sz="3200" dirty="0">
                <a:solidFill>
                  <a:srgbClr val="7030A0"/>
                </a:solidFill>
              </a:rPr>
              <a:t>+ </a:t>
            </a:r>
            <a:r>
              <a:rPr lang="en-US" sz="3200" dirty="0" smtClean="0">
                <a:solidFill>
                  <a:srgbClr val="7030A0"/>
                </a:solidFill>
              </a:rPr>
              <a:t>2NaOH</a:t>
            </a:r>
          </a:p>
          <a:p>
            <a:pPr marL="0" indent="0">
              <a:buNone/>
            </a:pPr>
            <a:r>
              <a:rPr lang="en-US" dirty="0" smtClean="0"/>
              <a:t>Notice how the </a:t>
            </a:r>
            <a:r>
              <a:rPr lang="en-US" dirty="0" err="1" smtClean="0"/>
              <a:t>cations</a:t>
            </a:r>
            <a:r>
              <a:rPr lang="en-US" dirty="0" smtClean="0"/>
              <a:t> Ba and Na have switched places in the product compounds:</a:t>
            </a:r>
          </a:p>
          <a:p>
            <a:pPr marL="0" indent="0" algn="ctr">
              <a:buNone/>
            </a:pPr>
            <a:r>
              <a:rPr lang="en-US" sz="3200" dirty="0">
                <a:solidFill>
                  <a:srgbClr val="00B050"/>
                </a:solidFill>
              </a:rPr>
              <a:t>Ba</a:t>
            </a:r>
            <a:r>
              <a:rPr lang="en-US" sz="3200" dirty="0"/>
              <a:t>(</a:t>
            </a:r>
            <a:r>
              <a:rPr lang="en-US" sz="3200" dirty="0">
                <a:solidFill>
                  <a:srgbClr val="00B0F0"/>
                </a:solidFill>
              </a:rPr>
              <a:t>OH</a:t>
            </a:r>
            <a:r>
              <a:rPr lang="en-US" sz="3200" dirty="0"/>
              <a:t>)</a:t>
            </a:r>
            <a:r>
              <a:rPr lang="en-US" sz="3200" baseline="-25000" dirty="0"/>
              <a:t>2 </a:t>
            </a:r>
            <a:r>
              <a:rPr lang="en-US" sz="3200" dirty="0"/>
              <a:t>+</a:t>
            </a:r>
            <a:r>
              <a:rPr lang="en-US" sz="3200" baseline="-25000" dirty="0"/>
              <a:t> </a:t>
            </a:r>
            <a:r>
              <a:rPr lang="en-US" sz="3200" dirty="0">
                <a:solidFill>
                  <a:schemeClr val="accent2">
                    <a:lumMod val="75000"/>
                  </a:schemeClr>
                </a:solidFill>
              </a:rPr>
              <a:t>Na</a:t>
            </a:r>
            <a:r>
              <a:rPr lang="en-US" sz="3200" baseline="-25000" dirty="0"/>
              <a:t>2</a:t>
            </a:r>
            <a:r>
              <a:rPr lang="en-US" sz="3200" dirty="0">
                <a:solidFill>
                  <a:srgbClr val="7030A0"/>
                </a:solidFill>
              </a:rPr>
              <a:t>SO</a:t>
            </a:r>
            <a:r>
              <a:rPr lang="en-US" sz="3200" baseline="-25000" dirty="0">
                <a:solidFill>
                  <a:srgbClr val="7030A0"/>
                </a:solidFill>
              </a:rPr>
              <a:t>4</a:t>
            </a:r>
            <a:r>
              <a:rPr lang="en-US" sz="3200" baseline="-25000" dirty="0">
                <a:solidFill>
                  <a:schemeClr val="tx2">
                    <a:lumMod val="50000"/>
                  </a:schemeClr>
                </a:solidFill>
              </a:rPr>
              <a:t> </a:t>
            </a:r>
            <a:r>
              <a:rPr lang="en-US" sz="3200" dirty="0">
                <a:sym typeface="Wingdings"/>
              </a:rPr>
              <a:t></a:t>
            </a:r>
            <a:r>
              <a:rPr lang="en-US" sz="3200" dirty="0">
                <a:solidFill>
                  <a:srgbClr val="7030A0"/>
                </a:solidFill>
                <a:sym typeface="Wingdings"/>
              </a:rPr>
              <a:t> </a:t>
            </a:r>
            <a:r>
              <a:rPr lang="en-US" sz="3200" dirty="0">
                <a:solidFill>
                  <a:srgbClr val="00B050"/>
                </a:solidFill>
              </a:rPr>
              <a:t>Ba</a:t>
            </a:r>
            <a:r>
              <a:rPr lang="en-US" sz="3200" dirty="0">
                <a:solidFill>
                  <a:srgbClr val="7030A0"/>
                </a:solidFill>
              </a:rPr>
              <a:t>SO</a:t>
            </a:r>
            <a:r>
              <a:rPr lang="en-US" sz="3200" baseline="-25000" dirty="0">
                <a:solidFill>
                  <a:srgbClr val="7030A0"/>
                </a:solidFill>
              </a:rPr>
              <a:t>4  </a:t>
            </a:r>
            <a:r>
              <a:rPr lang="en-US" sz="3200" dirty="0"/>
              <a:t>+ 2</a:t>
            </a:r>
            <a:r>
              <a:rPr lang="en-US" sz="3200" dirty="0">
                <a:solidFill>
                  <a:schemeClr val="accent2">
                    <a:lumMod val="75000"/>
                  </a:schemeClr>
                </a:solidFill>
              </a:rPr>
              <a:t>Na</a:t>
            </a:r>
            <a:r>
              <a:rPr lang="en-US" sz="3200" dirty="0">
                <a:solidFill>
                  <a:srgbClr val="00B0F0"/>
                </a:solidFill>
              </a:rPr>
              <a:t>OH</a:t>
            </a:r>
          </a:p>
          <a:p>
            <a:pPr marL="0" indent="0">
              <a:buNone/>
            </a:pPr>
            <a:endParaRPr lang="en-US" dirty="0">
              <a:solidFill>
                <a:srgbClr val="7030A0"/>
              </a:solidFill>
            </a:endParaRPr>
          </a:p>
        </p:txBody>
      </p:sp>
      <p:sp>
        <p:nvSpPr>
          <p:cNvPr id="4" name="Rectangle 3">
            <a:hlinkClick r:id="" action="ppaction://hlinkshowjump?jump=nextslide"/>
          </p:cNvPr>
          <p:cNvSpPr/>
          <p:nvPr/>
        </p:nvSpPr>
        <p:spPr>
          <a:xfrm>
            <a:off x="3425126" y="4477606"/>
            <a:ext cx="5083444"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Test Your Understanding</a:t>
            </a:r>
            <a:endParaRPr lang="en-US" sz="2800" dirty="0">
              <a:solidFill>
                <a:srgbClr val="FFFF00"/>
              </a:solidFill>
            </a:endParaRPr>
          </a:p>
        </p:txBody>
      </p:sp>
      <p:sp>
        <p:nvSpPr>
          <p:cNvPr id="5" name="Arc 4"/>
          <p:cNvSpPr/>
          <p:nvPr/>
        </p:nvSpPr>
        <p:spPr>
          <a:xfrm>
            <a:off x="3425126" y="3057005"/>
            <a:ext cx="1549831" cy="567707"/>
          </a:xfrm>
          <a:prstGeom prst="arc">
            <a:avLst>
              <a:gd name="adj1" fmla="val 10598049"/>
              <a:gd name="adj2" fmla="val 0"/>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rot="10800000">
            <a:off x="3474267" y="3554841"/>
            <a:ext cx="1549831" cy="567707"/>
          </a:xfrm>
          <a:prstGeom prst="arc">
            <a:avLst>
              <a:gd name="adj1" fmla="val 10598049"/>
              <a:gd name="adj2" fmla="val 0"/>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425" y="6045200"/>
            <a:ext cx="812800" cy="812800"/>
          </a:xfrm>
          <a:prstGeom prst="rect">
            <a:avLst/>
          </a:prstGeom>
        </p:spPr>
      </p:pic>
    </p:spTree>
    <p:extLst>
      <p:ext uri="{BB962C8B-B14F-4D97-AF65-F5344CB8AC3E}">
        <p14:creationId xmlns:p14="http://schemas.microsoft.com/office/powerpoint/2010/main" val="1824659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sz="4000" dirty="0" smtClean="0">
                <a:sym typeface="Wingdings"/>
              </a:rPr>
              <a:t>Test your understanding: </a:t>
            </a:r>
          </a:p>
          <a:p>
            <a:pPr marL="0" indent="0">
              <a:buNone/>
            </a:pPr>
            <a:r>
              <a:rPr lang="en-US" sz="3600" dirty="0" smtClean="0">
                <a:solidFill>
                  <a:srgbClr val="00B050"/>
                </a:solidFill>
                <a:sym typeface="Wingdings"/>
              </a:rPr>
              <a:t>Which of the following reactions is a double displacement reaction?</a:t>
            </a:r>
            <a:r>
              <a:rPr lang="en-US" sz="3600" dirty="0" smtClean="0">
                <a:solidFill>
                  <a:srgbClr val="FF0000"/>
                </a:solidFill>
                <a:sym typeface="Wingdings"/>
              </a:rPr>
              <a:t>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4" action="ppaction://hlinksldjump"/>
          </p:cNvPr>
          <p:cNvSpPr/>
          <p:nvPr/>
        </p:nvSpPr>
        <p:spPr>
          <a:xfrm>
            <a:off x="6323311" y="4838391"/>
            <a:ext cx="525392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a:t>
            </a:r>
            <a:r>
              <a:rPr lang="en-US" sz="2800" dirty="0" smtClean="0">
                <a:solidFill>
                  <a:srgbClr val="FFFF00"/>
                </a:solidFill>
                <a:sym typeface="Wingdings"/>
              </a:rPr>
              <a:t>BaCl</a:t>
            </a:r>
            <a:r>
              <a:rPr lang="en-US" sz="2800" baseline="-25000" dirty="0" smtClean="0">
                <a:solidFill>
                  <a:srgbClr val="FFFF00"/>
                </a:solidFill>
                <a:sym typeface="Wingdings"/>
              </a:rPr>
              <a:t>2</a:t>
            </a:r>
            <a:r>
              <a:rPr lang="en-US" sz="2800" dirty="0" smtClean="0">
                <a:solidFill>
                  <a:srgbClr val="FFFF00"/>
                </a:solidFill>
                <a:sym typeface="Wingdings"/>
              </a:rPr>
              <a:t> + Na</a:t>
            </a:r>
            <a:r>
              <a:rPr lang="en-US" sz="2800" baseline="-25000" dirty="0" smtClean="0">
                <a:solidFill>
                  <a:srgbClr val="FFFF00"/>
                </a:solidFill>
                <a:sym typeface="Wingdings"/>
              </a:rPr>
              <a:t>2</a:t>
            </a:r>
            <a:r>
              <a:rPr lang="en-US" sz="2800" dirty="0" smtClean="0">
                <a:solidFill>
                  <a:srgbClr val="FFFF00"/>
                </a:solidFill>
                <a:sym typeface="Wingdings"/>
              </a:rPr>
              <a:t>SO</a:t>
            </a:r>
            <a:r>
              <a:rPr lang="en-US" sz="2800" baseline="-25000" dirty="0" smtClean="0">
                <a:solidFill>
                  <a:srgbClr val="FFFF00"/>
                </a:solidFill>
                <a:sym typeface="Wingdings"/>
              </a:rPr>
              <a:t>4</a:t>
            </a:r>
            <a:r>
              <a:rPr lang="en-US" sz="2800" dirty="0" smtClean="0">
                <a:solidFill>
                  <a:srgbClr val="FFFF00"/>
                </a:solidFill>
                <a:sym typeface="Wingdings"/>
              </a:rPr>
              <a:t>  BaSO</a:t>
            </a:r>
            <a:r>
              <a:rPr lang="en-US" sz="2800" baseline="-25000" dirty="0" smtClean="0">
                <a:solidFill>
                  <a:srgbClr val="FFFF00"/>
                </a:solidFill>
                <a:sym typeface="Wingdings"/>
              </a:rPr>
              <a:t>4</a:t>
            </a:r>
            <a:r>
              <a:rPr lang="en-US" sz="2800" dirty="0" smtClean="0">
                <a:solidFill>
                  <a:srgbClr val="FFFF00"/>
                </a:solidFill>
                <a:sym typeface="Wingdings"/>
              </a:rPr>
              <a:t> + 2NaCl</a:t>
            </a:r>
            <a:endParaRPr lang="en-US" sz="2800" dirty="0">
              <a:solidFill>
                <a:srgbClr val="FFFF00"/>
              </a:solidFill>
              <a:sym typeface="Wingdings"/>
            </a:endParaRPr>
          </a:p>
        </p:txBody>
      </p:sp>
      <p:sp>
        <p:nvSpPr>
          <p:cNvPr id="2" name="Rectangle 1">
            <a:hlinkClick r:id="rId5" action="ppaction://hlinksldjump"/>
          </p:cNvPr>
          <p:cNvSpPr/>
          <p:nvPr/>
        </p:nvSpPr>
        <p:spPr>
          <a:xfrm>
            <a:off x="661461" y="4838392"/>
            <a:ext cx="526167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2Fe + 6NaBr</a:t>
            </a:r>
            <a:r>
              <a:rPr lang="en-US" sz="2800" dirty="0" smtClean="0">
                <a:solidFill>
                  <a:srgbClr val="FFFF00"/>
                </a:solidFill>
              </a:rPr>
              <a:t> </a:t>
            </a:r>
            <a:r>
              <a:rPr lang="en-US" sz="2800" dirty="0">
                <a:solidFill>
                  <a:srgbClr val="FFFF00"/>
                </a:solidFill>
                <a:sym typeface="Wingdings"/>
              </a:rPr>
              <a:t> </a:t>
            </a:r>
            <a:r>
              <a:rPr lang="en-US" sz="2800" dirty="0" smtClean="0">
                <a:solidFill>
                  <a:srgbClr val="FFFF00"/>
                </a:solidFill>
                <a:sym typeface="Wingdings"/>
              </a:rPr>
              <a:t>2FeBr</a:t>
            </a:r>
            <a:r>
              <a:rPr lang="en-US" sz="2800" baseline="-25000" dirty="0" smtClean="0">
                <a:solidFill>
                  <a:srgbClr val="FFFF00"/>
                </a:solidFill>
                <a:sym typeface="Wingdings"/>
              </a:rPr>
              <a:t>3 </a:t>
            </a:r>
            <a:r>
              <a:rPr lang="en-US" sz="2800" dirty="0" smtClean="0">
                <a:solidFill>
                  <a:srgbClr val="FFFF00"/>
                </a:solidFill>
                <a:sym typeface="Wingdings"/>
              </a:rPr>
              <a:t>+ 6 Na</a:t>
            </a:r>
            <a:endParaRPr lang="en-US" sz="2800" dirty="0">
              <a:solidFill>
                <a:srgbClr val="FFFF00"/>
              </a:solidFill>
              <a:sym typeface="Wingdings"/>
            </a:endParaRPr>
          </a:p>
        </p:txBody>
      </p:sp>
      <p:sp>
        <p:nvSpPr>
          <p:cNvPr id="5" name="Rectangle 4">
            <a:hlinkClick r:id="rId5" action="ppaction://hlinksldjump"/>
          </p:cNvPr>
          <p:cNvSpPr/>
          <p:nvPr/>
        </p:nvSpPr>
        <p:spPr>
          <a:xfrm>
            <a:off x="6323311" y="3207704"/>
            <a:ext cx="525392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a:t>
            </a:r>
            <a:r>
              <a:rPr lang="en-US" sz="2800" baseline="-25000" dirty="0" smtClean="0">
                <a:solidFill>
                  <a:srgbClr val="FFFF00"/>
                </a:solidFill>
                <a:sym typeface="Wingdings"/>
              </a:rPr>
              <a:t>2</a:t>
            </a:r>
            <a:r>
              <a:rPr lang="en-US" sz="2800" dirty="0" smtClean="0">
                <a:solidFill>
                  <a:srgbClr val="FFFF00"/>
                </a:solidFill>
                <a:sym typeface="Wingdings"/>
              </a:rPr>
              <a:t>H</a:t>
            </a:r>
            <a:r>
              <a:rPr lang="en-US" sz="2800" baseline="-25000" dirty="0" smtClean="0">
                <a:solidFill>
                  <a:srgbClr val="FFFF00"/>
                </a:solidFill>
                <a:sym typeface="Wingdings"/>
              </a:rPr>
              <a:t>8</a:t>
            </a:r>
            <a:r>
              <a:rPr lang="en-US" sz="2800" dirty="0" smtClean="0">
                <a:solidFill>
                  <a:srgbClr val="FFFF00"/>
                </a:solidFill>
              </a:rPr>
              <a:t> </a:t>
            </a:r>
            <a:r>
              <a:rPr lang="en-US" sz="2800" dirty="0" smtClean="0">
                <a:solidFill>
                  <a:srgbClr val="FFFF00"/>
                </a:solidFill>
                <a:sym typeface="Wingdings"/>
              </a:rPr>
              <a:t>+ O</a:t>
            </a:r>
            <a:r>
              <a:rPr lang="en-US" sz="2800" baseline="-25000" dirty="0" smtClean="0">
                <a:solidFill>
                  <a:srgbClr val="FFFF00"/>
                </a:solidFill>
                <a:sym typeface="Wingdings"/>
              </a:rPr>
              <a:t>2 </a:t>
            </a:r>
            <a:r>
              <a:rPr lang="en-US" sz="2800" dirty="0" smtClean="0">
                <a:solidFill>
                  <a:srgbClr val="FFFF00"/>
                </a:solidFill>
                <a:sym typeface="Wingdings"/>
              </a:rPr>
              <a:t> 2CO</a:t>
            </a:r>
            <a:r>
              <a:rPr lang="en-US" sz="2800" baseline="-25000" dirty="0" smtClean="0">
                <a:solidFill>
                  <a:srgbClr val="FFFF00"/>
                </a:solidFill>
                <a:sym typeface="Wingdings"/>
              </a:rPr>
              <a:t>2 </a:t>
            </a:r>
            <a:r>
              <a:rPr lang="en-US" sz="2800" dirty="0" smtClean="0">
                <a:solidFill>
                  <a:srgbClr val="FFFF00"/>
                </a:solidFill>
                <a:sym typeface="Wingdings"/>
              </a:rPr>
              <a:t>+ 4H</a:t>
            </a:r>
            <a:r>
              <a:rPr lang="en-US" sz="2800" baseline="-25000" dirty="0" smtClean="0">
                <a:solidFill>
                  <a:srgbClr val="FFFF00"/>
                </a:solidFill>
                <a:sym typeface="Wingdings"/>
              </a:rPr>
              <a:t>2</a:t>
            </a:r>
            <a:r>
              <a:rPr lang="en-US" sz="2800" dirty="0" smtClean="0">
                <a:solidFill>
                  <a:srgbClr val="FFFF00"/>
                </a:solidFill>
                <a:sym typeface="Wingdings"/>
              </a:rPr>
              <a:t>O</a:t>
            </a:r>
            <a:endParaRPr lang="en-US" sz="2800" dirty="0">
              <a:solidFill>
                <a:srgbClr val="FFFF00"/>
              </a:solidFill>
              <a:sym typeface="Wingdings"/>
            </a:endParaRPr>
          </a:p>
        </p:txBody>
      </p:sp>
      <p:sp>
        <p:nvSpPr>
          <p:cNvPr id="6" name="Rectangle 5">
            <a:hlinkClick r:id="rId5" action="ppaction://hlinksldjump"/>
          </p:cNvPr>
          <p:cNvSpPr/>
          <p:nvPr/>
        </p:nvSpPr>
        <p:spPr>
          <a:xfrm>
            <a:off x="661463" y="3207705"/>
            <a:ext cx="5261674"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CO</a:t>
            </a:r>
            <a:r>
              <a:rPr lang="en-US" sz="2800" baseline="-25000" dirty="0" smtClean="0">
                <a:solidFill>
                  <a:srgbClr val="FFFF00"/>
                </a:solidFill>
                <a:sym typeface="Wingdings"/>
              </a:rPr>
              <a:t>2</a:t>
            </a:r>
            <a:r>
              <a:rPr lang="en-US" sz="2800" dirty="0" smtClean="0">
                <a:solidFill>
                  <a:srgbClr val="FFFF00"/>
                </a:solidFill>
                <a:sym typeface="Wingdings"/>
              </a:rPr>
              <a:t> + H</a:t>
            </a:r>
            <a:r>
              <a:rPr lang="en-US" sz="2800" baseline="-25000" dirty="0" smtClean="0">
                <a:solidFill>
                  <a:srgbClr val="FFFF00"/>
                </a:solidFill>
                <a:sym typeface="Wingdings"/>
              </a:rPr>
              <a:t>2</a:t>
            </a:r>
            <a:r>
              <a:rPr lang="en-US" sz="2800" dirty="0" smtClean="0">
                <a:solidFill>
                  <a:srgbClr val="FFFF00"/>
                </a:solidFill>
              </a:rPr>
              <a:t>O </a:t>
            </a:r>
            <a:r>
              <a:rPr lang="en-US" sz="2800" dirty="0" smtClean="0">
                <a:solidFill>
                  <a:srgbClr val="FFFF00"/>
                </a:solidFill>
                <a:sym typeface="Wingdings"/>
              </a:rPr>
              <a:t> H</a:t>
            </a:r>
            <a:r>
              <a:rPr lang="en-US" sz="2800" baseline="-25000" dirty="0" smtClean="0">
                <a:solidFill>
                  <a:srgbClr val="FFFF00"/>
                </a:solidFill>
                <a:sym typeface="Wingdings"/>
              </a:rPr>
              <a:t>2</a:t>
            </a:r>
            <a:r>
              <a:rPr lang="en-US" sz="2800" dirty="0" smtClean="0">
                <a:solidFill>
                  <a:srgbClr val="FFFF00"/>
                </a:solidFill>
                <a:sym typeface="Wingdings"/>
              </a:rPr>
              <a:t>CO</a:t>
            </a:r>
            <a:r>
              <a:rPr lang="en-US" sz="2800" baseline="-25000" dirty="0" smtClean="0">
                <a:solidFill>
                  <a:srgbClr val="FFFF00"/>
                </a:solidFill>
                <a:sym typeface="Wingdings"/>
              </a:rPr>
              <a:t>3</a:t>
            </a:r>
            <a:endParaRPr lang="en-US" sz="2800" dirty="0">
              <a:solidFill>
                <a:srgbClr val="FFFF00"/>
              </a:solidFill>
              <a:sym typeface="Wingdings"/>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1046" y="6045200"/>
            <a:ext cx="812800" cy="812800"/>
          </a:xfrm>
          <a:prstGeom prst="rect">
            <a:avLst/>
          </a:prstGeom>
        </p:spPr>
      </p:pic>
    </p:spTree>
    <p:extLst>
      <p:ext uri="{BB962C8B-B14F-4D97-AF65-F5344CB8AC3E}">
        <p14:creationId xmlns:p14="http://schemas.microsoft.com/office/powerpoint/2010/main" val="573595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1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762" y="1417143"/>
            <a:ext cx="10515600" cy="4351338"/>
          </a:xfrm>
        </p:spPr>
        <p:txBody>
          <a:bodyPr/>
          <a:lstStyle/>
          <a:p>
            <a:pPr marL="0" indent="0">
              <a:buNone/>
            </a:pPr>
            <a:r>
              <a:rPr lang="en-US" sz="3600" dirty="0" smtClean="0">
                <a:sym typeface="Wingdings"/>
              </a:rPr>
              <a:t>Which of the following reactions is a decomposition reaction?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7" name="Title 1"/>
          <p:cNvSpPr>
            <a:spLocks noGrp="1"/>
          </p:cNvSpPr>
          <p:nvPr>
            <p:ph type="title"/>
          </p:nvPr>
        </p:nvSpPr>
        <p:spPr>
          <a:xfrm>
            <a:off x="785446" y="215224"/>
            <a:ext cx="10515600" cy="1325563"/>
          </a:xfrm>
        </p:spPr>
        <p:txBody>
          <a:bodyPr>
            <a:normAutofit/>
          </a:bodyPr>
          <a:lstStyle/>
          <a:p>
            <a:pPr algn="ctr"/>
            <a:r>
              <a:rPr lang="en-US" sz="5400" dirty="0" smtClean="0">
                <a:solidFill>
                  <a:srgbClr val="FF0000"/>
                </a:solidFill>
              </a:rPr>
              <a:t>Incorrect.  Try again:</a:t>
            </a:r>
            <a:endParaRPr lang="en-US" sz="5400" dirty="0">
              <a:solidFill>
                <a:srgbClr val="FF0000"/>
              </a:solidFill>
            </a:endParaRPr>
          </a:p>
        </p:txBody>
      </p:sp>
      <p:sp>
        <p:nvSpPr>
          <p:cNvPr id="12" name="Rectangle 11">
            <a:hlinkClick r:id="rId4" action="ppaction://hlinksldjump"/>
          </p:cNvPr>
          <p:cNvSpPr/>
          <p:nvPr/>
        </p:nvSpPr>
        <p:spPr>
          <a:xfrm>
            <a:off x="6323311" y="4838391"/>
            <a:ext cx="525392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a:t>
            </a:r>
            <a:r>
              <a:rPr lang="en-US" sz="2800" dirty="0" smtClean="0">
                <a:solidFill>
                  <a:srgbClr val="FFFF00"/>
                </a:solidFill>
                <a:sym typeface="Wingdings"/>
              </a:rPr>
              <a:t>BaCl</a:t>
            </a:r>
            <a:r>
              <a:rPr lang="en-US" sz="2800" baseline="-25000" dirty="0" smtClean="0">
                <a:solidFill>
                  <a:srgbClr val="FFFF00"/>
                </a:solidFill>
                <a:sym typeface="Wingdings"/>
              </a:rPr>
              <a:t>2</a:t>
            </a:r>
            <a:r>
              <a:rPr lang="en-US" sz="2800" dirty="0" smtClean="0">
                <a:solidFill>
                  <a:srgbClr val="FFFF00"/>
                </a:solidFill>
                <a:sym typeface="Wingdings"/>
              </a:rPr>
              <a:t> + Na</a:t>
            </a:r>
            <a:r>
              <a:rPr lang="en-US" sz="2800" baseline="-25000" dirty="0" smtClean="0">
                <a:solidFill>
                  <a:srgbClr val="FFFF00"/>
                </a:solidFill>
                <a:sym typeface="Wingdings"/>
              </a:rPr>
              <a:t>2</a:t>
            </a:r>
            <a:r>
              <a:rPr lang="en-US" sz="2800" dirty="0" smtClean="0">
                <a:solidFill>
                  <a:srgbClr val="FFFF00"/>
                </a:solidFill>
                <a:sym typeface="Wingdings"/>
              </a:rPr>
              <a:t>SO</a:t>
            </a:r>
            <a:r>
              <a:rPr lang="en-US" sz="2800" baseline="-25000" dirty="0" smtClean="0">
                <a:solidFill>
                  <a:srgbClr val="FFFF00"/>
                </a:solidFill>
                <a:sym typeface="Wingdings"/>
              </a:rPr>
              <a:t>4</a:t>
            </a:r>
            <a:r>
              <a:rPr lang="en-US" sz="2800" dirty="0" smtClean="0">
                <a:solidFill>
                  <a:srgbClr val="FFFF00"/>
                </a:solidFill>
                <a:sym typeface="Wingdings"/>
              </a:rPr>
              <a:t>  BaSO</a:t>
            </a:r>
            <a:r>
              <a:rPr lang="en-US" sz="2800" baseline="-25000" dirty="0" smtClean="0">
                <a:solidFill>
                  <a:srgbClr val="FFFF00"/>
                </a:solidFill>
                <a:sym typeface="Wingdings"/>
              </a:rPr>
              <a:t>4</a:t>
            </a:r>
            <a:r>
              <a:rPr lang="en-US" sz="2800" dirty="0" smtClean="0">
                <a:solidFill>
                  <a:srgbClr val="FFFF00"/>
                </a:solidFill>
                <a:sym typeface="Wingdings"/>
              </a:rPr>
              <a:t> + 2NaCl</a:t>
            </a:r>
            <a:endParaRPr lang="en-US" sz="2800" dirty="0">
              <a:solidFill>
                <a:srgbClr val="FFFF00"/>
              </a:solidFill>
              <a:sym typeface="Wingdings"/>
            </a:endParaRPr>
          </a:p>
        </p:txBody>
      </p:sp>
      <p:sp>
        <p:nvSpPr>
          <p:cNvPr id="13" name="Rectangle 12">
            <a:hlinkClick r:id="rId5" action="ppaction://hlinksldjump"/>
          </p:cNvPr>
          <p:cNvSpPr/>
          <p:nvPr/>
        </p:nvSpPr>
        <p:spPr>
          <a:xfrm>
            <a:off x="661461" y="4838392"/>
            <a:ext cx="526167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2Fe + 6NaBr</a:t>
            </a:r>
            <a:r>
              <a:rPr lang="en-US" sz="2800" dirty="0" smtClean="0">
                <a:solidFill>
                  <a:srgbClr val="FFFF00"/>
                </a:solidFill>
              </a:rPr>
              <a:t> </a:t>
            </a:r>
            <a:r>
              <a:rPr lang="en-US" sz="2800" dirty="0">
                <a:solidFill>
                  <a:srgbClr val="FFFF00"/>
                </a:solidFill>
                <a:sym typeface="Wingdings"/>
              </a:rPr>
              <a:t> </a:t>
            </a:r>
            <a:r>
              <a:rPr lang="en-US" sz="2800" dirty="0" smtClean="0">
                <a:solidFill>
                  <a:srgbClr val="FFFF00"/>
                </a:solidFill>
                <a:sym typeface="Wingdings"/>
              </a:rPr>
              <a:t>2FeBr</a:t>
            </a:r>
            <a:r>
              <a:rPr lang="en-US" sz="2800" baseline="-25000" dirty="0" smtClean="0">
                <a:solidFill>
                  <a:srgbClr val="FFFF00"/>
                </a:solidFill>
                <a:sym typeface="Wingdings"/>
              </a:rPr>
              <a:t>3 </a:t>
            </a:r>
            <a:r>
              <a:rPr lang="en-US" sz="2800" dirty="0" smtClean="0">
                <a:solidFill>
                  <a:srgbClr val="FFFF00"/>
                </a:solidFill>
                <a:sym typeface="Wingdings"/>
              </a:rPr>
              <a:t>+ 6 Na</a:t>
            </a:r>
            <a:endParaRPr lang="en-US" sz="2800" dirty="0">
              <a:solidFill>
                <a:srgbClr val="FFFF00"/>
              </a:solidFill>
              <a:sym typeface="Wingdings"/>
            </a:endParaRPr>
          </a:p>
        </p:txBody>
      </p:sp>
      <p:sp>
        <p:nvSpPr>
          <p:cNvPr id="14" name="Rectangle 13">
            <a:hlinkClick r:id="rId5" action="ppaction://hlinksldjump"/>
          </p:cNvPr>
          <p:cNvSpPr/>
          <p:nvPr/>
        </p:nvSpPr>
        <p:spPr>
          <a:xfrm>
            <a:off x="6323311" y="3207704"/>
            <a:ext cx="525392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a:t>
            </a:r>
            <a:r>
              <a:rPr lang="en-US" sz="2800" baseline="-25000" dirty="0" smtClean="0">
                <a:solidFill>
                  <a:srgbClr val="FFFF00"/>
                </a:solidFill>
                <a:sym typeface="Wingdings"/>
              </a:rPr>
              <a:t>2</a:t>
            </a:r>
            <a:r>
              <a:rPr lang="en-US" sz="2800" dirty="0" smtClean="0">
                <a:solidFill>
                  <a:srgbClr val="FFFF00"/>
                </a:solidFill>
                <a:sym typeface="Wingdings"/>
              </a:rPr>
              <a:t>H</a:t>
            </a:r>
            <a:r>
              <a:rPr lang="en-US" sz="2800" baseline="-25000" dirty="0" smtClean="0">
                <a:solidFill>
                  <a:srgbClr val="FFFF00"/>
                </a:solidFill>
                <a:sym typeface="Wingdings"/>
              </a:rPr>
              <a:t>8</a:t>
            </a:r>
            <a:r>
              <a:rPr lang="en-US" sz="2800" dirty="0" smtClean="0">
                <a:solidFill>
                  <a:srgbClr val="FFFF00"/>
                </a:solidFill>
              </a:rPr>
              <a:t> </a:t>
            </a:r>
            <a:r>
              <a:rPr lang="en-US" sz="2800" dirty="0" smtClean="0">
                <a:solidFill>
                  <a:srgbClr val="FFFF00"/>
                </a:solidFill>
                <a:sym typeface="Wingdings"/>
              </a:rPr>
              <a:t>+ O</a:t>
            </a:r>
            <a:r>
              <a:rPr lang="en-US" sz="2800" baseline="-25000" dirty="0" smtClean="0">
                <a:solidFill>
                  <a:srgbClr val="FFFF00"/>
                </a:solidFill>
                <a:sym typeface="Wingdings"/>
              </a:rPr>
              <a:t>2 </a:t>
            </a:r>
            <a:r>
              <a:rPr lang="en-US" sz="2800" dirty="0" smtClean="0">
                <a:solidFill>
                  <a:srgbClr val="FFFF00"/>
                </a:solidFill>
                <a:sym typeface="Wingdings"/>
              </a:rPr>
              <a:t> 2CO</a:t>
            </a:r>
            <a:r>
              <a:rPr lang="en-US" sz="2800" baseline="-25000" dirty="0" smtClean="0">
                <a:solidFill>
                  <a:srgbClr val="FFFF00"/>
                </a:solidFill>
                <a:sym typeface="Wingdings"/>
              </a:rPr>
              <a:t>2 </a:t>
            </a:r>
            <a:r>
              <a:rPr lang="en-US" sz="2800" dirty="0" smtClean="0">
                <a:solidFill>
                  <a:srgbClr val="FFFF00"/>
                </a:solidFill>
                <a:sym typeface="Wingdings"/>
              </a:rPr>
              <a:t>+ 4H</a:t>
            </a:r>
            <a:r>
              <a:rPr lang="en-US" sz="2800" baseline="-25000" dirty="0" smtClean="0">
                <a:solidFill>
                  <a:srgbClr val="FFFF00"/>
                </a:solidFill>
                <a:sym typeface="Wingdings"/>
              </a:rPr>
              <a:t>2</a:t>
            </a:r>
            <a:r>
              <a:rPr lang="en-US" sz="2800" dirty="0" smtClean="0">
                <a:solidFill>
                  <a:srgbClr val="FFFF00"/>
                </a:solidFill>
                <a:sym typeface="Wingdings"/>
              </a:rPr>
              <a:t>O</a:t>
            </a:r>
            <a:endParaRPr lang="en-US" sz="2800" dirty="0">
              <a:solidFill>
                <a:srgbClr val="FFFF00"/>
              </a:solidFill>
              <a:sym typeface="Wingdings"/>
            </a:endParaRPr>
          </a:p>
        </p:txBody>
      </p:sp>
      <p:sp>
        <p:nvSpPr>
          <p:cNvPr id="15" name="Rectangle 14">
            <a:hlinkClick r:id="rId5" action="ppaction://hlinksldjump"/>
          </p:cNvPr>
          <p:cNvSpPr/>
          <p:nvPr/>
        </p:nvSpPr>
        <p:spPr>
          <a:xfrm>
            <a:off x="661463" y="3207705"/>
            <a:ext cx="5261674"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CO</a:t>
            </a:r>
            <a:r>
              <a:rPr lang="en-US" sz="2800" baseline="-25000" dirty="0" smtClean="0">
                <a:solidFill>
                  <a:srgbClr val="FFFF00"/>
                </a:solidFill>
                <a:sym typeface="Wingdings"/>
              </a:rPr>
              <a:t>2</a:t>
            </a:r>
            <a:r>
              <a:rPr lang="en-US" sz="2800" dirty="0" smtClean="0">
                <a:solidFill>
                  <a:srgbClr val="FFFF00"/>
                </a:solidFill>
                <a:sym typeface="Wingdings"/>
              </a:rPr>
              <a:t> + H</a:t>
            </a:r>
            <a:r>
              <a:rPr lang="en-US" sz="2800" baseline="-25000" dirty="0" smtClean="0">
                <a:solidFill>
                  <a:srgbClr val="FFFF00"/>
                </a:solidFill>
                <a:sym typeface="Wingdings"/>
              </a:rPr>
              <a:t>2</a:t>
            </a:r>
            <a:r>
              <a:rPr lang="en-US" sz="2800" dirty="0" smtClean="0">
                <a:solidFill>
                  <a:srgbClr val="FFFF00"/>
                </a:solidFill>
              </a:rPr>
              <a:t>O </a:t>
            </a:r>
            <a:r>
              <a:rPr lang="en-US" sz="2800" dirty="0" smtClean="0">
                <a:solidFill>
                  <a:srgbClr val="FFFF00"/>
                </a:solidFill>
                <a:sym typeface="Wingdings"/>
              </a:rPr>
              <a:t> H</a:t>
            </a:r>
            <a:r>
              <a:rPr lang="en-US" sz="2800" baseline="-25000" dirty="0" smtClean="0">
                <a:solidFill>
                  <a:srgbClr val="FFFF00"/>
                </a:solidFill>
                <a:sym typeface="Wingdings"/>
              </a:rPr>
              <a:t>2</a:t>
            </a:r>
            <a:r>
              <a:rPr lang="en-US" sz="2800" dirty="0" smtClean="0">
                <a:solidFill>
                  <a:srgbClr val="FFFF00"/>
                </a:solidFill>
                <a:sym typeface="Wingdings"/>
              </a:rPr>
              <a:t>CO</a:t>
            </a:r>
            <a:r>
              <a:rPr lang="en-US" sz="2800" baseline="-25000" dirty="0" smtClean="0">
                <a:solidFill>
                  <a:srgbClr val="FFFF00"/>
                </a:solidFill>
                <a:sym typeface="Wingdings"/>
              </a:rPr>
              <a:t>3</a:t>
            </a:r>
            <a:endParaRPr lang="en-US" sz="2800" dirty="0">
              <a:solidFill>
                <a:srgbClr val="FFFF00"/>
              </a:solidFill>
              <a:sym typeface="Wingding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5972626"/>
            <a:ext cx="812800" cy="812800"/>
          </a:xfrm>
          <a:prstGeom prst="rect">
            <a:avLst/>
          </a:prstGeom>
        </p:spPr>
      </p:pic>
    </p:spTree>
    <p:extLst>
      <p:ext uri="{BB962C8B-B14F-4D97-AF65-F5344CB8AC3E}">
        <p14:creationId xmlns:p14="http://schemas.microsoft.com/office/powerpoint/2010/main" val="365443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rgbClr val="00B050"/>
                </a:solidFill>
              </a:rPr>
              <a:t>Correct</a:t>
            </a:r>
            <a:endParaRPr lang="en-US" sz="5400" dirty="0">
              <a:solidFill>
                <a:srgbClr val="00B050"/>
              </a:solidFill>
            </a:endParaRPr>
          </a:p>
        </p:txBody>
      </p:sp>
      <p:sp>
        <p:nvSpPr>
          <p:cNvPr id="3" name="Content Placeholder 2"/>
          <p:cNvSpPr>
            <a:spLocks noGrp="1"/>
          </p:cNvSpPr>
          <p:nvPr>
            <p:ph idx="1"/>
          </p:nvPr>
        </p:nvSpPr>
        <p:spPr>
          <a:xfrm>
            <a:off x="838200" y="1503336"/>
            <a:ext cx="10515600" cy="4673627"/>
          </a:xfrm>
        </p:spPr>
        <p:txBody>
          <a:bodyPr/>
          <a:lstStyle/>
          <a:p>
            <a:pPr marL="0" indent="0">
              <a:buNone/>
            </a:pPr>
            <a:r>
              <a:rPr lang="en-US" dirty="0" smtClean="0"/>
              <a:t>In the reaction:</a:t>
            </a:r>
          </a:p>
          <a:p>
            <a:pPr marL="0" indent="0" algn="ctr">
              <a:buNone/>
            </a:pPr>
            <a:r>
              <a:rPr lang="en-US" sz="3200" dirty="0">
                <a:solidFill>
                  <a:srgbClr val="7030A0"/>
                </a:solidFill>
                <a:sym typeface="Wingdings"/>
              </a:rPr>
              <a:t>BaCl</a:t>
            </a:r>
            <a:r>
              <a:rPr lang="en-US" sz="3200" baseline="-25000" dirty="0">
                <a:solidFill>
                  <a:srgbClr val="7030A0"/>
                </a:solidFill>
                <a:sym typeface="Wingdings"/>
              </a:rPr>
              <a:t>2</a:t>
            </a:r>
            <a:r>
              <a:rPr lang="en-US" sz="3200" dirty="0">
                <a:solidFill>
                  <a:srgbClr val="7030A0"/>
                </a:solidFill>
                <a:sym typeface="Wingdings"/>
              </a:rPr>
              <a:t> + Na</a:t>
            </a:r>
            <a:r>
              <a:rPr lang="en-US" sz="3200" baseline="-25000" dirty="0">
                <a:solidFill>
                  <a:srgbClr val="7030A0"/>
                </a:solidFill>
                <a:sym typeface="Wingdings"/>
              </a:rPr>
              <a:t>2</a:t>
            </a:r>
            <a:r>
              <a:rPr lang="en-US" sz="3200" dirty="0">
                <a:solidFill>
                  <a:srgbClr val="7030A0"/>
                </a:solidFill>
                <a:sym typeface="Wingdings"/>
              </a:rPr>
              <a:t>SO</a:t>
            </a:r>
            <a:r>
              <a:rPr lang="en-US" sz="3200" baseline="-25000" dirty="0">
                <a:solidFill>
                  <a:srgbClr val="7030A0"/>
                </a:solidFill>
                <a:sym typeface="Wingdings"/>
              </a:rPr>
              <a:t>4</a:t>
            </a:r>
            <a:r>
              <a:rPr lang="en-US" sz="3200" dirty="0">
                <a:solidFill>
                  <a:srgbClr val="7030A0"/>
                </a:solidFill>
                <a:sym typeface="Wingdings"/>
              </a:rPr>
              <a:t>  BaSO</a:t>
            </a:r>
            <a:r>
              <a:rPr lang="en-US" sz="3200" baseline="-25000" dirty="0">
                <a:solidFill>
                  <a:srgbClr val="7030A0"/>
                </a:solidFill>
                <a:sym typeface="Wingdings"/>
              </a:rPr>
              <a:t>4</a:t>
            </a:r>
            <a:r>
              <a:rPr lang="en-US" sz="3200" dirty="0">
                <a:solidFill>
                  <a:srgbClr val="7030A0"/>
                </a:solidFill>
                <a:sym typeface="Wingdings"/>
              </a:rPr>
              <a:t> + 2NaCl </a:t>
            </a:r>
            <a:endParaRPr lang="en-US" sz="3200" dirty="0" smtClean="0">
              <a:solidFill>
                <a:srgbClr val="7030A0"/>
              </a:solidFill>
              <a:sym typeface="Wingdings"/>
            </a:endParaRPr>
          </a:p>
          <a:p>
            <a:pPr marL="0" indent="0">
              <a:buNone/>
            </a:pPr>
            <a:r>
              <a:rPr lang="en-US" dirty="0" smtClean="0">
                <a:sym typeface="Wingdings"/>
              </a:rPr>
              <a:t>The </a:t>
            </a:r>
            <a:r>
              <a:rPr lang="en-US" dirty="0" err="1" smtClean="0">
                <a:sym typeface="Wingdings"/>
              </a:rPr>
              <a:t>cations</a:t>
            </a:r>
            <a:r>
              <a:rPr lang="en-US" dirty="0" smtClean="0">
                <a:sym typeface="Wingdings"/>
              </a:rPr>
              <a:t> Ba and Na switch (displace) with each other forming two new product compounds.</a:t>
            </a:r>
          </a:p>
          <a:p>
            <a:pPr marL="0" indent="0">
              <a:buNone/>
            </a:pPr>
            <a:endParaRPr lang="en-US" dirty="0" smtClean="0">
              <a:solidFill>
                <a:srgbClr val="7030A0"/>
              </a:solidFill>
              <a:sym typeface="Wingdings"/>
            </a:endParaRPr>
          </a:p>
          <a:p>
            <a:pPr marL="0" indent="0" algn="ctr">
              <a:buNone/>
            </a:pPr>
            <a:r>
              <a:rPr lang="en-US" dirty="0" smtClean="0">
                <a:solidFill>
                  <a:srgbClr val="7030A0"/>
                </a:solidFill>
                <a:sym typeface="Wingdings"/>
              </a:rPr>
              <a:t>BaCl</a:t>
            </a:r>
            <a:r>
              <a:rPr lang="en-US" baseline="-25000" dirty="0" smtClean="0">
                <a:solidFill>
                  <a:srgbClr val="7030A0"/>
                </a:solidFill>
                <a:sym typeface="Wingdings"/>
              </a:rPr>
              <a:t>2</a:t>
            </a:r>
            <a:r>
              <a:rPr lang="en-US" dirty="0" smtClean="0">
                <a:solidFill>
                  <a:srgbClr val="7030A0"/>
                </a:solidFill>
                <a:sym typeface="Wingdings"/>
              </a:rPr>
              <a:t> </a:t>
            </a:r>
            <a:r>
              <a:rPr lang="en-US" dirty="0">
                <a:solidFill>
                  <a:srgbClr val="7030A0"/>
                </a:solidFill>
                <a:sym typeface="Wingdings"/>
              </a:rPr>
              <a:t>+ Na</a:t>
            </a:r>
            <a:r>
              <a:rPr lang="en-US" baseline="-25000" dirty="0">
                <a:solidFill>
                  <a:srgbClr val="7030A0"/>
                </a:solidFill>
                <a:sym typeface="Wingdings"/>
              </a:rPr>
              <a:t>2</a:t>
            </a:r>
            <a:r>
              <a:rPr lang="en-US" dirty="0">
                <a:solidFill>
                  <a:srgbClr val="7030A0"/>
                </a:solidFill>
                <a:sym typeface="Wingdings"/>
              </a:rPr>
              <a:t>SO</a:t>
            </a:r>
            <a:r>
              <a:rPr lang="en-US" baseline="-25000" dirty="0">
                <a:solidFill>
                  <a:srgbClr val="7030A0"/>
                </a:solidFill>
                <a:sym typeface="Wingdings"/>
              </a:rPr>
              <a:t>4</a:t>
            </a:r>
            <a:r>
              <a:rPr lang="en-US" dirty="0">
                <a:solidFill>
                  <a:srgbClr val="7030A0"/>
                </a:solidFill>
                <a:sym typeface="Wingdings"/>
              </a:rPr>
              <a:t>  BaSO</a:t>
            </a:r>
            <a:r>
              <a:rPr lang="en-US" baseline="-25000" dirty="0">
                <a:solidFill>
                  <a:srgbClr val="7030A0"/>
                </a:solidFill>
                <a:sym typeface="Wingdings"/>
              </a:rPr>
              <a:t>4</a:t>
            </a:r>
            <a:r>
              <a:rPr lang="en-US" dirty="0">
                <a:solidFill>
                  <a:srgbClr val="7030A0"/>
                </a:solidFill>
                <a:sym typeface="Wingdings"/>
              </a:rPr>
              <a:t> + 2NaCl </a:t>
            </a:r>
          </a:p>
          <a:p>
            <a:pPr marL="0" indent="0" algn="ctr">
              <a:buNone/>
            </a:pPr>
            <a:r>
              <a:rPr lang="en-US" dirty="0" smtClean="0">
                <a:sym typeface="Wingdings"/>
              </a:rPr>
              <a:t> </a:t>
            </a:r>
            <a:endParaRPr lang="en-US" dirty="0">
              <a:solidFill>
                <a:srgbClr val="7030A0"/>
              </a:solidFill>
              <a:sym typeface="Wingdings"/>
            </a:endParaRPr>
          </a:p>
          <a:p>
            <a:pPr marL="0" indent="0">
              <a:buNone/>
            </a:pPr>
            <a:endParaRPr lang="en-US" baseline="-25000" dirty="0">
              <a:sym typeface="Wingdings"/>
            </a:endParaRPr>
          </a:p>
          <a:p>
            <a:endParaRPr lang="en-US" dirty="0"/>
          </a:p>
        </p:txBody>
      </p:sp>
      <p:sp>
        <p:nvSpPr>
          <p:cNvPr id="4" name="Rectangle 3">
            <a:hlinkClick r:id="" action="ppaction://hlinkshowjump?jump=nextslide"/>
          </p:cNvPr>
          <p:cNvSpPr/>
          <p:nvPr/>
        </p:nvSpPr>
        <p:spPr>
          <a:xfrm>
            <a:off x="3910413" y="520260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FF00"/>
                </a:solidFill>
                <a:sym typeface="Wingdings"/>
              </a:rPr>
              <a:t>Success!</a:t>
            </a:r>
            <a:endParaRPr lang="en-US" sz="4400" dirty="0">
              <a:solidFill>
                <a:srgbClr val="FFFF00"/>
              </a:solidFill>
              <a:sym typeface="Wingdings"/>
            </a:endParaRPr>
          </a:p>
        </p:txBody>
      </p:sp>
      <p:sp>
        <p:nvSpPr>
          <p:cNvPr id="6" name="Arc 5"/>
          <p:cNvSpPr/>
          <p:nvPr/>
        </p:nvSpPr>
        <p:spPr>
          <a:xfrm>
            <a:off x="3910414" y="3684585"/>
            <a:ext cx="1064542" cy="498480"/>
          </a:xfrm>
          <a:prstGeom prst="arc">
            <a:avLst>
              <a:gd name="adj1" fmla="val 10660180"/>
              <a:gd name="adj2" fmla="val 44661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rot="10800000">
            <a:off x="3910414" y="4183065"/>
            <a:ext cx="1064542" cy="498480"/>
          </a:xfrm>
          <a:prstGeom prst="arc">
            <a:avLst>
              <a:gd name="adj1" fmla="val 10660180"/>
              <a:gd name="adj2" fmla="val 44661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796" y="5962570"/>
            <a:ext cx="812800" cy="812800"/>
          </a:xfrm>
          <a:prstGeom prst="rect">
            <a:avLst/>
          </a:prstGeom>
        </p:spPr>
      </p:pic>
    </p:spTree>
    <p:extLst>
      <p:ext uri="{BB962C8B-B14F-4D97-AF65-F5344CB8AC3E}">
        <p14:creationId xmlns:p14="http://schemas.microsoft.com/office/powerpoint/2010/main" val="205724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21658</TotalTime>
  <Words>564</Words>
  <Application>Microsoft Macintosh PowerPoint</Application>
  <PresentationFormat>Widescreen</PresentationFormat>
  <Paragraphs>50</Paragraphs>
  <Slides>10</Slides>
  <Notes>1</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Calibri Light</vt:lpstr>
      <vt:lpstr>Wingdings</vt:lpstr>
      <vt:lpstr>Arial</vt:lpstr>
      <vt:lpstr>Office Theme</vt:lpstr>
      <vt:lpstr>Types of Chemical Reactions: Double Displacement Reactions</vt:lpstr>
      <vt:lpstr>PowerPoint Presentation</vt:lpstr>
      <vt:lpstr>Double Displacement Reactions</vt:lpstr>
      <vt:lpstr>Double Displacement Reactions</vt:lpstr>
      <vt:lpstr>PowerPoint Presentation</vt:lpstr>
      <vt:lpstr>PowerPoint Presentation</vt:lpstr>
      <vt:lpstr>PowerPoint Presentation</vt:lpstr>
      <vt:lpstr>Incorrect.  Try again:</vt:lpstr>
      <vt:lpstr>Correct</vt:lpstr>
      <vt:lpstr>Success!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c:title>
  <dc:creator>Eli Fogle</dc:creator>
  <cp:lastModifiedBy>Eli Fogle</cp:lastModifiedBy>
  <cp:revision>42</cp:revision>
  <cp:lastPrinted>2016-08-24T14:34:48Z</cp:lastPrinted>
  <dcterms:created xsi:type="dcterms:W3CDTF">2016-04-20T14:13:09Z</dcterms:created>
  <dcterms:modified xsi:type="dcterms:W3CDTF">2016-09-29T18:25:15Z</dcterms:modified>
</cp:coreProperties>
</file>