
<file path=[Content_Types].xml><?xml version="1.0" encoding="utf-8"?>
<Types xmlns="http://schemas.openxmlformats.org/package/2006/content-types">
  <Default Extension="xml" ContentType="application/xml"/>
  <Default Extension="m4a" ContentType="audio/mp4"/>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1"/>
  </p:sldMasterIdLst>
  <p:notesMasterIdLst>
    <p:notesMasterId r:id="rId16"/>
  </p:notesMasterIdLst>
  <p:sldIdLst>
    <p:sldId id="256" r:id="rId2"/>
    <p:sldId id="257" r:id="rId3"/>
    <p:sldId id="258" r:id="rId4"/>
    <p:sldId id="260" r:id="rId5"/>
    <p:sldId id="261" r:id="rId6"/>
    <p:sldId id="289" r:id="rId7"/>
    <p:sldId id="284" r:id="rId8"/>
    <p:sldId id="285" r:id="rId9"/>
    <p:sldId id="286" r:id="rId10"/>
    <p:sldId id="302" r:id="rId11"/>
    <p:sldId id="303" r:id="rId12"/>
    <p:sldId id="304" r:id="rId13"/>
    <p:sldId id="305" r:id="rId14"/>
    <p:sldId id="28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55"/>
    <p:restoredTop sz="94643"/>
  </p:normalViewPr>
  <p:slideViewPr>
    <p:cSldViewPr snapToGrid="0" snapToObjects="1">
      <p:cViewPr varScale="1">
        <p:scale>
          <a:sx n="103" d="100"/>
          <a:sy n="103" d="100"/>
        </p:scale>
        <p:origin x="184" y="9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FDBF66-B889-284C-A436-604AC0021BE2}" type="datetimeFigureOut">
              <a:rPr lang="en-US" smtClean="0"/>
              <a:t>9/28/16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300412-811D-914F-B402-0F248B1E5DA6}" type="slidenum">
              <a:rPr lang="en-US" smtClean="0"/>
              <a:t>‹#›</a:t>
            </a:fld>
            <a:endParaRPr lang="en-US"/>
          </a:p>
        </p:txBody>
      </p:sp>
    </p:spTree>
    <p:extLst>
      <p:ext uri="{BB962C8B-B14F-4D97-AF65-F5344CB8AC3E}">
        <p14:creationId xmlns:p14="http://schemas.microsoft.com/office/powerpoint/2010/main" val="2037122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300412-811D-914F-B402-0F248B1E5DA6}" type="slidenum">
              <a:rPr lang="en-US" smtClean="0"/>
              <a:t>1</a:t>
            </a:fld>
            <a:endParaRPr lang="en-US"/>
          </a:p>
        </p:txBody>
      </p:sp>
    </p:spTree>
    <p:extLst>
      <p:ext uri="{BB962C8B-B14F-4D97-AF65-F5344CB8AC3E}">
        <p14:creationId xmlns:p14="http://schemas.microsoft.com/office/powerpoint/2010/main" val="580527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CA"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72F8A4FC-3E8E-2344-BD0D-E067F3D0C283}" type="datetimeFigureOut">
              <a:rPr lang="en-US" smtClean="0"/>
              <a:t>9/28/16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392774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72F8A4FC-3E8E-2344-BD0D-E067F3D0C283}" type="datetimeFigureOut">
              <a:rPr lang="en-US" smtClean="0"/>
              <a:t>9/28/16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46114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72F8A4FC-3E8E-2344-BD0D-E067F3D0C283}" type="datetimeFigureOut">
              <a:rPr lang="en-US" smtClean="0"/>
              <a:t>9/28/16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168408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72F8A4FC-3E8E-2344-BD0D-E067F3D0C283}" type="datetimeFigureOut">
              <a:rPr lang="en-US" smtClean="0"/>
              <a:t>9/28/16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796025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CA"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72F8A4FC-3E8E-2344-BD0D-E067F3D0C283}" type="datetimeFigureOut">
              <a:rPr lang="en-US" smtClean="0"/>
              <a:t>9/28/16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2126857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72F8A4FC-3E8E-2344-BD0D-E067F3D0C283}" type="datetimeFigureOut">
              <a:rPr lang="en-US" smtClean="0"/>
              <a:t>9/28/16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225925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CA"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72F8A4FC-3E8E-2344-BD0D-E067F3D0C283}" type="datetimeFigureOut">
              <a:rPr lang="en-US" smtClean="0"/>
              <a:t>9/28/16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163869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72F8A4FC-3E8E-2344-BD0D-E067F3D0C283}" type="datetimeFigureOut">
              <a:rPr lang="en-US" smtClean="0"/>
              <a:t>9/28/16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880217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F8A4FC-3E8E-2344-BD0D-E067F3D0C283}" type="datetimeFigureOut">
              <a:rPr lang="en-US" smtClean="0"/>
              <a:t>9/28/16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601522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CA"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72F8A4FC-3E8E-2344-BD0D-E067F3D0C283}" type="datetimeFigureOut">
              <a:rPr lang="en-US" smtClean="0"/>
              <a:t>9/28/16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584324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CA"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72F8A4FC-3E8E-2344-BD0D-E067F3D0C283}" type="datetimeFigureOut">
              <a:rPr lang="en-US" smtClean="0"/>
              <a:t>9/28/16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0899138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F8A4FC-3E8E-2344-BD0D-E067F3D0C283}" type="datetimeFigureOut">
              <a:rPr lang="en-US" smtClean="0"/>
              <a:t>9/28/16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925DCE-FE9A-F347-9CFD-4415B78264A0}" type="slidenum">
              <a:rPr lang="en-US" smtClean="0"/>
              <a:t>‹#›</a:t>
            </a:fld>
            <a:endParaRPr lang="en-US"/>
          </a:p>
        </p:txBody>
      </p:sp>
    </p:spTree>
    <p:extLst>
      <p:ext uri="{BB962C8B-B14F-4D97-AF65-F5344CB8AC3E}">
        <p14:creationId xmlns:p14="http://schemas.microsoft.com/office/powerpoint/2010/main" val="54018005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tiff"/><Relationship Id="rId6" Type="http://schemas.openxmlformats.org/officeDocument/2006/relationships/image" Target="../media/image2.png"/><Relationship Id="rId7" Type="http://schemas.openxmlformats.org/officeDocument/2006/relationships/image" Target="../media/image3.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tiff"/><Relationship Id="rId5" Type="http://schemas.openxmlformats.org/officeDocument/2006/relationships/image" Target="../media/image3.png"/><Relationship Id="rId1" Type="http://schemas.microsoft.com/office/2007/relationships/media" Target="../media/media10.m4a"/><Relationship Id="rId2"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tiff"/><Relationship Id="rId5" Type="http://schemas.openxmlformats.org/officeDocument/2006/relationships/image" Target="../media/image3.png"/><Relationship Id="rId1" Type="http://schemas.microsoft.com/office/2007/relationships/media" Target="../media/media11.m4a"/><Relationship Id="rId2"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tiff"/><Relationship Id="rId5" Type="http://schemas.openxmlformats.org/officeDocument/2006/relationships/image" Target="../media/image3.png"/><Relationship Id="rId1" Type="http://schemas.microsoft.com/office/2007/relationships/media" Target="../media/media12.m4a"/><Relationship Id="rId2" Type="http://schemas.openxmlformats.org/officeDocument/2006/relationships/audio" Target="../media/media12.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3.m4a"/><Relationship Id="rId2" Type="http://schemas.openxmlformats.org/officeDocument/2006/relationships/audio" Target="../media/media13.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tiff"/><Relationship Id="rId5" Type="http://schemas.openxmlformats.org/officeDocument/2006/relationships/image" Target="../media/image3.png"/><Relationship Id="rId1" Type="http://schemas.microsoft.com/office/2007/relationships/media" Target="../media/media14.m4a"/><Relationship Id="rId2" Type="http://schemas.openxmlformats.org/officeDocument/2006/relationships/audio" Target="../media/media14.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tiff"/><Relationship Id="rId5" Type="http://schemas.openxmlformats.org/officeDocument/2006/relationships/image" Target="../media/image3.png"/><Relationship Id="rId1" Type="http://schemas.microsoft.com/office/2007/relationships/media" Target="../media/media2.m4a"/><Relationship Id="rId2" Type="http://schemas.openxmlformats.org/officeDocument/2006/relationships/audio" Target="../media/media2.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3.m4a"/><Relationship Id="rId2"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tiff"/><Relationship Id="rId5" Type="http://schemas.openxmlformats.org/officeDocument/2006/relationships/image" Target="../media/image3.png"/><Relationship Id="rId1" Type="http://schemas.microsoft.com/office/2007/relationships/media" Target="../media/media4.m4a"/><Relationship Id="rId2"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6.m4a"/><Relationship Id="rId2"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slide" Target="slide8.xml"/><Relationship Id="rId5" Type="http://schemas.openxmlformats.org/officeDocument/2006/relationships/slide" Target="slide9.xml"/><Relationship Id="rId6" Type="http://schemas.openxmlformats.org/officeDocument/2006/relationships/image" Target="../media/image3.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slide" Target="slide9.xml"/><Relationship Id="rId5" Type="http://schemas.openxmlformats.org/officeDocument/2006/relationships/slide" Target="slide8.xml"/><Relationship Id="rId6" Type="http://schemas.openxmlformats.org/officeDocument/2006/relationships/image" Target="../media/image3.png"/><Relationship Id="rId1" Type="http://schemas.microsoft.com/office/2007/relationships/media" Target="../media/media8.m4a"/><Relationship Id="rId2"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9954" y="1730559"/>
            <a:ext cx="5978769" cy="3256206"/>
          </a:xfrm>
        </p:spPr>
        <p:txBody>
          <a:bodyPr>
            <a:normAutofit fontScale="90000"/>
          </a:bodyPr>
          <a:lstStyle/>
          <a:p>
            <a:r>
              <a:rPr lang="en-US" dirty="0" smtClean="0"/>
              <a:t>Types of Chemical Reactions: Single Displacement Reactions</a:t>
            </a:r>
            <a:endParaRPr lang="en-US" dirty="0"/>
          </a:p>
        </p:txBody>
      </p:sp>
      <p:pic>
        <p:nvPicPr>
          <p:cNvPr id="4" name="Picture 3"/>
          <p:cNvPicPr>
            <a:picLocks noChangeAspect="1"/>
          </p:cNvPicPr>
          <p:nvPr/>
        </p:nvPicPr>
        <p:blipFill>
          <a:blip r:embed="rId5"/>
          <a:stretch>
            <a:fillRect/>
          </a:stretch>
        </p:blipFill>
        <p:spPr>
          <a:xfrm>
            <a:off x="6724418" y="967154"/>
            <a:ext cx="4797824" cy="506437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760" y="6154617"/>
            <a:ext cx="1534920" cy="633046"/>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23161" y="6045200"/>
            <a:ext cx="812800" cy="812800"/>
          </a:xfrm>
          <a:prstGeom prst="rect">
            <a:avLst/>
          </a:prstGeom>
        </p:spPr>
      </p:pic>
      <p:sp>
        <p:nvSpPr>
          <p:cNvPr id="6" name="Rectangle 5"/>
          <p:cNvSpPr/>
          <p:nvPr/>
        </p:nvSpPr>
        <p:spPr>
          <a:xfrm>
            <a:off x="1285103" y="4986765"/>
            <a:ext cx="4981198" cy="84025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FF00"/>
                </a:solidFill>
              </a:rPr>
              <a:t>Note: Slides contain audio.  Click icon in bottom right corner to play.</a:t>
            </a:r>
            <a:endParaRPr lang="en-US" sz="2400" dirty="0">
              <a:solidFill>
                <a:srgbClr val="FFFF00"/>
              </a:solidFill>
            </a:endParaRPr>
          </a:p>
        </p:txBody>
      </p:sp>
      <p:sp>
        <p:nvSpPr>
          <p:cNvPr id="7" name="TextBox 6"/>
          <p:cNvSpPr txBox="1"/>
          <p:nvPr/>
        </p:nvSpPr>
        <p:spPr>
          <a:xfrm>
            <a:off x="7920681" y="6266934"/>
            <a:ext cx="2725361" cy="369332"/>
          </a:xfrm>
          <a:prstGeom prst="rect">
            <a:avLst/>
          </a:prstGeom>
          <a:solidFill>
            <a:srgbClr val="FF0000"/>
          </a:solidFill>
        </p:spPr>
        <p:txBody>
          <a:bodyPr wrap="none" rtlCol="0">
            <a:spAutoFit/>
          </a:bodyPr>
          <a:lstStyle/>
          <a:p>
            <a:r>
              <a:rPr lang="en-US" dirty="0" smtClean="0">
                <a:solidFill>
                  <a:srgbClr val="FFFF00"/>
                </a:solidFill>
              </a:rPr>
              <a:t>Click this icon </a:t>
            </a:r>
            <a:r>
              <a:rPr lang="en-US" smtClean="0">
                <a:solidFill>
                  <a:srgbClr val="FFFF00"/>
                </a:solidFill>
              </a:rPr>
              <a:t>to play audio</a:t>
            </a:r>
            <a:endParaRPr lang="en-US">
              <a:solidFill>
                <a:srgbClr val="FFFF00"/>
              </a:solidFill>
            </a:endParaRPr>
          </a:p>
        </p:txBody>
      </p:sp>
      <p:cxnSp>
        <p:nvCxnSpPr>
          <p:cNvPr id="9" name="Straight Arrow Connector 8"/>
          <p:cNvCxnSpPr>
            <a:stCxn id="7" idx="3"/>
          </p:cNvCxnSpPr>
          <p:nvPr/>
        </p:nvCxnSpPr>
        <p:spPr>
          <a:xfrm>
            <a:off x="10646042" y="6451600"/>
            <a:ext cx="677119"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761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7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374835" y="1317120"/>
            <a:ext cx="1471268" cy="167281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3563" y="765686"/>
            <a:ext cx="6912734" cy="4351338"/>
          </a:xfrm>
        </p:spPr>
        <p:txBody>
          <a:bodyPr>
            <a:noAutofit/>
          </a:bodyPr>
          <a:lstStyle/>
          <a:p>
            <a:pPr marL="0" indent="0">
              <a:buNone/>
            </a:pPr>
            <a:r>
              <a:rPr lang="en-US" dirty="0" smtClean="0"/>
              <a:t>Certain elements are more reactive than others.  The term reactive refers to how likely an element is to be involved in a reaction.  The reactivity of elements has been analyzed and organized in a chart called an activity series.  To apply the activity series to predict whether a single displacement reaction will occur use the following rules:</a:t>
            </a:r>
          </a:p>
          <a:p>
            <a:pPr marL="514350" indent="-514350">
              <a:buFont typeface="+mj-lt"/>
              <a:buAutoNum type="arabicPeriod"/>
            </a:pPr>
            <a:r>
              <a:rPr lang="en-US" dirty="0" smtClean="0"/>
              <a:t>One element can displace elements below it from compounds in solution but cannot replace elements above it. </a:t>
            </a:r>
          </a:p>
          <a:p>
            <a:pPr marL="514350" indent="-514350">
              <a:buFont typeface="+mj-lt"/>
              <a:buAutoNum type="arabicPeriod"/>
            </a:pPr>
            <a:r>
              <a:rPr lang="en-US" dirty="0" smtClean="0"/>
              <a:t>The farther apart two elements are, the more likely that a displacement reaction will occur quickly.</a:t>
            </a:r>
            <a:endParaRPr lang="en-US" dirty="0"/>
          </a:p>
        </p:txBody>
      </p:sp>
      <p:pic>
        <p:nvPicPr>
          <p:cNvPr id="4" name="Picture 3"/>
          <p:cNvPicPr>
            <a:picLocks noChangeAspect="1"/>
          </p:cNvPicPr>
          <p:nvPr/>
        </p:nvPicPr>
        <p:blipFill rotWithShape="1">
          <a:blip r:embed="rId4"/>
          <a:srcRect l="37172"/>
          <a:stretch/>
        </p:blipFill>
        <p:spPr>
          <a:xfrm>
            <a:off x="7753279" y="1330183"/>
            <a:ext cx="2621557" cy="5352560"/>
          </a:xfrm>
          <a:prstGeom prst="rect">
            <a:avLst/>
          </a:prstGeom>
          <a:ln>
            <a:solidFill>
              <a:schemeClr val="tx1"/>
            </a:solidFill>
          </a:ln>
        </p:spPr>
      </p:pic>
      <p:sp>
        <p:nvSpPr>
          <p:cNvPr id="7" name="Rectangle 6"/>
          <p:cNvSpPr/>
          <p:nvPr/>
        </p:nvSpPr>
        <p:spPr>
          <a:xfrm>
            <a:off x="10854010" y="1456297"/>
            <a:ext cx="556868" cy="1520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200" b="1" smtClean="0">
                <a:solidFill>
                  <a:sysClr val="windowText" lastClr="000000"/>
                </a:solidFill>
              </a:rPr>
              <a:t>F</a:t>
            </a:r>
            <a:endParaRPr lang="en-US" sz="2200" b="1" dirty="0" smtClean="0">
              <a:solidFill>
                <a:sysClr val="windowText" lastClr="000000"/>
              </a:solidFill>
            </a:endParaRPr>
          </a:p>
          <a:p>
            <a:r>
              <a:rPr lang="en-US" sz="2200" b="1" dirty="0" smtClean="0">
                <a:solidFill>
                  <a:sysClr val="windowText" lastClr="000000"/>
                </a:solidFill>
              </a:rPr>
              <a:t>Cl</a:t>
            </a:r>
          </a:p>
          <a:p>
            <a:r>
              <a:rPr lang="en-US" sz="2200" b="1" dirty="0" smtClean="0">
                <a:solidFill>
                  <a:sysClr val="windowText" lastClr="000000"/>
                </a:solidFill>
              </a:rPr>
              <a:t>Br</a:t>
            </a:r>
          </a:p>
          <a:p>
            <a:r>
              <a:rPr lang="en-US" sz="2200" b="1" dirty="0">
                <a:solidFill>
                  <a:sysClr val="windowText" lastClr="000000"/>
                </a:solidFill>
              </a:rPr>
              <a:t>I</a:t>
            </a:r>
          </a:p>
        </p:txBody>
      </p:sp>
      <p:sp>
        <p:nvSpPr>
          <p:cNvPr id="6" name="TextBox 5"/>
          <p:cNvSpPr txBox="1"/>
          <p:nvPr/>
        </p:nvSpPr>
        <p:spPr>
          <a:xfrm>
            <a:off x="7753278" y="930073"/>
            <a:ext cx="4092825" cy="400110"/>
          </a:xfrm>
          <a:prstGeom prst="rect">
            <a:avLst/>
          </a:prstGeom>
          <a:solidFill>
            <a:srgbClr val="00B0F0"/>
          </a:solidFill>
        </p:spPr>
        <p:txBody>
          <a:bodyPr wrap="square" rtlCol="0">
            <a:spAutoFit/>
          </a:bodyPr>
          <a:lstStyle/>
          <a:p>
            <a:r>
              <a:rPr lang="en-US" sz="2000" dirty="0" smtClean="0">
                <a:solidFill>
                  <a:schemeClr val="bg1"/>
                </a:solidFill>
              </a:rPr>
              <a:t>Activity Series - </a:t>
            </a:r>
            <a:r>
              <a:rPr lang="en-US" sz="2000" u="sng" dirty="0" smtClean="0">
                <a:solidFill>
                  <a:srgbClr val="002060"/>
                </a:solidFill>
              </a:rPr>
              <a:t>Metals</a:t>
            </a:r>
            <a:r>
              <a:rPr lang="en-US" sz="2000" dirty="0" smtClean="0">
                <a:solidFill>
                  <a:srgbClr val="002060"/>
                </a:solidFill>
              </a:rPr>
              <a:t> </a:t>
            </a:r>
            <a:r>
              <a:rPr lang="en-US" sz="2000" dirty="0" smtClean="0">
                <a:solidFill>
                  <a:schemeClr val="bg1"/>
                </a:solidFill>
              </a:rPr>
              <a:t>  -  </a:t>
            </a:r>
            <a:r>
              <a:rPr lang="en-US" sz="2000" u="sng" dirty="0" smtClean="0">
                <a:solidFill>
                  <a:srgbClr val="FFFF00"/>
                </a:solidFill>
              </a:rPr>
              <a:t>Halogens</a:t>
            </a:r>
            <a:endParaRPr lang="en-US" sz="2000" u="sng" dirty="0">
              <a:solidFill>
                <a:srgbClr val="FFFF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20675645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75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4237" y="735520"/>
            <a:ext cx="7727346" cy="4351338"/>
          </a:xfrm>
        </p:spPr>
        <p:txBody>
          <a:bodyPr>
            <a:normAutofit/>
          </a:bodyPr>
          <a:lstStyle/>
          <a:p>
            <a:pPr marL="0" indent="0">
              <a:buNone/>
            </a:pPr>
            <a:r>
              <a:rPr lang="en-US" dirty="0" smtClean="0"/>
              <a:t>Predict whether the following reaction will occur:</a:t>
            </a:r>
          </a:p>
          <a:p>
            <a:pPr marL="0" indent="0" algn="ctr">
              <a:buNone/>
            </a:pPr>
            <a:r>
              <a:rPr lang="en-US" dirty="0" smtClean="0"/>
              <a:t>Mg </a:t>
            </a:r>
            <a:r>
              <a:rPr lang="en-US" baseline="-25000" dirty="0" smtClean="0"/>
              <a:t>(s)</a:t>
            </a:r>
            <a:r>
              <a:rPr lang="en-US" dirty="0" smtClean="0"/>
              <a:t> + CuSO</a:t>
            </a:r>
            <a:r>
              <a:rPr lang="en-US" baseline="-25000" dirty="0" smtClean="0"/>
              <a:t>4 (</a:t>
            </a:r>
            <a:r>
              <a:rPr lang="en-US" baseline="-25000" dirty="0" err="1" smtClean="0"/>
              <a:t>aq</a:t>
            </a:r>
            <a:r>
              <a:rPr lang="en-US" baseline="-25000" dirty="0" smtClean="0"/>
              <a:t>) </a:t>
            </a:r>
            <a:r>
              <a:rPr lang="en-US" dirty="0" smtClean="0">
                <a:sym typeface="Wingdings"/>
              </a:rPr>
              <a:t>  </a:t>
            </a:r>
            <a:endParaRPr lang="en-US" dirty="0"/>
          </a:p>
        </p:txBody>
      </p:sp>
      <p:pic>
        <p:nvPicPr>
          <p:cNvPr id="4" name="Picture 3"/>
          <p:cNvPicPr>
            <a:picLocks noChangeAspect="1"/>
          </p:cNvPicPr>
          <p:nvPr/>
        </p:nvPicPr>
        <p:blipFill rotWithShape="1">
          <a:blip r:embed="rId4"/>
          <a:srcRect l="37172"/>
          <a:stretch/>
        </p:blipFill>
        <p:spPr>
          <a:xfrm>
            <a:off x="9027266" y="735520"/>
            <a:ext cx="2621557" cy="5389124"/>
          </a:xfrm>
          <a:prstGeom prst="rect">
            <a:avLst/>
          </a:prstGeom>
        </p:spPr>
      </p:pic>
      <p:sp>
        <p:nvSpPr>
          <p:cNvPr id="6" name="TextBox 5"/>
          <p:cNvSpPr txBox="1"/>
          <p:nvPr/>
        </p:nvSpPr>
        <p:spPr>
          <a:xfrm>
            <a:off x="9027266" y="504687"/>
            <a:ext cx="2621557" cy="461665"/>
          </a:xfrm>
          <a:prstGeom prst="rect">
            <a:avLst/>
          </a:prstGeom>
          <a:solidFill>
            <a:srgbClr val="00B0F0"/>
          </a:solidFill>
        </p:spPr>
        <p:txBody>
          <a:bodyPr wrap="square" rtlCol="0">
            <a:spAutoFit/>
          </a:bodyPr>
          <a:lstStyle/>
          <a:p>
            <a:pPr algn="ctr"/>
            <a:r>
              <a:rPr lang="en-US" sz="2400" smtClean="0">
                <a:solidFill>
                  <a:schemeClr val="bg1"/>
                </a:solidFill>
              </a:rPr>
              <a:t>Activity Series</a:t>
            </a:r>
            <a:endParaRPr lang="en-US" sz="2400">
              <a:solidFill>
                <a:schemeClr val="bg1"/>
              </a:solidFill>
            </a:endParaRPr>
          </a:p>
        </p:txBody>
      </p:sp>
      <p:sp>
        <p:nvSpPr>
          <p:cNvPr id="5" name="Rectangle 4">
            <a:hlinkClick r:id="" action="ppaction://hlinkshowjump?jump=nextslide"/>
          </p:cNvPr>
          <p:cNvSpPr/>
          <p:nvPr/>
        </p:nvSpPr>
        <p:spPr>
          <a:xfrm>
            <a:off x="644237" y="2568170"/>
            <a:ext cx="3204203" cy="108682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rPr>
              <a:t>Yes the reaction </a:t>
            </a:r>
            <a:r>
              <a:rPr lang="en-US" sz="2800" smtClean="0">
                <a:solidFill>
                  <a:srgbClr val="FFFF00"/>
                </a:solidFill>
              </a:rPr>
              <a:t>will occur.</a:t>
            </a:r>
            <a:endParaRPr lang="en-US" sz="2800" dirty="0">
              <a:solidFill>
                <a:srgbClr val="FFFF00"/>
              </a:solidFill>
            </a:endParaRPr>
          </a:p>
        </p:txBody>
      </p:sp>
      <p:sp>
        <p:nvSpPr>
          <p:cNvPr id="7" name="Rectangle 6">
            <a:hlinkClick r:id="" action="ppaction://hlinkshowjump?jump=nextslide"/>
          </p:cNvPr>
          <p:cNvSpPr/>
          <p:nvPr/>
        </p:nvSpPr>
        <p:spPr>
          <a:xfrm>
            <a:off x="4924878" y="2568170"/>
            <a:ext cx="3204203" cy="108682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rPr>
              <a:t>No the reaction will not occur.</a:t>
            </a:r>
            <a:endParaRPr lang="en-US" sz="2800" dirty="0">
              <a:solidFill>
                <a:srgbClr val="FFFF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124644"/>
            <a:ext cx="812800" cy="812800"/>
          </a:xfrm>
          <a:prstGeom prst="rect">
            <a:avLst/>
          </a:prstGeom>
        </p:spPr>
      </p:pic>
    </p:spTree>
    <p:extLst>
      <p:ext uri="{BB962C8B-B14F-4D97-AF65-F5344CB8AC3E}">
        <p14:creationId xmlns:p14="http://schemas.microsoft.com/office/powerpoint/2010/main" val="8240284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4237" y="3651417"/>
            <a:ext cx="7727346" cy="1640648"/>
          </a:xfrm>
        </p:spPr>
        <p:txBody>
          <a:bodyPr>
            <a:normAutofit lnSpcReduction="10000"/>
          </a:bodyPr>
          <a:lstStyle/>
          <a:p>
            <a:pPr marL="0" indent="0">
              <a:buNone/>
            </a:pPr>
            <a:r>
              <a:rPr lang="en-US" dirty="0" smtClean="0"/>
              <a:t>Now that you know the reaction will occur, try to predict the product and write the balanced chemical equation for this reaction:</a:t>
            </a:r>
          </a:p>
          <a:p>
            <a:pPr marL="0" indent="0" algn="ctr">
              <a:buNone/>
            </a:pPr>
            <a:r>
              <a:rPr lang="en-US" dirty="0" smtClean="0"/>
              <a:t>Mg </a:t>
            </a:r>
            <a:r>
              <a:rPr lang="en-US" baseline="-25000" dirty="0" smtClean="0"/>
              <a:t>(s)</a:t>
            </a:r>
            <a:r>
              <a:rPr lang="en-US" dirty="0" smtClean="0"/>
              <a:t> + CuSO</a:t>
            </a:r>
            <a:r>
              <a:rPr lang="en-US" baseline="-25000" dirty="0" smtClean="0"/>
              <a:t>4 (</a:t>
            </a:r>
            <a:r>
              <a:rPr lang="en-US" baseline="-25000" dirty="0" err="1" smtClean="0"/>
              <a:t>aq</a:t>
            </a:r>
            <a:r>
              <a:rPr lang="en-US" baseline="-25000" dirty="0" smtClean="0"/>
              <a:t>) </a:t>
            </a:r>
            <a:r>
              <a:rPr lang="en-US" dirty="0" smtClean="0">
                <a:sym typeface="Wingdings"/>
              </a:rPr>
              <a:t>  </a:t>
            </a:r>
            <a:endParaRPr lang="en-US" dirty="0"/>
          </a:p>
        </p:txBody>
      </p:sp>
      <p:pic>
        <p:nvPicPr>
          <p:cNvPr id="4" name="Picture 3"/>
          <p:cNvPicPr>
            <a:picLocks noChangeAspect="1"/>
          </p:cNvPicPr>
          <p:nvPr/>
        </p:nvPicPr>
        <p:blipFill rotWithShape="1">
          <a:blip r:embed="rId4"/>
          <a:srcRect l="37172"/>
          <a:stretch/>
        </p:blipFill>
        <p:spPr>
          <a:xfrm>
            <a:off x="8735438" y="735520"/>
            <a:ext cx="2913385" cy="5989034"/>
          </a:xfrm>
          <a:prstGeom prst="rect">
            <a:avLst/>
          </a:prstGeom>
        </p:spPr>
      </p:pic>
      <p:sp>
        <p:nvSpPr>
          <p:cNvPr id="6" name="TextBox 5"/>
          <p:cNvSpPr txBox="1"/>
          <p:nvPr/>
        </p:nvSpPr>
        <p:spPr>
          <a:xfrm>
            <a:off x="8735438" y="466928"/>
            <a:ext cx="2913385" cy="461665"/>
          </a:xfrm>
          <a:prstGeom prst="rect">
            <a:avLst/>
          </a:prstGeom>
          <a:solidFill>
            <a:srgbClr val="00B0F0"/>
          </a:solidFill>
        </p:spPr>
        <p:txBody>
          <a:bodyPr wrap="square" rtlCol="0">
            <a:spAutoFit/>
          </a:bodyPr>
          <a:lstStyle/>
          <a:p>
            <a:pPr algn="ctr"/>
            <a:r>
              <a:rPr lang="en-US" sz="2400" smtClean="0">
                <a:solidFill>
                  <a:schemeClr val="bg1"/>
                </a:solidFill>
              </a:rPr>
              <a:t>Activity Series</a:t>
            </a:r>
            <a:endParaRPr lang="en-US" sz="2400">
              <a:solidFill>
                <a:schemeClr val="bg1"/>
              </a:solidFill>
            </a:endParaRPr>
          </a:p>
        </p:txBody>
      </p:sp>
      <p:sp>
        <p:nvSpPr>
          <p:cNvPr id="5" name="Rectangle 4">
            <a:hlinkClick r:id="" action="ppaction://hlinkshowjump?jump=nextslide"/>
          </p:cNvPr>
          <p:cNvSpPr/>
          <p:nvPr/>
        </p:nvSpPr>
        <p:spPr>
          <a:xfrm>
            <a:off x="644237" y="2321588"/>
            <a:ext cx="3204203" cy="108682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rPr>
              <a:t>Yes the reaction will occur.</a:t>
            </a:r>
            <a:endParaRPr lang="en-US" sz="2800" dirty="0">
              <a:solidFill>
                <a:srgbClr val="FFFF00"/>
              </a:solidFill>
            </a:endParaRPr>
          </a:p>
        </p:txBody>
      </p:sp>
      <p:sp>
        <p:nvSpPr>
          <p:cNvPr id="7" name="Rectangle 6">
            <a:hlinkClick r:id="" action="ppaction://hlinkshowjump?jump=nextslide"/>
          </p:cNvPr>
          <p:cNvSpPr/>
          <p:nvPr/>
        </p:nvSpPr>
        <p:spPr>
          <a:xfrm>
            <a:off x="4924878" y="2321589"/>
            <a:ext cx="3204203" cy="1086827"/>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lumMod val="85000"/>
                  </a:schemeClr>
                </a:solidFill>
              </a:rPr>
              <a:t>No the reaction will not occur.</a:t>
            </a:r>
            <a:endParaRPr lang="en-US" sz="2800" dirty="0">
              <a:solidFill>
                <a:schemeClr val="bg1">
                  <a:lumMod val="85000"/>
                </a:schemeClr>
              </a:solidFill>
            </a:endParaRPr>
          </a:p>
        </p:txBody>
      </p:sp>
      <p:sp>
        <p:nvSpPr>
          <p:cNvPr id="8" name="Content Placeholder 2"/>
          <p:cNvSpPr txBox="1">
            <a:spLocks/>
          </p:cNvSpPr>
          <p:nvPr/>
        </p:nvSpPr>
        <p:spPr>
          <a:xfrm>
            <a:off x="644237" y="766711"/>
            <a:ext cx="7727346" cy="16406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smtClean="0"/>
              <a:t>The correct answer is YES.  This reaction will occur.  You can predict this reaction will occur because Mg is higher on the activity series than Cu.</a:t>
            </a:r>
            <a:endParaRPr lang="en-US" dirty="0"/>
          </a:p>
        </p:txBody>
      </p:sp>
      <p:sp>
        <p:nvSpPr>
          <p:cNvPr id="2" name="Rectangle 1"/>
          <p:cNvSpPr/>
          <p:nvPr/>
        </p:nvSpPr>
        <p:spPr>
          <a:xfrm>
            <a:off x="10719881" y="2101173"/>
            <a:ext cx="700391" cy="352814"/>
          </a:xfrm>
          <a:prstGeom prst="rect">
            <a:avLst/>
          </a:prstGeom>
          <a:noFill/>
          <a:ln w="3492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Rectangle 8"/>
          <p:cNvSpPr/>
          <p:nvPr/>
        </p:nvSpPr>
        <p:spPr>
          <a:xfrm>
            <a:off x="10719880" y="5016271"/>
            <a:ext cx="700391" cy="352814"/>
          </a:xfrm>
          <a:prstGeom prst="rect">
            <a:avLst/>
          </a:prstGeom>
          <a:noFill/>
          <a:ln w="3492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Bracket 9"/>
          <p:cNvSpPr/>
          <p:nvPr/>
        </p:nvSpPr>
        <p:spPr>
          <a:xfrm>
            <a:off x="10447506" y="2277580"/>
            <a:ext cx="272374" cy="2915098"/>
          </a:xfrm>
          <a:prstGeom prst="leftBracket">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a:hlinkClick r:id="" action="ppaction://hlinkshowjump?jump=nextslide"/>
          </p:cNvPr>
          <p:cNvSpPr/>
          <p:nvPr/>
        </p:nvSpPr>
        <p:spPr>
          <a:xfrm>
            <a:off x="4019123" y="5535066"/>
            <a:ext cx="3414277" cy="79895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FFFF00"/>
                </a:solidFill>
              </a:rPr>
              <a:t>Balanced Reaction</a:t>
            </a:r>
            <a:endParaRPr lang="en-US" sz="2800" dirty="0">
              <a:solidFill>
                <a:srgbClr val="FFFF00"/>
              </a:solidFill>
            </a:endParaRPr>
          </a:p>
        </p:txBody>
      </p:sp>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5983845"/>
            <a:ext cx="812800" cy="812800"/>
          </a:xfrm>
          <a:prstGeom prst="rect">
            <a:avLst/>
          </a:prstGeom>
          <a:solidFill>
            <a:srgbClr val="FF0000"/>
          </a:solidFill>
        </p:spPr>
      </p:pic>
    </p:spTree>
    <p:extLst>
      <p:ext uri="{BB962C8B-B14F-4D97-AF65-F5344CB8AC3E}">
        <p14:creationId xmlns:p14="http://schemas.microsoft.com/office/powerpoint/2010/main" val="11719674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45"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1761" y="887497"/>
            <a:ext cx="7727346" cy="1640648"/>
          </a:xfrm>
        </p:spPr>
        <p:txBody>
          <a:bodyPr>
            <a:normAutofit lnSpcReduction="10000"/>
          </a:bodyPr>
          <a:lstStyle/>
          <a:p>
            <a:pPr marL="0" indent="0">
              <a:buNone/>
            </a:pPr>
            <a:r>
              <a:rPr lang="en-US" sz="3200" dirty="0" smtClean="0"/>
              <a:t>Balanced Reaction:</a:t>
            </a:r>
          </a:p>
          <a:p>
            <a:pPr marL="0" indent="0">
              <a:buNone/>
            </a:pPr>
            <a:endParaRPr lang="en-US" sz="3200" dirty="0" smtClean="0"/>
          </a:p>
          <a:p>
            <a:pPr marL="0" indent="0" algn="ctr">
              <a:buNone/>
            </a:pPr>
            <a:r>
              <a:rPr lang="en-US" sz="3600" dirty="0" smtClean="0"/>
              <a:t>Mg </a:t>
            </a:r>
            <a:r>
              <a:rPr lang="en-US" sz="3600" baseline="-25000" dirty="0" smtClean="0"/>
              <a:t>(s)</a:t>
            </a:r>
            <a:r>
              <a:rPr lang="en-US" sz="3600" dirty="0" smtClean="0"/>
              <a:t> + CuSO</a:t>
            </a:r>
            <a:r>
              <a:rPr lang="en-US" sz="3600" baseline="-25000" dirty="0" smtClean="0"/>
              <a:t>4 (</a:t>
            </a:r>
            <a:r>
              <a:rPr lang="en-US" sz="3600" baseline="-25000" dirty="0" err="1" smtClean="0"/>
              <a:t>aq</a:t>
            </a:r>
            <a:r>
              <a:rPr lang="en-US" sz="3600" baseline="-25000" dirty="0" smtClean="0"/>
              <a:t>) </a:t>
            </a:r>
            <a:r>
              <a:rPr lang="en-US" sz="3600" dirty="0" smtClean="0">
                <a:sym typeface="Wingdings"/>
              </a:rPr>
              <a:t>  MgSO</a:t>
            </a:r>
            <a:r>
              <a:rPr lang="en-US" sz="3600" baseline="-25000" dirty="0" smtClean="0">
                <a:sym typeface="Wingdings"/>
              </a:rPr>
              <a:t>4 (</a:t>
            </a:r>
            <a:r>
              <a:rPr lang="en-US" sz="3600" baseline="-25000" dirty="0" err="1" smtClean="0">
                <a:sym typeface="Wingdings"/>
              </a:rPr>
              <a:t>aq</a:t>
            </a:r>
            <a:r>
              <a:rPr lang="en-US" sz="3600" baseline="-25000" dirty="0" smtClean="0">
                <a:sym typeface="Wingdings"/>
              </a:rPr>
              <a:t>) </a:t>
            </a:r>
            <a:r>
              <a:rPr lang="en-US" sz="3600" dirty="0" smtClean="0">
                <a:sym typeface="Wingdings"/>
              </a:rPr>
              <a:t>+ Cu</a:t>
            </a:r>
            <a:r>
              <a:rPr lang="en-US" sz="3600" baseline="-25000" dirty="0" smtClean="0">
                <a:sym typeface="Wingdings"/>
              </a:rPr>
              <a:t> (s)</a:t>
            </a:r>
            <a:endParaRPr lang="en-US" sz="3600" baseline="-25000" dirty="0"/>
          </a:p>
        </p:txBody>
      </p:sp>
      <p:sp>
        <p:nvSpPr>
          <p:cNvPr id="11" name="Rectangle 10">
            <a:hlinkClick r:id="" action="ppaction://hlinkshowjump?jump=nextslide"/>
          </p:cNvPr>
          <p:cNvSpPr/>
          <p:nvPr/>
        </p:nvSpPr>
        <p:spPr>
          <a:xfrm>
            <a:off x="4518295" y="3745454"/>
            <a:ext cx="3414277" cy="79895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rPr>
              <a:t>Success Criteria</a:t>
            </a:r>
            <a:endParaRPr lang="en-US" sz="2800" dirty="0">
              <a:solidFill>
                <a:srgbClr val="FFFF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15557062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3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FF00"/>
                </a:solidFill>
              </a:rPr>
              <a:t>Success!</a:t>
            </a:r>
            <a:endParaRPr lang="en-US" dirty="0">
              <a:solidFill>
                <a:srgbClr val="FFFF00"/>
              </a:solidFill>
            </a:endParaRPr>
          </a:p>
        </p:txBody>
      </p:sp>
      <p:sp>
        <p:nvSpPr>
          <p:cNvPr id="3" name="Content Placeholder 2"/>
          <p:cNvSpPr>
            <a:spLocks noGrp="1"/>
          </p:cNvSpPr>
          <p:nvPr>
            <p:ph idx="1"/>
          </p:nvPr>
        </p:nvSpPr>
        <p:spPr>
          <a:xfrm>
            <a:off x="1186163" y="1690688"/>
            <a:ext cx="6643831" cy="3684456"/>
          </a:xfrm>
        </p:spPr>
        <p:txBody>
          <a:bodyPr>
            <a:normAutofit/>
          </a:bodyPr>
          <a:lstStyle/>
          <a:p>
            <a:pPr marL="0" indent="0">
              <a:buNone/>
            </a:pPr>
            <a:r>
              <a:rPr lang="en-US" sz="3200" dirty="0" smtClean="0"/>
              <a:t>You have reached the end of this activity.  You will know that you have achieved the goals for this activity when you can describe and identify single displacement reactions, can give examples of these reactions and can use an activity series to determine whether a reaction will occur.</a:t>
            </a:r>
            <a:endParaRPr lang="en-US" sz="3200"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829994" y="1226477"/>
            <a:ext cx="3523806" cy="4148667"/>
          </a:xfrm>
          <a:prstGeom prst="rect">
            <a:avLst/>
          </a:prstGeom>
        </p:spPr>
      </p:pic>
      <p:sp>
        <p:nvSpPr>
          <p:cNvPr id="6" name="Rectangle 5">
            <a:hlinkClick r:id="" action="ppaction://hlinkshowjump?jump=firstslide"/>
          </p:cNvPr>
          <p:cNvSpPr/>
          <p:nvPr/>
        </p:nvSpPr>
        <p:spPr>
          <a:xfrm>
            <a:off x="4186669" y="5616183"/>
            <a:ext cx="3818662" cy="101078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Back to Start</a:t>
            </a:r>
            <a:endParaRPr lang="en-US" sz="32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62497" y="5938795"/>
            <a:ext cx="812800" cy="812800"/>
          </a:xfrm>
          <a:prstGeom prst="rect">
            <a:avLst/>
          </a:prstGeom>
        </p:spPr>
      </p:pic>
    </p:spTree>
    <p:extLst>
      <p:ext uri="{BB962C8B-B14F-4D97-AF65-F5344CB8AC3E}">
        <p14:creationId xmlns:p14="http://schemas.microsoft.com/office/powerpoint/2010/main" val="21089935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6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480402"/>
            <a:ext cx="11113477" cy="4351338"/>
          </a:xfrm>
        </p:spPr>
        <p:txBody>
          <a:bodyPr/>
          <a:lstStyle/>
          <a:p>
            <a:pPr marL="0" indent="0">
              <a:buNone/>
            </a:pPr>
            <a:r>
              <a:rPr lang="en-US" dirty="0" smtClean="0"/>
              <a:t>There are millions of chemical reactions that are known to occur.  Among these millions of reactions, certain types display similar characteristics.  As a result, chemists are able to group reactions into 4 basic types to help organize these known reactions and to help chemists predict the products of unknown reactions.</a:t>
            </a:r>
          </a:p>
          <a:p>
            <a:pPr marL="0" indent="0">
              <a:buNone/>
            </a:pPr>
            <a:endParaRPr lang="en-US" dirty="0"/>
          </a:p>
        </p:txBody>
      </p:sp>
      <p:sp>
        <p:nvSpPr>
          <p:cNvPr id="4" name="Rectangle 3">
            <a:hlinkClick r:id="" action="ppaction://hlinkshowjump?jump=nextslide"/>
          </p:cNvPr>
          <p:cNvSpPr/>
          <p:nvPr/>
        </p:nvSpPr>
        <p:spPr>
          <a:xfrm>
            <a:off x="4202723" y="5903926"/>
            <a:ext cx="4079631" cy="75210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FF00"/>
                </a:solidFill>
              </a:rPr>
              <a:t>Click to learn about single </a:t>
            </a:r>
            <a:r>
              <a:rPr lang="en-US" sz="2400" smtClean="0">
                <a:solidFill>
                  <a:srgbClr val="FFFF00"/>
                </a:solidFill>
              </a:rPr>
              <a:t>displacement reactions</a:t>
            </a:r>
            <a:endParaRPr lang="en-US" sz="2400" dirty="0">
              <a:solidFill>
                <a:srgbClr val="FFFF00"/>
              </a:solidFill>
            </a:endParaRPr>
          </a:p>
        </p:txBody>
      </p:sp>
      <p:pic>
        <p:nvPicPr>
          <p:cNvPr id="8" name="Picture 7"/>
          <p:cNvPicPr>
            <a:picLocks noChangeAspect="1"/>
          </p:cNvPicPr>
          <p:nvPr/>
        </p:nvPicPr>
        <p:blipFill>
          <a:blip r:embed="rId4"/>
          <a:stretch>
            <a:fillRect/>
          </a:stretch>
        </p:blipFill>
        <p:spPr>
          <a:xfrm>
            <a:off x="3418935" y="2464866"/>
            <a:ext cx="6878118" cy="3439060"/>
          </a:xfrm>
          <a:prstGeom prst="rect">
            <a:avLst/>
          </a:prstGeom>
        </p:spPr>
      </p:pic>
      <p:sp>
        <p:nvSpPr>
          <p:cNvPr id="9" name="TextBox 8"/>
          <p:cNvSpPr txBox="1"/>
          <p:nvPr/>
        </p:nvSpPr>
        <p:spPr>
          <a:xfrm>
            <a:off x="1160579" y="2867083"/>
            <a:ext cx="2497016" cy="400110"/>
          </a:xfrm>
          <a:prstGeom prst="rect">
            <a:avLst/>
          </a:prstGeom>
          <a:solidFill>
            <a:schemeClr val="accent1">
              <a:lumMod val="75000"/>
            </a:schemeClr>
          </a:solidFill>
        </p:spPr>
        <p:txBody>
          <a:bodyPr wrap="square" rtlCol="0">
            <a:spAutoFit/>
          </a:bodyPr>
          <a:lstStyle/>
          <a:p>
            <a:pPr algn="ctr"/>
            <a:r>
              <a:rPr lang="en-US" sz="2000" dirty="0" smtClean="0">
                <a:solidFill>
                  <a:schemeClr val="bg1"/>
                </a:solidFill>
              </a:rPr>
              <a:t>Synthesis</a:t>
            </a:r>
            <a:endParaRPr lang="en-US" sz="2000" dirty="0">
              <a:solidFill>
                <a:schemeClr val="bg1"/>
              </a:solidFill>
            </a:endParaRPr>
          </a:p>
        </p:txBody>
      </p:sp>
      <p:sp>
        <p:nvSpPr>
          <p:cNvPr id="10" name="TextBox 9"/>
          <p:cNvSpPr txBox="1"/>
          <p:nvPr/>
        </p:nvSpPr>
        <p:spPr>
          <a:xfrm>
            <a:off x="1160579" y="3609333"/>
            <a:ext cx="2497015" cy="400110"/>
          </a:xfrm>
          <a:prstGeom prst="rect">
            <a:avLst/>
          </a:prstGeom>
          <a:solidFill>
            <a:schemeClr val="accent5"/>
          </a:solidFill>
        </p:spPr>
        <p:txBody>
          <a:bodyPr wrap="square" rtlCol="0">
            <a:spAutoFit/>
          </a:bodyPr>
          <a:lstStyle/>
          <a:p>
            <a:pPr algn="ctr"/>
            <a:r>
              <a:rPr lang="en-US" sz="2000" dirty="0" smtClean="0">
                <a:solidFill>
                  <a:schemeClr val="bg1"/>
                </a:solidFill>
              </a:rPr>
              <a:t>Decomposition</a:t>
            </a:r>
            <a:endParaRPr lang="en-US" sz="2000" dirty="0">
              <a:solidFill>
                <a:schemeClr val="bg1"/>
              </a:solidFill>
            </a:endParaRPr>
          </a:p>
        </p:txBody>
      </p:sp>
      <p:sp>
        <p:nvSpPr>
          <p:cNvPr id="11" name="TextBox 10"/>
          <p:cNvSpPr txBox="1"/>
          <p:nvPr/>
        </p:nvSpPr>
        <p:spPr>
          <a:xfrm>
            <a:off x="1160579" y="4356627"/>
            <a:ext cx="2497016" cy="400107"/>
          </a:xfrm>
          <a:prstGeom prst="rect">
            <a:avLst/>
          </a:prstGeom>
          <a:solidFill>
            <a:srgbClr val="FF0000"/>
          </a:solidFill>
        </p:spPr>
        <p:txBody>
          <a:bodyPr wrap="square" rtlCol="0">
            <a:spAutoFit/>
          </a:bodyPr>
          <a:lstStyle/>
          <a:p>
            <a:pPr algn="ctr"/>
            <a:r>
              <a:rPr lang="en-US" sz="2000" dirty="0" smtClean="0">
                <a:solidFill>
                  <a:schemeClr val="bg1"/>
                </a:solidFill>
              </a:rPr>
              <a:t>Single Displacement</a:t>
            </a:r>
            <a:endParaRPr lang="en-US" sz="2000" dirty="0">
              <a:solidFill>
                <a:schemeClr val="bg1"/>
              </a:solidFill>
            </a:endParaRPr>
          </a:p>
        </p:txBody>
      </p:sp>
      <p:sp>
        <p:nvSpPr>
          <p:cNvPr id="12" name="TextBox 11"/>
          <p:cNvSpPr txBox="1"/>
          <p:nvPr/>
        </p:nvSpPr>
        <p:spPr>
          <a:xfrm>
            <a:off x="1160579" y="5098877"/>
            <a:ext cx="2497015" cy="400110"/>
          </a:xfrm>
          <a:prstGeom prst="rect">
            <a:avLst/>
          </a:prstGeom>
          <a:solidFill>
            <a:schemeClr val="accent5"/>
          </a:solidFill>
        </p:spPr>
        <p:txBody>
          <a:bodyPr wrap="square" rtlCol="0">
            <a:spAutoFit/>
          </a:bodyPr>
          <a:lstStyle/>
          <a:p>
            <a:pPr algn="ctr"/>
            <a:r>
              <a:rPr lang="en-US" sz="2000" dirty="0" smtClean="0">
                <a:solidFill>
                  <a:schemeClr val="bg1"/>
                </a:solidFill>
              </a:rPr>
              <a:t>Double Displacement</a:t>
            </a:r>
            <a:endParaRPr lang="en-US" sz="2000" dirty="0">
              <a:solidFill>
                <a:schemeClr val="bg1"/>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2877" y="6045200"/>
            <a:ext cx="812800" cy="812800"/>
          </a:xfrm>
          <a:prstGeom prst="rect">
            <a:avLst/>
          </a:prstGeom>
        </p:spPr>
      </p:pic>
      <p:sp>
        <p:nvSpPr>
          <p:cNvPr id="13" name="TextBox 12"/>
          <p:cNvSpPr txBox="1"/>
          <p:nvPr/>
        </p:nvSpPr>
        <p:spPr>
          <a:xfrm>
            <a:off x="8919778" y="6153836"/>
            <a:ext cx="1835674" cy="646331"/>
          </a:xfrm>
          <a:prstGeom prst="rect">
            <a:avLst/>
          </a:prstGeom>
          <a:solidFill>
            <a:srgbClr val="FF0000"/>
          </a:solidFill>
        </p:spPr>
        <p:txBody>
          <a:bodyPr wrap="square" rtlCol="0">
            <a:spAutoFit/>
          </a:bodyPr>
          <a:lstStyle/>
          <a:p>
            <a:pPr algn="ctr"/>
            <a:r>
              <a:rPr lang="en-US" dirty="0" smtClean="0">
                <a:solidFill>
                  <a:srgbClr val="FFFF00"/>
                </a:solidFill>
              </a:rPr>
              <a:t>Click this icon </a:t>
            </a:r>
            <a:r>
              <a:rPr lang="en-US" smtClean="0">
                <a:solidFill>
                  <a:srgbClr val="FFFF00"/>
                </a:solidFill>
              </a:rPr>
              <a:t>to play audio</a:t>
            </a:r>
            <a:endParaRPr lang="en-US">
              <a:solidFill>
                <a:srgbClr val="FFFF00"/>
              </a:solidFill>
            </a:endParaRPr>
          </a:p>
        </p:txBody>
      </p:sp>
      <p:cxnSp>
        <p:nvCxnSpPr>
          <p:cNvPr id="14" name="Straight Arrow Connector 13"/>
          <p:cNvCxnSpPr>
            <a:stCxn id="13" idx="3"/>
          </p:cNvCxnSpPr>
          <p:nvPr/>
        </p:nvCxnSpPr>
        <p:spPr>
          <a:xfrm>
            <a:off x="10755452" y="6477002"/>
            <a:ext cx="637425"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6652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3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2333"/>
            <a:ext cx="10515600" cy="1325563"/>
          </a:xfrm>
        </p:spPr>
        <p:txBody>
          <a:bodyPr/>
          <a:lstStyle/>
          <a:p>
            <a:r>
              <a:rPr lang="en-US" dirty="0" smtClean="0"/>
              <a:t>Single Displacement Reactions</a:t>
            </a:r>
            <a:endParaRPr lang="en-US" dirty="0"/>
          </a:p>
        </p:txBody>
      </p:sp>
      <p:sp>
        <p:nvSpPr>
          <p:cNvPr id="3" name="Content Placeholder 2"/>
          <p:cNvSpPr>
            <a:spLocks noGrp="1"/>
          </p:cNvSpPr>
          <p:nvPr>
            <p:ph idx="1"/>
          </p:nvPr>
        </p:nvSpPr>
        <p:spPr>
          <a:xfrm>
            <a:off x="838199" y="1437481"/>
            <a:ext cx="10803673" cy="4351338"/>
          </a:xfrm>
        </p:spPr>
        <p:txBody>
          <a:bodyPr/>
          <a:lstStyle/>
          <a:p>
            <a:pPr marL="0" indent="0">
              <a:buNone/>
            </a:pPr>
            <a:r>
              <a:rPr lang="en-US" dirty="0" smtClean="0"/>
              <a:t>In a single displacement reaction, a single element replaces (or displaces) another element in a compound.  A general formula for a single displacement reaction can be written as follows:</a:t>
            </a:r>
          </a:p>
          <a:p>
            <a:pPr marL="0" indent="0">
              <a:buNone/>
            </a:pPr>
            <a:endParaRPr lang="en-US" dirty="0" smtClean="0"/>
          </a:p>
        </p:txBody>
      </p:sp>
      <p:sp>
        <p:nvSpPr>
          <p:cNvPr id="4" name="Rectangle 3">
            <a:hlinkClick r:id="" action="ppaction://hlinkshowjump?jump=nextslide"/>
          </p:cNvPr>
          <p:cNvSpPr/>
          <p:nvPr/>
        </p:nvSpPr>
        <p:spPr>
          <a:xfrm>
            <a:off x="3776296" y="2867892"/>
            <a:ext cx="4639408" cy="128867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rPr>
              <a:t>Click for the General Formula for a Single </a:t>
            </a:r>
            <a:r>
              <a:rPr lang="en-US" sz="2800" smtClean="0">
                <a:solidFill>
                  <a:srgbClr val="FFFF00"/>
                </a:solidFill>
              </a:rPr>
              <a:t>Displacement Reaction</a:t>
            </a:r>
            <a:endParaRPr lang="en-US" sz="2800" dirty="0">
              <a:solidFill>
                <a:srgbClr val="FFFF00"/>
              </a:solidFill>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6045200"/>
            <a:ext cx="812800" cy="812800"/>
          </a:xfrm>
          <a:prstGeom prst="rect">
            <a:avLst/>
          </a:prstGeom>
        </p:spPr>
      </p:pic>
    </p:spTree>
    <p:extLst>
      <p:ext uri="{BB962C8B-B14F-4D97-AF65-F5344CB8AC3E}">
        <p14:creationId xmlns:p14="http://schemas.microsoft.com/office/powerpoint/2010/main" val="754229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7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2333"/>
            <a:ext cx="10515600" cy="1325563"/>
          </a:xfrm>
        </p:spPr>
        <p:txBody>
          <a:bodyPr/>
          <a:lstStyle/>
          <a:p>
            <a:r>
              <a:rPr lang="en-US" dirty="0" smtClean="0"/>
              <a:t>Single Displacement Reactions</a:t>
            </a:r>
            <a:endParaRPr lang="en-US" dirty="0"/>
          </a:p>
        </p:txBody>
      </p:sp>
      <p:sp>
        <p:nvSpPr>
          <p:cNvPr id="3" name="Content Placeholder 2"/>
          <p:cNvSpPr>
            <a:spLocks noGrp="1"/>
          </p:cNvSpPr>
          <p:nvPr>
            <p:ph idx="1"/>
          </p:nvPr>
        </p:nvSpPr>
        <p:spPr>
          <a:xfrm>
            <a:off x="247973" y="1159727"/>
            <a:ext cx="11701220" cy="2993816"/>
          </a:xfrm>
        </p:spPr>
        <p:txBody>
          <a:bodyPr>
            <a:noAutofit/>
          </a:bodyPr>
          <a:lstStyle/>
          <a:p>
            <a:pPr marL="0" indent="0">
              <a:buNone/>
            </a:pPr>
            <a:r>
              <a:rPr lang="en-US" dirty="0"/>
              <a:t>In a single displacement reaction, a single element replaces (or displaces) another element in a compound.  A general formula for a single displacement reaction can be written as follows:</a:t>
            </a:r>
          </a:p>
          <a:p>
            <a:pPr marL="0" indent="0" algn="ctr">
              <a:buNone/>
            </a:pPr>
            <a:r>
              <a:rPr lang="en-US" dirty="0" smtClean="0">
                <a:solidFill>
                  <a:srgbClr val="00B050"/>
                </a:solidFill>
              </a:rPr>
              <a:t>A</a:t>
            </a:r>
            <a:r>
              <a:rPr lang="en-US" dirty="0" smtClean="0">
                <a:solidFill>
                  <a:srgbClr val="7030A0"/>
                </a:solidFill>
              </a:rPr>
              <a:t>B </a:t>
            </a:r>
            <a:r>
              <a:rPr lang="en-US" dirty="0" smtClean="0"/>
              <a:t>+</a:t>
            </a:r>
            <a:r>
              <a:rPr lang="en-US" dirty="0" smtClean="0">
                <a:solidFill>
                  <a:srgbClr val="7030A0"/>
                </a:solidFill>
              </a:rPr>
              <a:t> </a:t>
            </a:r>
            <a:r>
              <a:rPr lang="en-US" dirty="0" smtClean="0">
                <a:solidFill>
                  <a:srgbClr val="00B0F0"/>
                </a:solidFill>
              </a:rPr>
              <a:t>C</a:t>
            </a:r>
            <a:r>
              <a:rPr lang="en-US" dirty="0" smtClean="0">
                <a:solidFill>
                  <a:srgbClr val="7030A0"/>
                </a:solidFill>
              </a:rPr>
              <a:t> </a:t>
            </a:r>
            <a:r>
              <a:rPr lang="en-US" dirty="0" smtClean="0">
                <a:sym typeface="Wingdings"/>
              </a:rPr>
              <a:t></a:t>
            </a:r>
            <a:r>
              <a:rPr lang="en-US" dirty="0" smtClean="0">
                <a:solidFill>
                  <a:srgbClr val="7030A0"/>
                </a:solidFill>
                <a:sym typeface="Wingdings"/>
              </a:rPr>
              <a:t> </a:t>
            </a:r>
            <a:r>
              <a:rPr lang="en-US" dirty="0" smtClean="0">
                <a:solidFill>
                  <a:srgbClr val="00B050"/>
                </a:solidFill>
              </a:rPr>
              <a:t>A</a:t>
            </a:r>
            <a:r>
              <a:rPr lang="en-US" dirty="0" smtClean="0">
                <a:solidFill>
                  <a:srgbClr val="00B0F0"/>
                </a:solidFill>
              </a:rPr>
              <a:t>C</a:t>
            </a:r>
            <a:r>
              <a:rPr lang="en-US" dirty="0" smtClean="0">
                <a:solidFill>
                  <a:srgbClr val="7030A0"/>
                </a:solidFill>
                <a:sym typeface="Wingdings"/>
              </a:rPr>
              <a:t> </a:t>
            </a:r>
            <a:r>
              <a:rPr lang="en-US" dirty="0" smtClean="0">
                <a:sym typeface="Wingdings"/>
              </a:rPr>
              <a:t>+</a:t>
            </a:r>
            <a:r>
              <a:rPr lang="en-US" dirty="0" smtClean="0">
                <a:solidFill>
                  <a:srgbClr val="7030A0"/>
                </a:solidFill>
                <a:sym typeface="Wingdings"/>
              </a:rPr>
              <a:t> B </a:t>
            </a:r>
          </a:p>
          <a:p>
            <a:pPr marL="0" indent="0" algn="ctr">
              <a:buNone/>
            </a:pPr>
            <a:r>
              <a:rPr lang="en-US" dirty="0" smtClean="0">
                <a:solidFill>
                  <a:srgbClr val="FF0000"/>
                </a:solidFill>
                <a:sym typeface="Wingdings"/>
              </a:rPr>
              <a:t>OR</a:t>
            </a:r>
            <a:endParaRPr lang="en-US" dirty="0" smtClean="0">
              <a:sym typeface="Wingdings"/>
            </a:endParaRPr>
          </a:p>
          <a:p>
            <a:pPr marL="0" indent="0" algn="ctr">
              <a:buNone/>
            </a:pPr>
            <a:r>
              <a:rPr lang="en-US" dirty="0" smtClean="0">
                <a:solidFill>
                  <a:srgbClr val="00B050"/>
                </a:solidFill>
              </a:rPr>
              <a:t>A</a:t>
            </a:r>
            <a:r>
              <a:rPr lang="en-US" dirty="0" smtClean="0">
                <a:solidFill>
                  <a:srgbClr val="7030A0"/>
                </a:solidFill>
              </a:rPr>
              <a:t> </a:t>
            </a:r>
            <a:r>
              <a:rPr lang="en-US" dirty="0" smtClean="0"/>
              <a:t>+</a:t>
            </a:r>
            <a:r>
              <a:rPr lang="en-US" dirty="0" smtClean="0">
                <a:solidFill>
                  <a:srgbClr val="7030A0"/>
                </a:solidFill>
              </a:rPr>
              <a:t> B</a:t>
            </a:r>
            <a:r>
              <a:rPr lang="en-US" dirty="0" smtClean="0">
                <a:solidFill>
                  <a:srgbClr val="00B0F0"/>
                </a:solidFill>
              </a:rPr>
              <a:t>C</a:t>
            </a:r>
            <a:r>
              <a:rPr lang="en-US" dirty="0" smtClean="0">
                <a:solidFill>
                  <a:srgbClr val="7030A0"/>
                </a:solidFill>
              </a:rPr>
              <a:t> </a:t>
            </a:r>
            <a:r>
              <a:rPr lang="en-US" dirty="0" smtClean="0">
                <a:sym typeface="Wingdings"/>
              </a:rPr>
              <a:t></a:t>
            </a:r>
            <a:r>
              <a:rPr lang="en-US" dirty="0" smtClean="0">
                <a:solidFill>
                  <a:srgbClr val="7030A0"/>
                </a:solidFill>
                <a:sym typeface="Wingdings"/>
              </a:rPr>
              <a:t> </a:t>
            </a:r>
            <a:r>
              <a:rPr lang="en-US" dirty="0" smtClean="0">
                <a:solidFill>
                  <a:srgbClr val="00B050"/>
                </a:solidFill>
              </a:rPr>
              <a:t>A</a:t>
            </a:r>
            <a:r>
              <a:rPr lang="en-US" dirty="0" smtClean="0">
                <a:solidFill>
                  <a:srgbClr val="00B0F0"/>
                </a:solidFill>
              </a:rPr>
              <a:t>C</a:t>
            </a:r>
            <a:r>
              <a:rPr lang="en-US" dirty="0" smtClean="0">
                <a:solidFill>
                  <a:srgbClr val="7030A0"/>
                </a:solidFill>
                <a:sym typeface="Wingdings"/>
              </a:rPr>
              <a:t> </a:t>
            </a:r>
            <a:r>
              <a:rPr lang="en-US" dirty="0" smtClean="0">
                <a:sym typeface="Wingdings"/>
              </a:rPr>
              <a:t>+</a:t>
            </a:r>
            <a:r>
              <a:rPr lang="en-US" dirty="0" smtClean="0">
                <a:solidFill>
                  <a:srgbClr val="7030A0"/>
                </a:solidFill>
                <a:sym typeface="Wingdings"/>
              </a:rPr>
              <a:t> B </a:t>
            </a:r>
            <a:endParaRPr lang="en-US" dirty="0" smtClean="0">
              <a:solidFill>
                <a:srgbClr val="7030A0"/>
              </a:solidFill>
            </a:endParaRPr>
          </a:p>
          <a:p>
            <a:pPr marL="0" indent="0">
              <a:buNone/>
            </a:pPr>
            <a:endParaRPr lang="en-US" b="1" dirty="0" smtClean="0">
              <a:solidFill>
                <a:srgbClr val="7030A0"/>
              </a:solidFill>
              <a:sym typeface="Wingdings"/>
            </a:endParaRPr>
          </a:p>
          <a:p>
            <a:pPr marL="0" indent="0">
              <a:buNone/>
            </a:pPr>
            <a:endParaRPr lang="en-US" dirty="0" smtClean="0"/>
          </a:p>
          <a:p>
            <a:pPr marL="0" indent="0">
              <a:buNone/>
            </a:pPr>
            <a:endParaRPr lang="en-US" dirty="0" smtClean="0"/>
          </a:p>
          <a:p>
            <a:pPr marL="0" indent="0">
              <a:buNone/>
            </a:pPr>
            <a:endParaRPr lang="en-US" dirty="0" smtClean="0"/>
          </a:p>
        </p:txBody>
      </p:sp>
      <p:sp>
        <p:nvSpPr>
          <p:cNvPr id="6" name="Rectangle 5">
            <a:hlinkClick r:id="" action="ppaction://hlinkshowjump?jump=nextslide"/>
          </p:cNvPr>
          <p:cNvSpPr/>
          <p:nvPr/>
        </p:nvSpPr>
        <p:spPr>
          <a:xfrm>
            <a:off x="3259809" y="6029286"/>
            <a:ext cx="6412424" cy="66221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rPr>
              <a:t>Single Displacement Reaction Example</a:t>
            </a:r>
            <a:endParaRPr lang="en-US" sz="2800" dirty="0">
              <a:solidFill>
                <a:srgbClr val="FFFF00"/>
              </a:solidFill>
            </a:endParaRPr>
          </a:p>
        </p:txBody>
      </p:sp>
      <p:sp>
        <p:nvSpPr>
          <p:cNvPr id="4" name="Rectangle 3"/>
          <p:cNvSpPr/>
          <p:nvPr/>
        </p:nvSpPr>
        <p:spPr>
          <a:xfrm>
            <a:off x="247973" y="3909735"/>
            <a:ext cx="11530739" cy="954107"/>
          </a:xfrm>
          <a:prstGeom prst="rect">
            <a:avLst/>
          </a:prstGeom>
        </p:spPr>
        <p:txBody>
          <a:bodyPr wrap="square">
            <a:spAutoFit/>
          </a:bodyPr>
          <a:lstStyle/>
          <a:p>
            <a:r>
              <a:rPr lang="en-US" sz="2800" dirty="0" smtClean="0"/>
              <a:t>As you can see, in this reaction, the element C displaces the element B from the reactant compound AB to form the product compound AC. </a:t>
            </a:r>
            <a:endParaRPr lang="en-US" sz="2800" dirty="0"/>
          </a:p>
        </p:txBody>
      </p:sp>
      <p:grpSp>
        <p:nvGrpSpPr>
          <p:cNvPr id="12" name="Group 11"/>
          <p:cNvGrpSpPr/>
          <p:nvPr/>
        </p:nvGrpSpPr>
        <p:grpSpPr>
          <a:xfrm>
            <a:off x="1436181" y="5036950"/>
            <a:ext cx="10079063" cy="980344"/>
            <a:chOff x="661261" y="4165168"/>
            <a:chExt cx="10692539" cy="1265387"/>
          </a:xfrm>
        </p:grpSpPr>
        <p:pic>
          <p:nvPicPr>
            <p:cNvPr id="7" name="Picture 6"/>
            <p:cNvPicPr>
              <a:picLocks noChangeAspect="1"/>
            </p:cNvPicPr>
            <p:nvPr/>
          </p:nvPicPr>
          <p:blipFill rotWithShape="1">
            <a:blip r:embed="rId4"/>
            <a:srcRect t="51868" b="30483"/>
            <a:stretch/>
          </p:blipFill>
          <p:spPr>
            <a:xfrm>
              <a:off x="661261" y="4404656"/>
              <a:ext cx="10692539" cy="1025899"/>
            </a:xfrm>
            <a:prstGeom prst="rect">
              <a:avLst/>
            </a:prstGeom>
          </p:spPr>
        </p:pic>
        <p:sp>
          <p:nvSpPr>
            <p:cNvPr id="11" name="Arc 10"/>
            <p:cNvSpPr/>
            <p:nvPr/>
          </p:nvSpPr>
          <p:spPr>
            <a:xfrm>
              <a:off x="2572718" y="4165168"/>
              <a:ext cx="1363851" cy="914400"/>
            </a:xfrm>
            <a:prstGeom prst="arc">
              <a:avLst>
                <a:gd name="adj1" fmla="val 11128600"/>
                <a:gd name="adj2" fmla="val 20826310"/>
              </a:avLst>
            </a:prstGeom>
            <a:noFill/>
            <a:ln w="34925">
              <a:solidFill>
                <a:srgbClr val="FF0000"/>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16098862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86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3031" y="577118"/>
            <a:ext cx="10873154" cy="4351338"/>
          </a:xfrm>
        </p:spPr>
        <p:txBody>
          <a:bodyPr/>
          <a:lstStyle/>
          <a:p>
            <a:pPr marL="0" indent="0">
              <a:buNone/>
            </a:pPr>
            <a:r>
              <a:rPr lang="en-US" dirty="0"/>
              <a:t>A good example of a single displacement reaction occurs when magnesium (Mg) replaces hydrogen in hydrogen chloride (</a:t>
            </a:r>
            <a:r>
              <a:rPr lang="en-US" dirty="0" err="1"/>
              <a:t>HCl</a:t>
            </a:r>
            <a:r>
              <a:rPr lang="en-US" dirty="0"/>
              <a:t>) to form the products: magnesium chloride (MgCl</a:t>
            </a:r>
            <a:r>
              <a:rPr lang="en-US" baseline="-25000" dirty="0"/>
              <a:t>2</a:t>
            </a:r>
            <a:r>
              <a:rPr lang="en-US" dirty="0"/>
              <a:t>) and hydrogen gas (H</a:t>
            </a:r>
            <a:r>
              <a:rPr lang="en-US" baseline="-25000" dirty="0"/>
              <a:t>2</a:t>
            </a:r>
            <a:r>
              <a:rPr lang="en-US" dirty="0"/>
              <a:t>).  Try to write the balanced equation for this reaction:</a:t>
            </a:r>
          </a:p>
          <a:p>
            <a:pPr marL="0" indent="0">
              <a:buNone/>
            </a:pPr>
            <a:endParaRPr lang="en-US" dirty="0"/>
          </a:p>
        </p:txBody>
      </p:sp>
      <p:sp>
        <p:nvSpPr>
          <p:cNvPr id="4" name="Rectangle 3">
            <a:hlinkClick r:id="" action="ppaction://hlinkshowjump?jump=nextslide"/>
          </p:cNvPr>
          <p:cNvSpPr/>
          <p:nvPr/>
        </p:nvSpPr>
        <p:spPr>
          <a:xfrm>
            <a:off x="3425126" y="2796456"/>
            <a:ext cx="5083444" cy="9017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rPr>
              <a:t>Balanced </a:t>
            </a:r>
            <a:r>
              <a:rPr lang="en-US" sz="2800" smtClean="0">
                <a:solidFill>
                  <a:srgbClr val="FFFF00"/>
                </a:solidFill>
              </a:rPr>
              <a:t>Single Displacement Reaction Equation</a:t>
            </a:r>
            <a:endParaRPr lang="en-US" sz="2800" dirty="0">
              <a:solidFill>
                <a:srgbClr val="FFFF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69785" y="5938795"/>
            <a:ext cx="812800" cy="812800"/>
          </a:xfrm>
          <a:prstGeom prst="rect">
            <a:avLst/>
          </a:prstGeom>
        </p:spPr>
      </p:pic>
    </p:spTree>
    <p:extLst>
      <p:ext uri="{BB962C8B-B14F-4D97-AF65-F5344CB8AC3E}">
        <p14:creationId xmlns:p14="http://schemas.microsoft.com/office/powerpoint/2010/main" val="10989383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3031" y="577118"/>
            <a:ext cx="10873154" cy="4351338"/>
          </a:xfrm>
        </p:spPr>
        <p:txBody>
          <a:bodyPr/>
          <a:lstStyle/>
          <a:p>
            <a:pPr marL="0" indent="0">
              <a:buNone/>
            </a:pPr>
            <a:r>
              <a:rPr lang="en-US" dirty="0" smtClean="0"/>
              <a:t>A good example of a single displacement reaction occurs when magnesium (Mg) replaces hydrogen in hydrogen chloride (</a:t>
            </a:r>
            <a:r>
              <a:rPr lang="en-US" dirty="0" err="1" smtClean="0"/>
              <a:t>HCl</a:t>
            </a:r>
            <a:r>
              <a:rPr lang="en-US" dirty="0" smtClean="0"/>
              <a:t>) to form the products: magnesium chloride (MgCl</a:t>
            </a:r>
            <a:r>
              <a:rPr lang="en-US" baseline="-25000" dirty="0" smtClean="0"/>
              <a:t>2</a:t>
            </a:r>
            <a:r>
              <a:rPr lang="en-US" dirty="0" smtClean="0"/>
              <a:t>) and hydrogen gas (H</a:t>
            </a:r>
            <a:r>
              <a:rPr lang="en-US" baseline="-25000" dirty="0" smtClean="0"/>
              <a:t>2</a:t>
            </a:r>
            <a:r>
              <a:rPr lang="en-US" dirty="0" smtClean="0"/>
              <a:t>).  Try to write the balanced equation for this reaction:</a:t>
            </a:r>
          </a:p>
          <a:p>
            <a:pPr marL="0" indent="0">
              <a:buNone/>
            </a:pPr>
            <a:endParaRPr lang="en-US" dirty="0"/>
          </a:p>
          <a:p>
            <a:pPr marL="0" indent="0">
              <a:buNone/>
            </a:pPr>
            <a:endParaRPr lang="en-US" dirty="0" smtClean="0"/>
          </a:p>
          <a:p>
            <a:pPr marL="0" indent="0">
              <a:buNone/>
            </a:pPr>
            <a:r>
              <a:rPr lang="en-US" dirty="0" smtClean="0"/>
              <a:t>Notice how the Mg replaces the H atom in the product compound. </a:t>
            </a:r>
            <a:endParaRPr lang="en-US" dirty="0"/>
          </a:p>
        </p:txBody>
      </p:sp>
      <p:sp>
        <p:nvSpPr>
          <p:cNvPr id="4" name="Rectangle 3">
            <a:hlinkClick r:id="" action="ppaction://hlinkshowjump?jump=nextslide"/>
          </p:cNvPr>
          <p:cNvSpPr/>
          <p:nvPr/>
        </p:nvSpPr>
        <p:spPr>
          <a:xfrm>
            <a:off x="3554278" y="4477606"/>
            <a:ext cx="5083444" cy="9017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rPr>
              <a:t>Test Your Understanding</a:t>
            </a:r>
            <a:endParaRPr lang="en-US" sz="2800" dirty="0">
              <a:solidFill>
                <a:srgbClr val="FFFF00"/>
              </a:solidFill>
            </a:endParaRPr>
          </a:p>
        </p:txBody>
      </p:sp>
      <p:sp>
        <p:nvSpPr>
          <p:cNvPr id="2" name="Rectangle 1"/>
          <p:cNvSpPr/>
          <p:nvPr/>
        </p:nvSpPr>
        <p:spPr>
          <a:xfrm>
            <a:off x="3708170" y="2429621"/>
            <a:ext cx="4775667" cy="646331"/>
          </a:xfrm>
          <a:prstGeom prst="rect">
            <a:avLst/>
          </a:prstGeom>
        </p:spPr>
        <p:txBody>
          <a:bodyPr wrap="none">
            <a:spAutoFit/>
          </a:bodyPr>
          <a:lstStyle/>
          <a:p>
            <a:pPr algn="ctr"/>
            <a:r>
              <a:rPr lang="en-US" sz="3600" b="1" dirty="0" smtClean="0">
                <a:solidFill>
                  <a:srgbClr val="7030A0"/>
                </a:solidFill>
              </a:rPr>
              <a:t>Mg</a:t>
            </a:r>
            <a:r>
              <a:rPr lang="en-US" sz="3600" b="1" baseline="-25000" dirty="0" smtClean="0">
                <a:solidFill>
                  <a:srgbClr val="7030A0"/>
                </a:solidFill>
              </a:rPr>
              <a:t> </a:t>
            </a:r>
            <a:r>
              <a:rPr lang="en-US" sz="3600" b="1" dirty="0" smtClean="0">
                <a:solidFill>
                  <a:srgbClr val="7030A0"/>
                </a:solidFill>
              </a:rPr>
              <a:t>+ 2</a:t>
            </a:r>
            <a:r>
              <a:rPr lang="en-US" sz="3600" b="1" dirty="0" smtClean="0">
                <a:solidFill>
                  <a:srgbClr val="7030A0"/>
                </a:solidFill>
                <a:sym typeface="Wingdings"/>
              </a:rPr>
              <a:t>HCl  MgCl</a:t>
            </a:r>
            <a:r>
              <a:rPr lang="en-US" sz="3600" b="1" baseline="-25000" dirty="0" smtClean="0">
                <a:solidFill>
                  <a:srgbClr val="7030A0"/>
                </a:solidFill>
                <a:sym typeface="Wingdings"/>
              </a:rPr>
              <a:t>2</a:t>
            </a:r>
            <a:r>
              <a:rPr lang="en-US" sz="3600" b="1" dirty="0" smtClean="0">
                <a:solidFill>
                  <a:srgbClr val="7030A0"/>
                </a:solidFill>
                <a:sym typeface="Wingdings"/>
              </a:rPr>
              <a:t> + H</a:t>
            </a:r>
            <a:r>
              <a:rPr lang="en-US" sz="3600" b="1" baseline="-25000" dirty="0" smtClean="0">
                <a:solidFill>
                  <a:srgbClr val="7030A0"/>
                </a:solidFill>
                <a:sym typeface="Wingdings"/>
              </a:rPr>
              <a:t>2</a:t>
            </a:r>
            <a:endParaRPr lang="en-US" sz="3600" b="1" baseline="-25000" dirty="0">
              <a:solidFill>
                <a:srgbClr val="7030A0"/>
              </a:solidFill>
              <a:sym typeface="Wingdings"/>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5984422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2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5446" y="682625"/>
            <a:ext cx="10515600" cy="4351338"/>
          </a:xfrm>
        </p:spPr>
        <p:txBody>
          <a:bodyPr/>
          <a:lstStyle/>
          <a:p>
            <a:pPr marL="0" indent="0">
              <a:buNone/>
            </a:pPr>
            <a:r>
              <a:rPr lang="en-US" sz="4000" dirty="0" smtClean="0">
                <a:sym typeface="Wingdings"/>
              </a:rPr>
              <a:t>Test your understanding: </a:t>
            </a:r>
          </a:p>
          <a:p>
            <a:pPr marL="0" indent="0">
              <a:buNone/>
            </a:pPr>
            <a:r>
              <a:rPr lang="en-US" sz="3600" dirty="0" smtClean="0">
                <a:solidFill>
                  <a:srgbClr val="00B050"/>
                </a:solidFill>
                <a:sym typeface="Wingdings"/>
              </a:rPr>
              <a:t>Which of the following reactions is a single displacement reaction?</a:t>
            </a:r>
            <a:r>
              <a:rPr lang="en-US" sz="3600" dirty="0" smtClean="0">
                <a:solidFill>
                  <a:srgbClr val="FF0000"/>
                </a:solidFill>
                <a:sym typeface="Wingdings"/>
              </a:rPr>
              <a:t> (Click the box with the correct answer.)</a:t>
            </a:r>
          </a:p>
          <a:p>
            <a:pPr marL="0" indent="0">
              <a:buNone/>
            </a:pPr>
            <a:endParaRPr lang="en-US" sz="3600" dirty="0">
              <a:solidFill>
                <a:srgbClr val="FF0000"/>
              </a:solidFill>
              <a:sym typeface="Wingdings"/>
            </a:endParaRPr>
          </a:p>
          <a:p>
            <a:pPr marL="0" indent="0">
              <a:buNone/>
            </a:pPr>
            <a:endParaRPr lang="en-US" dirty="0"/>
          </a:p>
        </p:txBody>
      </p:sp>
      <p:sp>
        <p:nvSpPr>
          <p:cNvPr id="4" name="Rectangle 3">
            <a:hlinkClick r:id="rId4" action="ppaction://hlinksldjump"/>
          </p:cNvPr>
          <p:cNvSpPr/>
          <p:nvPr/>
        </p:nvSpPr>
        <p:spPr>
          <a:xfrm>
            <a:off x="6945374" y="4838391"/>
            <a:ext cx="4371170"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sym typeface="Wingdings"/>
              </a:rPr>
              <a:t> </a:t>
            </a:r>
            <a:r>
              <a:rPr lang="en-US" sz="2800" dirty="0" smtClean="0">
                <a:solidFill>
                  <a:srgbClr val="FFFF00"/>
                </a:solidFill>
                <a:sym typeface="Wingdings"/>
              </a:rPr>
              <a:t>2HCl</a:t>
            </a:r>
            <a:r>
              <a:rPr lang="en-US" sz="2800" dirty="0" smtClean="0">
                <a:solidFill>
                  <a:srgbClr val="FFFF00"/>
                </a:solidFill>
              </a:rPr>
              <a:t> </a:t>
            </a:r>
            <a:r>
              <a:rPr lang="en-US" sz="2800" dirty="0">
                <a:solidFill>
                  <a:srgbClr val="FFFF00"/>
                </a:solidFill>
                <a:sym typeface="Wingdings"/>
              </a:rPr>
              <a:t> </a:t>
            </a:r>
            <a:r>
              <a:rPr lang="en-US" sz="2800" dirty="0" smtClean="0">
                <a:solidFill>
                  <a:srgbClr val="FFFF00"/>
                </a:solidFill>
                <a:sym typeface="Wingdings"/>
              </a:rPr>
              <a:t>H</a:t>
            </a:r>
            <a:r>
              <a:rPr lang="en-US" sz="2800" baseline="-25000" dirty="0" smtClean="0">
                <a:solidFill>
                  <a:srgbClr val="FFFF00"/>
                </a:solidFill>
                <a:sym typeface="Wingdings"/>
              </a:rPr>
              <a:t>2 </a:t>
            </a:r>
            <a:r>
              <a:rPr lang="en-US" sz="2800" dirty="0" smtClean="0">
                <a:solidFill>
                  <a:srgbClr val="FFFF00"/>
                </a:solidFill>
                <a:sym typeface="Wingdings"/>
              </a:rPr>
              <a:t>+ Cl</a:t>
            </a:r>
            <a:r>
              <a:rPr lang="en-US" sz="2800" baseline="-25000" dirty="0" smtClean="0">
                <a:solidFill>
                  <a:srgbClr val="FFFF00"/>
                </a:solidFill>
                <a:sym typeface="Wingdings"/>
              </a:rPr>
              <a:t>2</a:t>
            </a:r>
            <a:endParaRPr lang="en-US" sz="2800" dirty="0">
              <a:solidFill>
                <a:srgbClr val="FFFF00"/>
              </a:solidFill>
              <a:sym typeface="Wingdings"/>
            </a:endParaRPr>
          </a:p>
        </p:txBody>
      </p:sp>
      <p:sp>
        <p:nvSpPr>
          <p:cNvPr id="2" name="Rectangle 1">
            <a:hlinkClick r:id="rId5" action="ppaction://hlinksldjump"/>
          </p:cNvPr>
          <p:cNvSpPr/>
          <p:nvPr/>
        </p:nvSpPr>
        <p:spPr>
          <a:xfrm>
            <a:off x="1024260" y="4838392"/>
            <a:ext cx="4490338"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sym typeface="Wingdings"/>
              </a:rPr>
              <a:t> </a:t>
            </a:r>
            <a:r>
              <a:rPr lang="en-US" sz="2800" dirty="0" smtClean="0">
                <a:solidFill>
                  <a:srgbClr val="FFFF00"/>
                </a:solidFill>
                <a:sym typeface="Wingdings"/>
              </a:rPr>
              <a:t>2Fe + 6NaBr</a:t>
            </a:r>
            <a:r>
              <a:rPr lang="en-US" sz="2800" dirty="0" smtClean="0">
                <a:solidFill>
                  <a:srgbClr val="FFFF00"/>
                </a:solidFill>
              </a:rPr>
              <a:t> </a:t>
            </a:r>
            <a:r>
              <a:rPr lang="en-US" sz="2800" dirty="0">
                <a:solidFill>
                  <a:srgbClr val="FFFF00"/>
                </a:solidFill>
                <a:sym typeface="Wingdings"/>
              </a:rPr>
              <a:t> </a:t>
            </a:r>
            <a:r>
              <a:rPr lang="en-US" sz="2800" dirty="0" smtClean="0">
                <a:solidFill>
                  <a:srgbClr val="FFFF00"/>
                </a:solidFill>
                <a:sym typeface="Wingdings"/>
              </a:rPr>
              <a:t>2FeBr</a:t>
            </a:r>
            <a:r>
              <a:rPr lang="en-US" sz="2800" baseline="-25000" dirty="0" smtClean="0">
                <a:solidFill>
                  <a:srgbClr val="FFFF00"/>
                </a:solidFill>
                <a:sym typeface="Wingdings"/>
              </a:rPr>
              <a:t>3 </a:t>
            </a:r>
            <a:r>
              <a:rPr lang="en-US" sz="2800" dirty="0" smtClean="0">
                <a:solidFill>
                  <a:srgbClr val="FFFF00"/>
                </a:solidFill>
                <a:sym typeface="Wingdings"/>
              </a:rPr>
              <a:t>+ 6 Na</a:t>
            </a:r>
            <a:endParaRPr lang="en-US" sz="2800" dirty="0">
              <a:solidFill>
                <a:srgbClr val="FFFF00"/>
              </a:solidFill>
              <a:sym typeface="Wingdings"/>
            </a:endParaRPr>
          </a:p>
        </p:txBody>
      </p:sp>
      <p:sp>
        <p:nvSpPr>
          <p:cNvPr id="5" name="Rectangle 4">
            <a:hlinkClick r:id="rId4" action="ppaction://hlinksldjump"/>
          </p:cNvPr>
          <p:cNvSpPr/>
          <p:nvPr/>
        </p:nvSpPr>
        <p:spPr>
          <a:xfrm>
            <a:off x="6945374" y="3207704"/>
            <a:ext cx="4371170"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sym typeface="Wingdings"/>
              </a:rPr>
              <a:t> </a:t>
            </a:r>
            <a:r>
              <a:rPr lang="en-US" sz="2800" dirty="0" smtClean="0">
                <a:solidFill>
                  <a:srgbClr val="FFFF00"/>
                </a:solidFill>
                <a:sym typeface="Wingdings"/>
              </a:rPr>
              <a:t>C</a:t>
            </a:r>
            <a:r>
              <a:rPr lang="en-US" sz="2800" baseline="-25000" dirty="0" smtClean="0">
                <a:solidFill>
                  <a:srgbClr val="FFFF00"/>
                </a:solidFill>
                <a:sym typeface="Wingdings"/>
              </a:rPr>
              <a:t>2</a:t>
            </a:r>
            <a:r>
              <a:rPr lang="en-US" sz="2800" dirty="0" smtClean="0">
                <a:solidFill>
                  <a:srgbClr val="FFFF00"/>
                </a:solidFill>
                <a:sym typeface="Wingdings"/>
              </a:rPr>
              <a:t>H</a:t>
            </a:r>
            <a:r>
              <a:rPr lang="en-US" sz="2800" baseline="-25000" dirty="0" smtClean="0">
                <a:solidFill>
                  <a:srgbClr val="FFFF00"/>
                </a:solidFill>
                <a:sym typeface="Wingdings"/>
              </a:rPr>
              <a:t>8</a:t>
            </a:r>
            <a:r>
              <a:rPr lang="en-US" sz="2800" dirty="0" smtClean="0">
                <a:solidFill>
                  <a:srgbClr val="FFFF00"/>
                </a:solidFill>
              </a:rPr>
              <a:t> </a:t>
            </a:r>
            <a:r>
              <a:rPr lang="en-US" sz="2800" dirty="0" smtClean="0">
                <a:solidFill>
                  <a:srgbClr val="FFFF00"/>
                </a:solidFill>
                <a:sym typeface="Wingdings"/>
              </a:rPr>
              <a:t>+ O</a:t>
            </a:r>
            <a:r>
              <a:rPr lang="en-US" sz="2800" baseline="-25000" dirty="0" smtClean="0">
                <a:solidFill>
                  <a:srgbClr val="FFFF00"/>
                </a:solidFill>
                <a:sym typeface="Wingdings"/>
              </a:rPr>
              <a:t>2 </a:t>
            </a:r>
            <a:r>
              <a:rPr lang="en-US" sz="2800" dirty="0" smtClean="0">
                <a:solidFill>
                  <a:srgbClr val="FFFF00"/>
                </a:solidFill>
                <a:sym typeface="Wingdings"/>
              </a:rPr>
              <a:t> 2CO</a:t>
            </a:r>
            <a:r>
              <a:rPr lang="en-US" sz="2800" baseline="-25000" dirty="0" smtClean="0">
                <a:solidFill>
                  <a:srgbClr val="FFFF00"/>
                </a:solidFill>
                <a:sym typeface="Wingdings"/>
              </a:rPr>
              <a:t>2 </a:t>
            </a:r>
            <a:r>
              <a:rPr lang="en-US" sz="2800" dirty="0" smtClean="0">
                <a:solidFill>
                  <a:srgbClr val="FFFF00"/>
                </a:solidFill>
                <a:sym typeface="Wingdings"/>
              </a:rPr>
              <a:t>+ 4H</a:t>
            </a:r>
            <a:r>
              <a:rPr lang="en-US" sz="2800" baseline="-25000" dirty="0" smtClean="0">
                <a:solidFill>
                  <a:srgbClr val="FFFF00"/>
                </a:solidFill>
                <a:sym typeface="Wingdings"/>
              </a:rPr>
              <a:t>2</a:t>
            </a:r>
            <a:r>
              <a:rPr lang="en-US" sz="2800" dirty="0" smtClean="0">
                <a:solidFill>
                  <a:srgbClr val="FFFF00"/>
                </a:solidFill>
                <a:sym typeface="Wingdings"/>
              </a:rPr>
              <a:t>O</a:t>
            </a:r>
            <a:endParaRPr lang="en-US" sz="2800" dirty="0">
              <a:solidFill>
                <a:srgbClr val="FFFF00"/>
              </a:solidFill>
              <a:sym typeface="Wingdings"/>
            </a:endParaRPr>
          </a:p>
        </p:txBody>
      </p:sp>
      <p:sp>
        <p:nvSpPr>
          <p:cNvPr id="6" name="Rectangle 5">
            <a:hlinkClick r:id="rId4" action="ppaction://hlinksldjump"/>
          </p:cNvPr>
          <p:cNvSpPr/>
          <p:nvPr/>
        </p:nvSpPr>
        <p:spPr>
          <a:xfrm>
            <a:off x="1024260" y="3207705"/>
            <a:ext cx="4490338"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sym typeface="Wingdings"/>
              </a:rPr>
              <a:t> </a:t>
            </a:r>
            <a:r>
              <a:rPr lang="en-US" sz="2800" dirty="0" smtClean="0">
                <a:solidFill>
                  <a:srgbClr val="FFFF00"/>
                </a:solidFill>
                <a:sym typeface="Wingdings"/>
              </a:rPr>
              <a:t>CO</a:t>
            </a:r>
            <a:r>
              <a:rPr lang="en-US" sz="2800" baseline="-25000" dirty="0" smtClean="0">
                <a:solidFill>
                  <a:srgbClr val="FFFF00"/>
                </a:solidFill>
                <a:sym typeface="Wingdings"/>
              </a:rPr>
              <a:t>2</a:t>
            </a:r>
            <a:r>
              <a:rPr lang="en-US" sz="2800" dirty="0" smtClean="0">
                <a:solidFill>
                  <a:srgbClr val="FFFF00"/>
                </a:solidFill>
                <a:sym typeface="Wingdings"/>
              </a:rPr>
              <a:t> + H</a:t>
            </a:r>
            <a:r>
              <a:rPr lang="en-US" sz="2800" baseline="-25000" dirty="0" smtClean="0">
                <a:solidFill>
                  <a:srgbClr val="FFFF00"/>
                </a:solidFill>
                <a:sym typeface="Wingdings"/>
              </a:rPr>
              <a:t>2</a:t>
            </a:r>
            <a:r>
              <a:rPr lang="en-US" sz="2800" dirty="0" smtClean="0">
                <a:solidFill>
                  <a:srgbClr val="FFFF00"/>
                </a:solidFill>
              </a:rPr>
              <a:t>O </a:t>
            </a:r>
            <a:r>
              <a:rPr lang="en-US" sz="2800" dirty="0" smtClean="0">
                <a:solidFill>
                  <a:srgbClr val="FFFF00"/>
                </a:solidFill>
                <a:sym typeface="Wingdings"/>
              </a:rPr>
              <a:t> H</a:t>
            </a:r>
            <a:r>
              <a:rPr lang="en-US" sz="2800" baseline="-25000" dirty="0" smtClean="0">
                <a:solidFill>
                  <a:srgbClr val="FFFF00"/>
                </a:solidFill>
                <a:sym typeface="Wingdings"/>
              </a:rPr>
              <a:t>2</a:t>
            </a:r>
            <a:r>
              <a:rPr lang="en-US" sz="2800" dirty="0" smtClean="0">
                <a:solidFill>
                  <a:srgbClr val="FFFF00"/>
                </a:solidFill>
                <a:sym typeface="Wingdings"/>
              </a:rPr>
              <a:t>CO</a:t>
            </a:r>
            <a:r>
              <a:rPr lang="en-US" sz="2800" baseline="-25000" dirty="0" smtClean="0">
                <a:solidFill>
                  <a:srgbClr val="FFFF00"/>
                </a:solidFill>
                <a:sym typeface="Wingdings"/>
              </a:rPr>
              <a:t>3</a:t>
            </a:r>
            <a:endParaRPr lang="en-US" sz="2800" dirty="0">
              <a:solidFill>
                <a:srgbClr val="FFFF00"/>
              </a:solidFill>
              <a:sym typeface="Wingdings"/>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6544" y="6045200"/>
            <a:ext cx="812800" cy="812800"/>
          </a:xfrm>
          <a:prstGeom prst="rect">
            <a:avLst/>
          </a:prstGeom>
        </p:spPr>
      </p:pic>
    </p:spTree>
    <p:extLst>
      <p:ext uri="{BB962C8B-B14F-4D97-AF65-F5344CB8AC3E}">
        <p14:creationId xmlns:p14="http://schemas.microsoft.com/office/powerpoint/2010/main" val="12367044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9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8762" y="1417143"/>
            <a:ext cx="10515600" cy="4351338"/>
          </a:xfrm>
        </p:spPr>
        <p:txBody>
          <a:bodyPr/>
          <a:lstStyle/>
          <a:p>
            <a:pPr marL="0" indent="0">
              <a:buNone/>
            </a:pPr>
            <a:r>
              <a:rPr lang="en-US" sz="3600" dirty="0" smtClean="0">
                <a:sym typeface="Wingdings"/>
              </a:rPr>
              <a:t>Which of the following reactions is a decomposition reaction? (Click the box with the correct answer.)</a:t>
            </a:r>
          </a:p>
          <a:p>
            <a:pPr marL="0" indent="0">
              <a:buNone/>
            </a:pPr>
            <a:endParaRPr lang="en-US" sz="3600" dirty="0">
              <a:solidFill>
                <a:srgbClr val="FF0000"/>
              </a:solidFill>
              <a:sym typeface="Wingdings"/>
            </a:endParaRPr>
          </a:p>
          <a:p>
            <a:pPr marL="0" indent="0">
              <a:buNone/>
            </a:pPr>
            <a:endParaRPr lang="en-US" dirty="0"/>
          </a:p>
        </p:txBody>
      </p:sp>
      <p:sp>
        <p:nvSpPr>
          <p:cNvPr id="7" name="Title 1"/>
          <p:cNvSpPr>
            <a:spLocks noGrp="1"/>
          </p:cNvSpPr>
          <p:nvPr>
            <p:ph type="title"/>
          </p:nvPr>
        </p:nvSpPr>
        <p:spPr>
          <a:xfrm>
            <a:off x="785446" y="215224"/>
            <a:ext cx="10515600" cy="1325563"/>
          </a:xfrm>
        </p:spPr>
        <p:txBody>
          <a:bodyPr>
            <a:normAutofit/>
          </a:bodyPr>
          <a:lstStyle/>
          <a:p>
            <a:pPr algn="ctr"/>
            <a:r>
              <a:rPr lang="en-US" sz="5400" dirty="0" smtClean="0">
                <a:solidFill>
                  <a:srgbClr val="FF0000"/>
                </a:solidFill>
              </a:rPr>
              <a:t>Incorrect.  Try again:</a:t>
            </a:r>
            <a:endParaRPr lang="en-US" sz="5400" dirty="0">
              <a:solidFill>
                <a:srgbClr val="FF0000"/>
              </a:solidFill>
            </a:endParaRPr>
          </a:p>
        </p:txBody>
      </p:sp>
      <p:sp>
        <p:nvSpPr>
          <p:cNvPr id="8" name="Rectangle 7">
            <a:hlinkClick r:id="rId4" action="ppaction://hlinksldjump"/>
          </p:cNvPr>
          <p:cNvSpPr/>
          <p:nvPr/>
        </p:nvSpPr>
        <p:spPr>
          <a:xfrm>
            <a:off x="1024260" y="4838392"/>
            <a:ext cx="4490338"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sym typeface="Wingdings"/>
              </a:rPr>
              <a:t> </a:t>
            </a:r>
            <a:r>
              <a:rPr lang="en-US" sz="2800" dirty="0" smtClean="0">
                <a:solidFill>
                  <a:srgbClr val="FFFF00"/>
                </a:solidFill>
                <a:sym typeface="Wingdings"/>
              </a:rPr>
              <a:t>2Fe + 6NaBr</a:t>
            </a:r>
            <a:r>
              <a:rPr lang="en-US" sz="2800" dirty="0" smtClean="0">
                <a:solidFill>
                  <a:srgbClr val="FFFF00"/>
                </a:solidFill>
              </a:rPr>
              <a:t> </a:t>
            </a:r>
            <a:r>
              <a:rPr lang="en-US" sz="2800" dirty="0">
                <a:solidFill>
                  <a:srgbClr val="FFFF00"/>
                </a:solidFill>
                <a:sym typeface="Wingdings"/>
              </a:rPr>
              <a:t> </a:t>
            </a:r>
            <a:r>
              <a:rPr lang="en-US" sz="2800" dirty="0" smtClean="0">
                <a:solidFill>
                  <a:srgbClr val="FFFF00"/>
                </a:solidFill>
                <a:sym typeface="Wingdings"/>
              </a:rPr>
              <a:t>2FeBr</a:t>
            </a:r>
            <a:r>
              <a:rPr lang="en-US" sz="2800" baseline="-25000" dirty="0" smtClean="0">
                <a:solidFill>
                  <a:srgbClr val="FFFF00"/>
                </a:solidFill>
                <a:sym typeface="Wingdings"/>
              </a:rPr>
              <a:t>3 </a:t>
            </a:r>
            <a:r>
              <a:rPr lang="en-US" sz="2800" dirty="0" smtClean="0">
                <a:solidFill>
                  <a:srgbClr val="FFFF00"/>
                </a:solidFill>
                <a:sym typeface="Wingdings"/>
              </a:rPr>
              <a:t>+ 6 Na</a:t>
            </a:r>
            <a:endParaRPr lang="en-US" sz="2800" dirty="0">
              <a:solidFill>
                <a:srgbClr val="FFFF00"/>
              </a:solidFill>
              <a:sym typeface="Wingdings"/>
            </a:endParaRPr>
          </a:p>
        </p:txBody>
      </p:sp>
      <p:sp>
        <p:nvSpPr>
          <p:cNvPr id="9" name="Rectangle 8">
            <a:hlinkClick r:id="rId5" action="ppaction://hlinksldjump"/>
          </p:cNvPr>
          <p:cNvSpPr/>
          <p:nvPr/>
        </p:nvSpPr>
        <p:spPr>
          <a:xfrm>
            <a:off x="1024260" y="3207705"/>
            <a:ext cx="4490338"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sym typeface="Wingdings"/>
              </a:rPr>
              <a:t> </a:t>
            </a:r>
            <a:r>
              <a:rPr lang="en-US" sz="2800" dirty="0" smtClean="0">
                <a:solidFill>
                  <a:srgbClr val="FFFF00"/>
                </a:solidFill>
                <a:sym typeface="Wingdings"/>
              </a:rPr>
              <a:t>CO</a:t>
            </a:r>
            <a:r>
              <a:rPr lang="en-US" sz="2800" baseline="-25000" dirty="0" smtClean="0">
                <a:solidFill>
                  <a:srgbClr val="FFFF00"/>
                </a:solidFill>
                <a:sym typeface="Wingdings"/>
              </a:rPr>
              <a:t>2</a:t>
            </a:r>
            <a:r>
              <a:rPr lang="en-US" sz="2800" dirty="0" smtClean="0">
                <a:solidFill>
                  <a:srgbClr val="FFFF00"/>
                </a:solidFill>
                <a:sym typeface="Wingdings"/>
              </a:rPr>
              <a:t> + H</a:t>
            </a:r>
            <a:r>
              <a:rPr lang="en-US" sz="2800" baseline="-25000" dirty="0" smtClean="0">
                <a:solidFill>
                  <a:srgbClr val="FFFF00"/>
                </a:solidFill>
                <a:sym typeface="Wingdings"/>
              </a:rPr>
              <a:t>2</a:t>
            </a:r>
            <a:r>
              <a:rPr lang="en-US" sz="2800" dirty="0" smtClean="0">
                <a:solidFill>
                  <a:srgbClr val="FFFF00"/>
                </a:solidFill>
              </a:rPr>
              <a:t>O </a:t>
            </a:r>
            <a:r>
              <a:rPr lang="en-US" sz="2800" dirty="0" smtClean="0">
                <a:solidFill>
                  <a:srgbClr val="FFFF00"/>
                </a:solidFill>
                <a:sym typeface="Wingdings"/>
              </a:rPr>
              <a:t> H</a:t>
            </a:r>
            <a:r>
              <a:rPr lang="en-US" sz="2800" baseline="-25000" dirty="0" smtClean="0">
                <a:solidFill>
                  <a:srgbClr val="FFFF00"/>
                </a:solidFill>
                <a:sym typeface="Wingdings"/>
              </a:rPr>
              <a:t>2</a:t>
            </a:r>
            <a:r>
              <a:rPr lang="en-US" sz="2800" dirty="0" smtClean="0">
                <a:solidFill>
                  <a:srgbClr val="FFFF00"/>
                </a:solidFill>
                <a:sym typeface="Wingdings"/>
              </a:rPr>
              <a:t>CO</a:t>
            </a:r>
            <a:r>
              <a:rPr lang="en-US" sz="2800" baseline="-25000" dirty="0" smtClean="0">
                <a:solidFill>
                  <a:srgbClr val="FFFF00"/>
                </a:solidFill>
                <a:sym typeface="Wingdings"/>
              </a:rPr>
              <a:t>3</a:t>
            </a:r>
            <a:endParaRPr lang="en-US" sz="2800" dirty="0">
              <a:solidFill>
                <a:srgbClr val="FFFF00"/>
              </a:solidFill>
              <a:sym typeface="Wingdings"/>
            </a:endParaRPr>
          </a:p>
        </p:txBody>
      </p:sp>
      <p:sp>
        <p:nvSpPr>
          <p:cNvPr id="10" name="Rectangle 9">
            <a:hlinkClick r:id="rId5" action="ppaction://hlinksldjump"/>
          </p:cNvPr>
          <p:cNvSpPr/>
          <p:nvPr/>
        </p:nvSpPr>
        <p:spPr>
          <a:xfrm>
            <a:off x="6945374" y="4838391"/>
            <a:ext cx="4371170"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sym typeface="Wingdings"/>
              </a:rPr>
              <a:t> </a:t>
            </a:r>
            <a:r>
              <a:rPr lang="en-US" sz="2800" dirty="0" smtClean="0">
                <a:solidFill>
                  <a:srgbClr val="FFFF00"/>
                </a:solidFill>
                <a:sym typeface="Wingdings"/>
              </a:rPr>
              <a:t>2HCl</a:t>
            </a:r>
            <a:r>
              <a:rPr lang="en-US" sz="2800" dirty="0" smtClean="0">
                <a:solidFill>
                  <a:srgbClr val="FFFF00"/>
                </a:solidFill>
              </a:rPr>
              <a:t> </a:t>
            </a:r>
            <a:r>
              <a:rPr lang="en-US" sz="2800" dirty="0">
                <a:solidFill>
                  <a:srgbClr val="FFFF00"/>
                </a:solidFill>
                <a:sym typeface="Wingdings"/>
              </a:rPr>
              <a:t> </a:t>
            </a:r>
            <a:r>
              <a:rPr lang="en-US" sz="2800" dirty="0" smtClean="0">
                <a:solidFill>
                  <a:srgbClr val="FFFF00"/>
                </a:solidFill>
                <a:sym typeface="Wingdings"/>
              </a:rPr>
              <a:t>H</a:t>
            </a:r>
            <a:r>
              <a:rPr lang="en-US" sz="2800" baseline="-25000" dirty="0" smtClean="0">
                <a:solidFill>
                  <a:srgbClr val="FFFF00"/>
                </a:solidFill>
                <a:sym typeface="Wingdings"/>
              </a:rPr>
              <a:t>2 </a:t>
            </a:r>
            <a:r>
              <a:rPr lang="en-US" sz="2800" dirty="0" smtClean="0">
                <a:solidFill>
                  <a:srgbClr val="FFFF00"/>
                </a:solidFill>
                <a:sym typeface="Wingdings"/>
              </a:rPr>
              <a:t>+ Cl</a:t>
            </a:r>
            <a:r>
              <a:rPr lang="en-US" sz="2800" baseline="-25000" dirty="0" smtClean="0">
                <a:solidFill>
                  <a:srgbClr val="FFFF00"/>
                </a:solidFill>
                <a:sym typeface="Wingdings"/>
              </a:rPr>
              <a:t>2</a:t>
            </a:r>
            <a:endParaRPr lang="en-US" sz="2800" dirty="0">
              <a:solidFill>
                <a:srgbClr val="FFFF00"/>
              </a:solidFill>
              <a:sym typeface="Wingdings"/>
            </a:endParaRPr>
          </a:p>
        </p:txBody>
      </p:sp>
      <p:sp>
        <p:nvSpPr>
          <p:cNvPr id="11" name="Rectangle 10">
            <a:hlinkClick r:id="rId5" action="ppaction://hlinksldjump"/>
          </p:cNvPr>
          <p:cNvSpPr/>
          <p:nvPr/>
        </p:nvSpPr>
        <p:spPr>
          <a:xfrm>
            <a:off x="6945374" y="3207704"/>
            <a:ext cx="4371170"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sym typeface="Wingdings"/>
              </a:rPr>
              <a:t> </a:t>
            </a:r>
            <a:r>
              <a:rPr lang="en-US" sz="2800" dirty="0" smtClean="0">
                <a:solidFill>
                  <a:srgbClr val="FFFF00"/>
                </a:solidFill>
                <a:sym typeface="Wingdings"/>
              </a:rPr>
              <a:t>C</a:t>
            </a:r>
            <a:r>
              <a:rPr lang="en-US" sz="2800" baseline="-25000" dirty="0" smtClean="0">
                <a:solidFill>
                  <a:srgbClr val="FFFF00"/>
                </a:solidFill>
                <a:sym typeface="Wingdings"/>
              </a:rPr>
              <a:t>2</a:t>
            </a:r>
            <a:r>
              <a:rPr lang="en-US" sz="2800" dirty="0" smtClean="0">
                <a:solidFill>
                  <a:srgbClr val="FFFF00"/>
                </a:solidFill>
                <a:sym typeface="Wingdings"/>
              </a:rPr>
              <a:t>H</a:t>
            </a:r>
            <a:r>
              <a:rPr lang="en-US" sz="2800" baseline="-25000" dirty="0" smtClean="0">
                <a:solidFill>
                  <a:srgbClr val="FFFF00"/>
                </a:solidFill>
                <a:sym typeface="Wingdings"/>
              </a:rPr>
              <a:t>8</a:t>
            </a:r>
            <a:r>
              <a:rPr lang="en-US" sz="2800" dirty="0" smtClean="0">
                <a:solidFill>
                  <a:srgbClr val="FFFF00"/>
                </a:solidFill>
              </a:rPr>
              <a:t> </a:t>
            </a:r>
            <a:r>
              <a:rPr lang="en-US" sz="2800" dirty="0" smtClean="0">
                <a:solidFill>
                  <a:srgbClr val="FFFF00"/>
                </a:solidFill>
                <a:sym typeface="Wingdings"/>
              </a:rPr>
              <a:t>+ O</a:t>
            </a:r>
            <a:r>
              <a:rPr lang="en-US" sz="2800" baseline="-25000" dirty="0" smtClean="0">
                <a:solidFill>
                  <a:srgbClr val="FFFF00"/>
                </a:solidFill>
                <a:sym typeface="Wingdings"/>
              </a:rPr>
              <a:t>2 </a:t>
            </a:r>
            <a:r>
              <a:rPr lang="en-US" sz="2800" dirty="0" smtClean="0">
                <a:solidFill>
                  <a:srgbClr val="FFFF00"/>
                </a:solidFill>
                <a:sym typeface="Wingdings"/>
              </a:rPr>
              <a:t> 2CO</a:t>
            </a:r>
            <a:r>
              <a:rPr lang="en-US" sz="2800" baseline="-25000" dirty="0" smtClean="0">
                <a:solidFill>
                  <a:srgbClr val="FFFF00"/>
                </a:solidFill>
                <a:sym typeface="Wingdings"/>
              </a:rPr>
              <a:t>2 </a:t>
            </a:r>
            <a:r>
              <a:rPr lang="en-US" sz="2800" dirty="0" smtClean="0">
                <a:solidFill>
                  <a:srgbClr val="FFFF00"/>
                </a:solidFill>
                <a:sym typeface="Wingdings"/>
              </a:rPr>
              <a:t>+ 4H</a:t>
            </a:r>
            <a:r>
              <a:rPr lang="en-US" sz="2800" baseline="-25000" dirty="0" smtClean="0">
                <a:solidFill>
                  <a:srgbClr val="FFFF00"/>
                </a:solidFill>
                <a:sym typeface="Wingdings"/>
              </a:rPr>
              <a:t>2</a:t>
            </a:r>
            <a:r>
              <a:rPr lang="en-US" sz="2800" dirty="0" smtClean="0">
                <a:solidFill>
                  <a:srgbClr val="FFFF00"/>
                </a:solidFill>
                <a:sym typeface="Wingdings"/>
              </a:rPr>
              <a:t>O</a:t>
            </a:r>
            <a:endParaRPr lang="en-US" sz="2800" dirty="0">
              <a:solidFill>
                <a:srgbClr val="FFFF00"/>
              </a:solidFill>
              <a:sym typeface="Wingdings"/>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19453588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smtClean="0">
                <a:solidFill>
                  <a:srgbClr val="00B050"/>
                </a:solidFill>
              </a:rPr>
              <a:t>Correct</a:t>
            </a:r>
            <a:endParaRPr lang="en-US" sz="5400" dirty="0">
              <a:solidFill>
                <a:srgbClr val="00B050"/>
              </a:solidFill>
            </a:endParaRPr>
          </a:p>
        </p:txBody>
      </p:sp>
      <p:sp>
        <p:nvSpPr>
          <p:cNvPr id="3" name="Content Placeholder 2"/>
          <p:cNvSpPr>
            <a:spLocks noGrp="1"/>
          </p:cNvSpPr>
          <p:nvPr>
            <p:ph idx="1"/>
          </p:nvPr>
        </p:nvSpPr>
        <p:spPr>
          <a:xfrm>
            <a:off x="838200" y="1503336"/>
            <a:ext cx="10515600" cy="4673627"/>
          </a:xfrm>
        </p:spPr>
        <p:txBody>
          <a:bodyPr/>
          <a:lstStyle/>
          <a:p>
            <a:pPr marL="0" indent="0">
              <a:buNone/>
            </a:pPr>
            <a:r>
              <a:rPr lang="en-US" dirty="0" smtClean="0"/>
              <a:t>In the reaction:</a:t>
            </a:r>
          </a:p>
          <a:p>
            <a:pPr marL="0" indent="0" algn="ctr">
              <a:buNone/>
            </a:pPr>
            <a:r>
              <a:rPr lang="en-US" sz="3200" dirty="0">
                <a:solidFill>
                  <a:srgbClr val="7030A0"/>
                </a:solidFill>
                <a:sym typeface="Wingdings"/>
              </a:rPr>
              <a:t>2Fe + 6NaBr</a:t>
            </a:r>
            <a:r>
              <a:rPr lang="en-US" sz="3200" dirty="0">
                <a:solidFill>
                  <a:srgbClr val="7030A0"/>
                </a:solidFill>
              </a:rPr>
              <a:t> </a:t>
            </a:r>
            <a:r>
              <a:rPr lang="en-US" sz="3200" dirty="0">
                <a:solidFill>
                  <a:srgbClr val="7030A0"/>
                </a:solidFill>
                <a:sym typeface="Wingdings"/>
              </a:rPr>
              <a:t> 2FeBr</a:t>
            </a:r>
            <a:r>
              <a:rPr lang="en-US" sz="3200" baseline="-25000" dirty="0">
                <a:solidFill>
                  <a:srgbClr val="7030A0"/>
                </a:solidFill>
                <a:sym typeface="Wingdings"/>
              </a:rPr>
              <a:t>3 </a:t>
            </a:r>
            <a:r>
              <a:rPr lang="en-US" sz="3200" dirty="0">
                <a:solidFill>
                  <a:srgbClr val="7030A0"/>
                </a:solidFill>
                <a:sym typeface="Wingdings"/>
              </a:rPr>
              <a:t>+ 6 Na </a:t>
            </a:r>
            <a:endParaRPr lang="en-US" sz="3200" dirty="0" smtClean="0">
              <a:solidFill>
                <a:srgbClr val="7030A0"/>
              </a:solidFill>
              <a:sym typeface="Wingdings"/>
            </a:endParaRPr>
          </a:p>
          <a:p>
            <a:pPr marL="0" indent="0">
              <a:buNone/>
            </a:pPr>
            <a:r>
              <a:rPr lang="en-US" dirty="0" smtClean="0">
                <a:sym typeface="Wingdings"/>
              </a:rPr>
              <a:t>The Fe displaces the Na from the reactant compound (</a:t>
            </a:r>
            <a:r>
              <a:rPr lang="en-US" dirty="0" err="1" smtClean="0">
                <a:sym typeface="Wingdings"/>
              </a:rPr>
              <a:t>NaBr</a:t>
            </a:r>
            <a:r>
              <a:rPr lang="en-US" dirty="0" smtClean="0">
                <a:sym typeface="Wingdings"/>
              </a:rPr>
              <a:t>) to form the product FeBr</a:t>
            </a:r>
            <a:r>
              <a:rPr lang="en-US" baseline="-25000" dirty="0" smtClean="0">
                <a:sym typeface="Wingdings"/>
              </a:rPr>
              <a:t>3</a:t>
            </a:r>
            <a:r>
              <a:rPr lang="en-US" dirty="0" smtClean="0">
                <a:sym typeface="Wingdings"/>
              </a:rPr>
              <a:t>:</a:t>
            </a:r>
            <a:r>
              <a:rPr lang="en-US" baseline="-25000" dirty="0" smtClean="0">
                <a:sym typeface="Wingdings"/>
              </a:rPr>
              <a:t> </a:t>
            </a:r>
          </a:p>
          <a:p>
            <a:pPr marL="0" indent="0" algn="ctr">
              <a:buNone/>
            </a:pPr>
            <a:r>
              <a:rPr lang="en-US" dirty="0">
                <a:solidFill>
                  <a:srgbClr val="7030A0"/>
                </a:solidFill>
                <a:sym typeface="Wingdings"/>
              </a:rPr>
              <a:t>2Fe + 6NaBr</a:t>
            </a:r>
            <a:r>
              <a:rPr lang="en-US" dirty="0">
                <a:solidFill>
                  <a:srgbClr val="7030A0"/>
                </a:solidFill>
              </a:rPr>
              <a:t> </a:t>
            </a:r>
            <a:r>
              <a:rPr lang="en-US" dirty="0">
                <a:solidFill>
                  <a:srgbClr val="7030A0"/>
                </a:solidFill>
                <a:sym typeface="Wingdings"/>
              </a:rPr>
              <a:t> 2FeBr</a:t>
            </a:r>
            <a:r>
              <a:rPr lang="en-US" baseline="-25000" dirty="0">
                <a:solidFill>
                  <a:srgbClr val="7030A0"/>
                </a:solidFill>
                <a:sym typeface="Wingdings"/>
              </a:rPr>
              <a:t>3 </a:t>
            </a:r>
            <a:r>
              <a:rPr lang="en-US" dirty="0">
                <a:solidFill>
                  <a:srgbClr val="7030A0"/>
                </a:solidFill>
                <a:sym typeface="Wingdings"/>
              </a:rPr>
              <a:t>+ 6 Na </a:t>
            </a:r>
          </a:p>
          <a:p>
            <a:pPr marL="0" indent="0">
              <a:buNone/>
            </a:pPr>
            <a:endParaRPr lang="en-US" baseline="-25000" dirty="0">
              <a:sym typeface="Wingdings"/>
            </a:endParaRPr>
          </a:p>
          <a:p>
            <a:endParaRPr lang="en-US" dirty="0"/>
          </a:p>
        </p:txBody>
      </p:sp>
      <p:sp>
        <p:nvSpPr>
          <p:cNvPr id="4" name="Rectangle 3">
            <a:hlinkClick r:id="" action="ppaction://hlinkshowjump?jump=nextslide"/>
          </p:cNvPr>
          <p:cNvSpPr/>
          <p:nvPr/>
        </p:nvSpPr>
        <p:spPr>
          <a:xfrm>
            <a:off x="3910413" y="5561384"/>
            <a:ext cx="4371170"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sym typeface="Wingdings"/>
              </a:rPr>
              <a:t>Activity Series</a:t>
            </a:r>
            <a:endParaRPr lang="en-US" sz="2800" dirty="0">
              <a:solidFill>
                <a:srgbClr val="FFFF00"/>
              </a:solidFill>
              <a:sym typeface="Wingdings"/>
            </a:endParaRPr>
          </a:p>
        </p:txBody>
      </p:sp>
      <p:sp>
        <p:nvSpPr>
          <p:cNvPr id="5" name="TextBox 4"/>
          <p:cNvSpPr txBox="1"/>
          <p:nvPr/>
        </p:nvSpPr>
        <p:spPr>
          <a:xfrm>
            <a:off x="838199" y="4244004"/>
            <a:ext cx="10515599" cy="954107"/>
          </a:xfrm>
          <a:prstGeom prst="rect">
            <a:avLst/>
          </a:prstGeom>
          <a:noFill/>
        </p:spPr>
        <p:txBody>
          <a:bodyPr wrap="square" rtlCol="0">
            <a:spAutoFit/>
          </a:bodyPr>
          <a:lstStyle/>
          <a:p>
            <a:r>
              <a:rPr lang="en-US" sz="2800" dirty="0" smtClean="0"/>
              <a:t>If a compound and an element are mixed will a single displacement reaction always occur? Click the button below to find out.</a:t>
            </a:r>
            <a:endParaRPr lang="en-US" sz="2800" dirty="0"/>
          </a:p>
        </p:txBody>
      </p:sp>
      <p:sp>
        <p:nvSpPr>
          <p:cNvPr id="6" name="Arc 5"/>
          <p:cNvSpPr/>
          <p:nvPr/>
        </p:nvSpPr>
        <p:spPr>
          <a:xfrm>
            <a:off x="4277532" y="3210621"/>
            <a:ext cx="883404" cy="498480"/>
          </a:xfrm>
          <a:prstGeom prst="arc">
            <a:avLst>
              <a:gd name="adj1" fmla="val 10660180"/>
              <a:gd name="adj2" fmla="val 446613"/>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38929" y="5980589"/>
            <a:ext cx="812800" cy="812800"/>
          </a:xfrm>
          <a:prstGeom prst="rect">
            <a:avLst/>
          </a:prstGeom>
        </p:spPr>
      </p:pic>
    </p:spTree>
    <p:extLst>
      <p:ext uri="{BB962C8B-B14F-4D97-AF65-F5344CB8AC3E}">
        <p14:creationId xmlns:p14="http://schemas.microsoft.com/office/powerpoint/2010/main" val="2076999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95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5670</TotalTime>
  <Words>830</Words>
  <Application>Microsoft Macintosh PowerPoint</Application>
  <PresentationFormat>Widescreen</PresentationFormat>
  <Paragraphs>77</Paragraphs>
  <Slides>14</Slides>
  <Notes>1</Notes>
  <HiddenSlides>0</HiddenSlides>
  <MMClips>14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Calibri</vt:lpstr>
      <vt:lpstr>Calibri Light</vt:lpstr>
      <vt:lpstr>Wingdings</vt:lpstr>
      <vt:lpstr>Arial</vt:lpstr>
      <vt:lpstr>Office Theme</vt:lpstr>
      <vt:lpstr>Types of Chemical Reactions: Single Displacement Reactions</vt:lpstr>
      <vt:lpstr>PowerPoint Presentation</vt:lpstr>
      <vt:lpstr>Single Displacement Reactions</vt:lpstr>
      <vt:lpstr>Single Displacement Reactions</vt:lpstr>
      <vt:lpstr>PowerPoint Presentation</vt:lpstr>
      <vt:lpstr>PowerPoint Presentation</vt:lpstr>
      <vt:lpstr>PowerPoint Presentation</vt:lpstr>
      <vt:lpstr>Incorrect.  Try again:</vt:lpstr>
      <vt:lpstr>Correct</vt:lpstr>
      <vt:lpstr>PowerPoint Presentation</vt:lpstr>
      <vt:lpstr>PowerPoint Presentation</vt:lpstr>
      <vt:lpstr>PowerPoint Presentation</vt:lpstr>
      <vt:lpstr>PowerPoint Presentation</vt:lpstr>
      <vt:lpstr>Success!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dc:title>
  <dc:creator>Eli Fogle</dc:creator>
  <cp:lastModifiedBy>Eli Fogle</cp:lastModifiedBy>
  <cp:revision>47</cp:revision>
  <cp:lastPrinted>2016-08-24T14:34:48Z</cp:lastPrinted>
  <dcterms:created xsi:type="dcterms:W3CDTF">2016-04-20T14:13:09Z</dcterms:created>
  <dcterms:modified xsi:type="dcterms:W3CDTF">2016-09-29T16:09:07Z</dcterms:modified>
</cp:coreProperties>
</file>