
<file path=[Content_Types].xml><?xml version="1.0" encoding="utf-8"?>
<Types xmlns="http://schemas.openxmlformats.org/package/2006/content-types">
  <Default Extension="xml" ContentType="application/xml"/>
  <Default Extension="m4a" ContentType="audi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5"/>
    <p:restoredTop sz="94643"/>
  </p:normalViewPr>
  <p:slideViewPr>
    <p:cSldViewPr snapToGrid="0" snapToObjects="1">
      <p:cViewPr varScale="1">
        <p:scale>
          <a:sx n="60" d="100"/>
          <a:sy n="60" d="100"/>
        </p:scale>
        <p:origin x="176" y="1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05A-C338-B14D-B24E-B70DC8D9E07C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878A-E138-B642-92A4-2CDD6F44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23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05A-C338-B14D-B24E-B70DC8D9E07C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878A-E138-B642-92A4-2CDD6F44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09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05A-C338-B14D-B24E-B70DC8D9E07C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878A-E138-B642-92A4-2CDD6F44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5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05A-C338-B14D-B24E-B70DC8D9E07C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878A-E138-B642-92A4-2CDD6F44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0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05A-C338-B14D-B24E-B70DC8D9E07C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878A-E138-B642-92A4-2CDD6F44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05A-C338-B14D-B24E-B70DC8D9E07C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878A-E138-B642-92A4-2CDD6F44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05A-C338-B14D-B24E-B70DC8D9E07C}" type="datetimeFigureOut">
              <a:rPr lang="en-US" smtClean="0"/>
              <a:t>11/3/16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878A-E138-B642-92A4-2CDD6F44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7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05A-C338-B14D-B24E-B70DC8D9E07C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878A-E138-B642-92A4-2CDD6F44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0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05A-C338-B14D-B24E-B70DC8D9E07C}" type="datetimeFigureOut">
              <a:rPr lang="en-US" smtClean="0"/>
              <a:t>11/3/16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878A-E138-B642-92A4-2CDD6F44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4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05A-C338-B14D-B24E-B70DC8D9E07C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878A-E138-B642-92A4-2CDD6F44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8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05A-C338-B14D-B24E-B70DC8D9E07C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878A-E138-B642-92A4-2CDD6F44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7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2705A-C338-B14D-B24E-B70DC8D9E07C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0878A-E138-B642-92A4-2CDD6F44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9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tif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tiff"/><Relationship Id="rId6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8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tiff"/><Relationship Id="rId5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tiff"/><Relationship Id="rId5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7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tiff"/><Relationship Id="rId5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57" y="1605257"/>
            <a:ext cx="11263086" cy="3894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2384"/>
            <a:ext cx="9144000" cy="1110343"/>
          </a:xfrm>
        </p:spPr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" y="6065725"/>
            <a:ext cx="1817873" cy="74974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1143" y="6002669"/>
            <a:ext cx="812800" cy="81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38084" y="5699051"/>
            <a:ext cx="3551274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Note: </a:t>
            </a:r>
            <a:r>
              <a:rPr lang="en-US" sz="2400" smtClean="0">
                <a:solidFill>
                  <a:srgbClr val="002060"/>
                </a:solidFill>
              </a:rPr>
              <a:t>Slides Contain Audio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3" y="356192"/>
            <a:ext cx="6230679" cy="4644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953" y="5225908"/>
            <a:ext cx="11205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solution is a homogeneous (uniform throughout) mixture of two or more substances.  Samples taken from two different locations in a solution will have the exact same composition.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693" y="722839"/>
            <a:ext cx="4889500" cy="3911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6670" y="60239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118" y="719683"/>
            <a:ext cx="8994714" cy="15769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Solutions are </a:t>
            </a:r>
            <a:r>
              <a:rPr lang="en-US" b="1" dirty="0" smtClean="0"/>
              <a:t>homogenous mixtures </a:t>
            </a:r>
            <a:r>
              <a:rPr lang="en-US" dirty="0" smtClean="0"/>
              <a:t>which means they have only one phase (visible part) and all of the components of the mixture are evenly distributed throughout.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861" r="18355"/>
          <a:stretch/>
        </p:blipFill>
        <p:spPr>
          <a:xfrm>
            <a:off x="9730897" y="225142"/>
            <a:ext cx="1563632" cy="2080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136" y="3942837"/>
            <a:ext cx="2705921" cy="2705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6350" y="3940405"/>
            <a:ext cx="2791568" cy="2748063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571869" y="5258498"/>
            <a:ext cx="531627" cy="5103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103496" y="3940405"/>
            <a:ext cx="1882854" cy="13180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103496" y="5768862"/>
            <a:ext cx="1882854" cy="9196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8884" t="19396" r="9069" b="1721"/>
          <a:stretch/>
        </p:blipFill>
        <p:spPr>
          <a:xfrm>
            <a:off x="1882109" y="3738992"/>
            <a:ext cx="1884809" cy="29564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17118" y="2305741"/>
            <a:ext cx="114219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Heterogeneous mixtures </a:t>
            </a:r>
            <a:r>
              <a:rPr lang="en-US" sz="2800" dirty="0" smtClean="0"/>
              <a:t>have 2 or more phases, such as oil &amp; water mixed together.  Some mixtures may appear homogenous such as blood, but are actually heterogeneous when examined under the microscope. </a:t>
            </a:r>
            <a:endParaRPr lang="en-US" sz="2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9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195" y="74110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Solutions can exists as solids, liquids or gases.</a:t>
            </a:r>
          </a:p>
          <a:p>
            <a:pPr marL="0" indent="0">
              <a:buNone/>
            </a:pPr>
            <a:r>
              <a:rPr lang="en-US" dirty="0" smtClean="0"/>
              <a:t>Solutions can exist as a mixture of two substances in different states (liquid-liquid, gas-gas, solid-solid, solid-liquid, gas-liquid, solid, gas)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gas in can of pop</a:t>
            </a:r>
          </a:p>
          <a:p>
            <a:r>
              <a:rPr lang="en-US" dirty="0" smtClean="0"/>
              <a:t>Metal alloys (steel)</a:t>
            </a:r>
          </a:p>
          <a:p>
            <a:r>
              <a:rPr lang="en-US" dirty="0" smtClean="0"/>
              <a:t>Salt water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42" y="3934046"/>
            <a:ext cx="5413212" cy="2777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986" y="3934046"/>
            <a:ext cx="4927809" cy="2762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86" y="2377982"/>
            <a:ext cx="4927808" cy="155606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934" y="379597"/>
            <a:ext cx="10515600" cy="5680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Solutions are made up of </a:t>
            </a:r>
            <a:r>
              <a:rPr lang="en-US" b="1" dirty="0" smtClean="0"/>
              <a:t>at least </a:t>
            </a:r>
            <a:r>
              <a:rPr lang="en-US" dirty="0" smtClean="0"/>
              <a:t>2 components: </a:t>
            </a:r>
            <a:r>
              <a:rPr lang="en-US" b="1" dirty="0" smtClean="0"/>
              <a:t>Solute &amp; Solvent</a:t>
            </a:r>
          </a:p>
          <a:p>
            <a:r>
              <a:rPr lang="en-US" b="1" dirty="0" smtClean="0"/>
              <a:t>Solvent </a:t>
            </a:r>
            <a:r>
              <a:rPr lang="en-US" dirty="0" smtClean="0"/>
              <a:t>– The substance that does the dissolving (the substance that is in greater quantity)</a:t>
            </a:r>
          </a:p>
          <a:p>
            <a:r>
              <a:rPr lang="en-US" b="1" dirty="0" smtClean="0"/>
              <a:t>Solute</a:t>
            </a:r>
            <a:r>
              <a:rPr lang="en-US" dirty="0" smtClean="0"/>
              <a:t> – the substance that is dissolved (the substance in lesser quantity). </a:t>
            </a:r>
          </a:p>
          <a:p>
            <a:pPr lvl="1"/>
            <a:r>
              <a:rPr lang="en-US" dirty="0" smtClean="0"/>
              <a:t>Examples: Salt (solute) dissolved in water (solvent)</a:t>
            </a:r>
          </a:p>
          <a:p>
            <a:pPr lvl="1"/>
            <a:r>
              <a:rPr lang="en-US" dirty="0" smtClean="0"/>
              <a:t>40% Alcoholic beverage = 40% alcohol (solute)/60 % water (solvent)</a:t>
            </a:r>
          </a:p>
          <a:p>
            <a:pPr lvl="1"/>
            <a:r>
              <a:rPr lang="en-US" dirty="0" smtClean="0"/>
              <a:t>75% Alcohol beverage = 75% alcohol (solvent)/25% water (solute)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287" y="3848986"/>
            <a:ext cx="7506893" cy="278437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2533" y="59405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874" y="616688"/>
            <a:ext cx="10515600" cy="5443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 solution with a </a:t>
            </a:r>
            <a:r>
              <a:rPr lang="en-US" sz="3200" b="1" dirty="0" smtClean="0"/>
              <a:t>high</a:t>
            </a:r>
            <a:r>
              <a:rPr lang="en-US" sz="3200" dirty="0" smtClean="0"/>
              <a:t> percentage of </a:t>
            </a:r>
            <a:r>
              <a:rPr lang="en-US" sz="3200" b="1" dirty="0" smtClean="0"/>
              <a:t>solute</a:t>
            </a:r>
            <a:r>
              <a:rPr lang="en-US" sz="3200" dirty="0" smtClean="0"/>
              <a:t> is </a:t>
            </a:r>
            <a:r>
              <a:rPr lang="en-US" sz="3200" b="1" dirty="0" smtClean="0"/>
              <a:t>concentrated</a:t>
            </a:r>
            <a:r>
              <a:rPr lang="en-US" sz="3200" dirty="0" smtClean="0"/>
              <a:t>.  A solution with a </a:t>
            </a:r>
            <a:r>
              <a:rPr lang="en-US" sz="3200" b="1" dirty="0" smtClean="0"/>
              <a:t>low</a:t>
            </a:r>
            <a:r>
              <a:rPr lang="en-US" sz="3200" dirty="0" smtClean="0"/>
              <a:t> percentage of </a:t>
            </a:r>
            <a:r>
              <a:rPr lang="en-US" sz="3200" b="1" dirty="0" smtClean="0"/>
              <a:t>solute</a:t>
            </a:r>
            <a:r>
              <a:rPr lang="en-US" sz="3200" dirty="0" smtClean="0"/>
              <a:t> is </a:t>
            </a:r>
            <a:r>
              <a:rPr lang="en-US" sz="3200" b="1" dirty="0" smtClean="0"/>
              <a:t>dilute</a:t>
            </a:r>
            <a:r>
              <a:rPr lang="en-US" sz="3200" dirty="0" smtClean="0"/>
              <a:t>.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3135"/>
          <a:stretch/>
        </p:blipFill>
        <p:spPr>
          <a:xfrm>
            <a:off x="2952307" y="1780951"/>
            <a:ext cx="6574465" cy="477624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526" y="78363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The most common types of solutions are </a:t>
            </a:r>
            <a:r>
              <a:rPr lang="en-US" sz="3200" b="1" dirty="0" smtClean="0"/>
              <a:t>aqueous solutions.  </a:t>
            </a:r>
            <a:r>
              <a:rPr lang="en-US" sz="3200" dirty="0" smtClean="0"/>
              <a:t>Aqueous solutions are any solutions that have </a:t>
            </a:r>
            <a:r>
              <a:rPr lang="en-US" sz="3200" b="1" dirty="0" smtClean="0"/>
              <a:t>water as the solvent</a:t>
            </a:r>
            <a:r>
              <a:rPr lang="en-US" sz="3200" dirty="0" smtClean="0"/>
              <a:t>.  Many common products are in fact aqueous solutions such as pop, shampoo, bleach, etc. 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430" y="2836716"/>
            <a:ext cx="3883542" cy="388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95" y="2836716"/>
            <a:ext cx="3883542" cy="3883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212" y="2959303"/>
            <a:ext cx="4024227" cy="30181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14530" y="3785191"/>
            <a:ext cx="1850065" cy="38277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43" y="1852209"/>
            <a:ext cx="6753446" cy="349827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You have reached the end of this learning activity.  You will know that you have achieved the goals for this lesson when you can describe what a solution is, can compare homogeneous and heterogeneous mixtures and can describe solutions in terms of solutes, solvents and concentration.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Success!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5331" y="1027906"/>
            <a:ext cx="3523806" cy="4148667"/>
          </a:xfrm>
          <a:prstGeom prst="rect">
            <a:avLst/>
          </a:prstGeom>
        </p:spPr>
      </p:pic>
      <p:sp>
        <p:nvSpPr>
          <p:cNvPr id="6" name="Rectangle 5">
            <a:hlinkClick r:id="" action="ppaction://hlinkshowjump?jump=firstslide"/>
          </p:cNvPr>
          <p:cNvSpPr/>
          <p:nvPr/>
        </p:nvSpPr>
        <p:spPr>
          <a:xfrm>
            <a:off x="4186669" y="5616183"/>
            <a:ext cx="3818662" cy="10107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/>
              <a:t>Back to Start</a:t>
            </a:r>
            <a:endParaRPr lang="en-US" sz="32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839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3984</TotalTime>
  <Words>358</Words>
  <Application>Microsoft Macintosh PowerPoint</Application>
  <PresentationFormat>Widescreen</PresentationFormat>
  <Paragraphs>21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Arial</vt:lpstr>
      <vt:lpstr>Office Theme</vt:lpstr>
      <vt:lpstr>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Solutions</dc:title>
  <dc:creator>Eli Fogle</dc:creator>
  <cp:lastModifiedBy>Eli Fogle</cp:lastModifiedBy>
  <cp:revision>16</cp:revision>
  <dcterms:created xsi:type="dcterms:W3CDTF">2016-10-24T18:51:34Z</dcterms:created>
  <dcterms:modified xsi:type="dcterms:W3CDTF">2016-11-03T13:54:01Z</dcterms:modified>
</cp:coreProperties>
</file>