
<file path=[Content_Types].xml><?xml version="1.0" encoding="utf-8"?>
<Types xmlns="http://schemas.openxmlformats.org/package/2006/content-types">
  <Default Extension="xml" ContentType="application/xml"/>
  <Default Extension="m4a" ContentType="audi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57" r:id="rId4"/>
    <p:sldId id="262" r:id="rId5"/>
    <p:sldId id="261" r:id="rId6"/>
    <p:sldId id="263" r:id="rId7"/>
    <p:sldId id="264" r:id="rId8"/>
    <p:sldId id="265" r:id="rId9"/>
    <p:sldId id="267" r:id="rId10"/>
    <p:sldId id="270" r:id="rId11"/>
    <p:sldId id="268" r:id="rId12"/>
    <p:sldId id="266" r:id="rId13"/>
    <p:sldId id="272" r:id="rId14"/>
    <p:sldId id="273" r:id="rId15"/>
    <p:sldId id="274" r:id="rId16"/>
    <p:sldId id="275" r:id="rId17"/>
    <p:sldId id="276" r:id="rId18"/>
    <p:sldId id="277"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7"/>
    <p:restoredTop sz="96786"/>
  </p:normalViewPr>
  <p:slideViewPr>
    <p:cSldViewPr snapToGrid="0" snapToObjects="1">
      <p:cViewPr varScale="1">
        <p:scale>
          <a:sx n="81" d="100"/>
          <a:sy n="81" d="100"/>
        </p:scale>
        <p:origin x="184" y="1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99E1C4CD-81B5-F342-A770-074FDF339D3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71881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9E1C4CD-81B5-F342-A770-074FDF339D3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4982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9E1C4CD-81B5-F342-A770-074FDF339D3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2534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9E1C4CD-81B5-F342-A770-074FDF339D3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90357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99E1C4CD-81B5-F342-A770-074FDF339D3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28483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99E1C4CD-81B5-F342-A770-074FDF339D3A}"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34829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99E1C4CD-81B5-F342-A770-074FDF339D3A}" type="datetimeFigureOut">
              <a:rPr lang="en-US" smtClean="0"/>
              <a:t>11/11/16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57440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99E1C4CD-81B5-F342-A770-074FDF339D3A}" type="datetimeFigureOut">
              <a:rPr lang="en-US" smtClean="0"/>
              <a:t>11/11/16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06612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1C4CD-81B5-F342-A770-074FDF339D3A}" type="datetimeFigureOut">
              <a:rPr lang="en-US" smtClean="0"/>
              <a:t>11/11/16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94250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9E1C4CD-81B5-F342-A770-074FDF339D3A}"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165441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9E1C4CD-81B5-F342-A770-074FDF339D3A}" type="datetimeFigureOut">
              <a:rPr lang="en-US" smtClean="0"/>
              <a:t>11/11/16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C553D-704D-794B-9C9D-22D51B701EB2}" type="slidenum">
              <a:rPr lang="en-US" smtClean="0"/>
              <a:t>‹#›</a:t>
            </a:fld>
            <a:endParaRPr lang="en-US"/>
          </a:p>
        </p:txBody>
      </p:sp>
    </p:spTree>
    <p:extLst>
      <p:ext uri="{BB962C8B-B14F-4D97-AF65-F5344CB8AC3E}">
        <p14:creationId xmlns:p14="http://schemas.microsoft.com/office/powerpoint/2010/main" val="663231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1C4CD-81B5-F342-A770-074FDF339D3A}" type="datetimeFigureOut">
              <a:rPr lang="en-US" smtClean="0"/>
              <a:t>11/11/16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C553D-704D-794B-9C9D-22D51B701EB2}" type="slidenum">
              <a:rPr lang="en-US" smtClean="0"/>
              <a:t>‹#›</a:t>
            </a:fld>
            <a:endParaRPr lang="en-US"/>
          </a:p>
        </p:txBody>
      </p:sp>
    </p:spTree>
    <p:extLst>
      <p:ext uri="{BB962C8B-B14F-4D97-AF65-F5344CB8AC3E}">
        <p14:creationId xmlns:p14="http://schemas.microsoft.com/office/powerpoint/2010/main" val="1434552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f"/><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tiff"/><Relationship Id="rId5"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f"/><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tiff"/><Relationship Id="rId5"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tiff"/><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471" t="11970" r="6607" b="8229"/>
          <a:stretch/>
        </p:blipFill>
        <p:spPr>
          <a:xfrm>
            <a:off x="4235302" y="1680061"/>
            <a:ext cx="3721396" cy="4763389"/>
          </a:xfrm>
          <a:prstGeom prst="rect">
            <a:avLst/>
          </a:prstGeom>
        </p:spPr>
      </p:pic>
      <p:sp>
        <p:nvSpPr>
          <p:cNvPr id="2" name="Title 1"/>
          <p:cNvSpPr>
            <a:spLocks noGrp="1"/>
          </p:cNvSpPr>
          <p:nvPr>
            <p:ph type="ctrTitle"/>
          </p:nvPr>
        </p:nvSpPr>
        <p:spPr>
          <a:xfrm>
            <a:off x="1524000" y="583324"/>
            <a:ext cx="9144000" cy="941552"/>
          </a:xfrm>
        </p:spPr>
        <p:txBody>
          <a:bodyPr/>
          <a:lstStyle/>
          <a:p>
            <a:r>
              <a:rPr lang="en-US" dirty="0" smtClean="0">
                <a:solidFill>
                  <a:srgbClr val="FFFF00"/>
                </a:solidFill>
              </a:rPr>
              <a:t>Solubility</a:t>
            </a:r>
            <a:endParaRPr lang="en-US"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23" y="6065725"/>
            <a:ext cx="1817873" cy="749744"/>
          </a:xfrm>
          <a:prstGeom prst="rect">
            <a:avLst/>
          </a:prstGeom>
        </p:spPr>
      </p:pic>
    </p:spTree>
    <p:extLst>
      <p:ext uri="{BB962C8B-B14F-4D97-AF65-F5344CB8AC3E}">
        <p14:creationId xmlns:p14="http://schemas.microsoft.com/office/powerpoint/2010/main" val="146548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5134"/>
            <a:ext cx="4315706" cy="3383824"/>
          </a:xfrm>
        </p:spPr>
        <p:txBody>
          <a:bodyPr>
            <a:noAutofit/>
          </a:bodyPr>
          <a:lstStyle/>
          <a:p>
            <a:r>
              <a:rPr lang="en-US" sz="3200" dirty="0" smtClean="0"/>
              <a:t>Any point on the curve is a saturated solution.</a:t>
            </a:r>
          </a:p>
          <a:p>
            <a:r>
              <a:rPr lang="en-US" sz="3200" dirty="0" smtClean="0"/>
              <a:t>Any point above the curve represents </a:t>
            </a:r>
            <a:r>
              <a:rPr lang="en-US" sz="3200" dirty="0" smtClean="0"/>
              <a:t>a </a:t>
            </a:r>
            <a:r>
              <a:rPr lang="en-US" sz="3200" dirty="0" smtClean="0"/>
              <a:t>saturated solution with undissolved solute in it. </a:t>
            </a:r>
            <a:endParaRPr lang="en-US" sz="3200" dirty="0" smtClean="0"/>
          </a:p>
          <a:p>
            <a:r>
              <a:rPr lang="en-US" sz="3200" dirty="0" smtClean="0"/>
              <a:t>Any point below the curve represents an unsaturated solution. </a:t>
            </a:r>
            <a:endParaRPr lang="en-US" sz="3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697833"/>
            <a:ext cx="7102929" cy="5727286"/>
          </a:xfrm>
          <a:prstGeom prst="rect">
            <a:avLst/>
          </a:prstGeom>
          <a:solidFill>
            <a:schemeClr val="bg1"/>
          </a:solidFill>
        </p:spPr>
      </p:pic>
      <p:sp>
        <p:nvSpPr>
          <p:cNvPr id="4" name="TextBox 3"/>
          <p:cNvSpPr txBox="1"/>
          <p:nvPr/>
        </p:nvSpPr>
        <p:spPr>
          <a:xfrm rot="20465696">
            <a:off x="7363517" y="2346263"/>
            <a:ext cx="2237873" cy="646331"/>
          </a:xfrm>
          <a:prstGeom prst="rect">
            <a:avLst/>
          </a:prstGeom>
          <a:solidFill>
            <a:srgbClr val="FFC000"/>
          </a:solidFill>
        </p:spPr>
        <p:txBody>
          <a:bodyPr wrap="square" rtlCol="0">
            <a:spAutoFit/>
          </a:bodyPr>
          <a:lstStyle/>
          <a:p>
            <a:pPr algn="ctr"/>
            <a:r>
              <a:rPr lang="en-US" dirty="0" smtClean="0"/>
              <a:t>Saturated with Undissolved Solute</a:t>
            </a:r>
            <a:endParaRPr lang="en-US" dirty="0"/>
          </a:p>
        </p:txBody>
      </p:sp>
      <p:sp>
        <p:nvSpPr>
          <p:cNvPr id="18" name="TextBox 17"/>
          <p:cNvSpPr txBox="1"/>
          <p:nvPr/>
        </p:nvSpPr>
        <p:spPr>
          <a:xfrm rot="20465696">
            <a:off x="7653377" y="3147474"/>
            <a:ext cx="2237873" cy="369332"/>
          </a:xfrm>
          <a:prstGeom prst="rect">
            <a:avLst/>
          </a:prstGeom>
          <a:solidFill>
            <a:schemeClr val="accent6"/>
          </a:solidFill>
        </p:spPr>
        <p:txBody>
          <a:bodyPr wrap="square" rtlCol="0">
            <a:spAutoFit/>
          </a:bodyPr>
          <a:lstStyle/>
          <a:p>
            <a:pPr algn="ctr"/>
            <a:r>
              <a:rPr lang="en-US" smtClean="0"/>
              <a:t>Saturated</a:t>
            </a:r>
            <a:endParaRPr lang="en-US" dirty="0"/>
          </a:p>
        </p:txBody>
      </p:sp>
      <p:sp>
        <p:nvSpPr>
          <p:cNvPr id="21" name="TextBox 20"/>
          <p:cNvSpPr txBox="1"/>
          <p:nvPr/>
        </p:nvSpPr>
        <p:spPr>
          <a:xfrm rot="20465696">
            <a:off x="7857397" y="3829229"/>
            <a:ext cx="2237873" cy="369332"/>
          </a:xfrm>
          <a:prstGeom prst="rect">
            <a:avLst/>
          </a:prstGeom>
          <a:solidFill>
            <a:schemeClr val="accent1"/>
          </a:solidFill>
        </p:spPr>
        <p:txBody>
          <a:bodyPr wrap="square" rtlCol="0">
            <a:spAutoFit/>
          </a:bodyPr>
          <a:lstStyle/>
          <a:p>
            <a:pPr algn="ctr"/>
            <a:r>
              <a:rPr lang="en-US" dirty="0" smtClean="0"/>
              <a:t>Unsaturated</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0904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274" y="717109"/>
            <a:ext cx="4315706" cy="5708009"/>
          </a:xfrm>
        </p:spPr>
        <p:txBody>
          <a:bodyPr>
            <a:noAutofit/>
          </a:bodyPr>
          <a:lstStyle/>
          <a:p>
            <a:r>
              <a:rPr lang="en-US" sz="2600" dirty="0"/>
              <a:t>The vertical difference between a </a:t>
            </a:r>
            <a:r>
              <a:rPr lang="en-US" sz="2600" dirty="0" smtClean="0"/>
              <a:t>point below the </a:t>
            </a:r>
            <a:r>
              <a:rPr lang="en-US" sz="2600" dirty="0"/>
              <a:t>curve and a point on the curve represents the mass of solute that </a:t>
            </a:r>
            <a:r>
              <a:rPr lang="en-US" sz="2600" dirty="0" smtClean="0"/>
              <a:t>needs to be added to produce a saturated solution at that temperature. </a:t>
            </a:r>
          </a:p>
          <a:p>
            <a:r>
              <a:rPr lang="en-US" sz="2600" dirty="0" smtClean="0"/>
              <a:t>The </a:t>
            </a:r>
            <a:r>
              <a:rPr lang="en-US" sz="2600" dirty="0"/>
              <a:t>vertical difference between a point above the curve and a point on the curve represents the mass of solute that will be undissolved at that temperature.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697833"/>
            <a:ext cx="7102929" cy="5727286"/>
          </a:xfrm>
          <a:prstGeom prst="rect">
            <a:avLst/>
          </a:prstGeom>
          <a:solidFill>
            <a:schemeClr val="bg1"/>
          </a:solidFill>
        </p:spPr>
      </p:pic>
      <p:sp>
        <p:nvSpPr>
          <p:cNvPr id="4" name="TextBox 3"/>
          <p:cNvSpPr txBox="1"/>
          <p:nvPr/>
        </p:nvSpPr>
        <p:spPr>
          <a:xfrm rot="19947029">
            <a:off x="6790153" y="2030927"/>
            <a:ext cx="4085086" cy="646331"/>
          </a:xfrm>
          <a:prstGeom prst="rect">
            <a:avLst/>
          </a:prstGeom>
          <a:solidFill>
            <a:srgbClr val="FFC000"/>
          </a:solidFill>
        </p:spPr>
        <p:txBody>
          <a:bodyPr wrap="square" rtlCol="0">
            <a:spAutoFit/>
          </a:bodyPr>
          <a:lstStyle/>
          <a:p>
            <a:pPr algn="ctr"/>
            <a:r>
              <a:rPr lang="en-US" dirty="0" smtClean="0"/>
              <a:t>200 g of solute will be undissolved at this temperature. (400 g – 200 g = 200 g)</a:t>
            </a:r>
            <a:endParaRPr lang="en-US" dirty="0"/>
          </a:p>
        </p:txBody>
      </p:sp>
      <p:sp>
        <p:nvSpPr>
          <p:cNvPr id="21" name="TextBox 20"/>
          <p:cNvSpPr txBox="1"/>
          <p:nvPr/>
        </p:nvSpPr>
        <p:spPr>
          <a:xfrm rot="19901744">
            <a:off x="8027476" y="3198330"/>
            <a:ext cx="4116658" cy="923330"/>
          </a:xfrm>
          <a:prstGeom prst="rect">
            <a:avLst/>
          </a:prstGeom>
          <a:solidFill>
            <a:schemeClr val="accent1"/>
          </a:solidFill>
        </p:spPr>
        <p:txBody>
          <a:bodyPr wrap="square" rtlCol="0">
            <a:spAutoFit/>
          </a:bodyPr>
          <a:lstStyle/>
          <a:p>
            <a:pPr algn="ctr"/>
            <a:r>
              <a:rPr lang="en-US" dirty="0" smtClean="0"/>
              <a:t>190 g of solute would need to be added </a:t>
            </a:r>
            <a:r>
              <a:rPr lang="en-US" smtClean="0"/>
              <a:t>to produce a saturated solution at this temperature (240 g – 50 g = 190 g)</a:t>
            </a:r>
            <a:endParaRPr lang="en-US" dirty="0"/>
          </a:p>
        </p:txBody>
      </p:sp>
      <p:sp>
        <p:nvSpPr>
          <p:cNvPr id="8" name="Oval 7"/>
          <p:cNvSpPr/>
          <p:nvPr/>
        </p:nvSpPr>
        <p:spPr>
          <a:xfrm>
            <a:off x="6872285" y="2155371"/>
            <a:ext cx="161242" cy="1632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6952906" y="2334985"/>
            <a:ext cx="0" cy="1539181"/>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053385" y="5083629"/>
            <a:ext cx="161242" cy="16328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8134006" y="3561476"/>
            <a:ext cx="0" cy="1539181"/>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03682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5507951" y="365125"/>
            <a:ext cx="6526207" cy="6123164"/>
          </a:xfrm>
          <a:solidFill>
            <a:schemeClr val="bg1"/>
          </a:solidFill>
        </p:spPr>
      </p:pic>
      <p:sp>
        <p:nvSpPr>
          <p:cNvPr id="5" name="Content Placeholder 2"/>
          <p:cNvSpPr txBox="1">
            <a:spLocks/>
          </p:cNvSpPr>
          <p:nvPr/>
        </p:nvSpPr>
        <p:spPr>
          <a:xfrm>
            <a:off x="571501" y="1106105"/>
            <a:ext cx="4523014" cy="4419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smtClean="0"/>
              <a:t>The solubility for </a:t>
            </a:r>
            <a:r>
              <a:rPr lang="en-US" sz="3200" b="1" dirty="0" smtClean="0"/>
              <a:t>most </a:t>
            </a:r>
            <a:r>
              <a:rPr lang="en-US" sz="3200" dirty="0" smtClean="0"/>
              <a:t>ionic compounds increases as the temperature increases.</a:t>
            </a:r>
          </a:p>
          <a:p>
            <a:r>
              <a:rPr lang="en-US" sz="3200" dirty="0" smtClean="0"/>
              <a:t>Different ionic compounds have different responses to changes in temperature.  </a:t>
            </a:r>
            <a:endParaRPr 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358" y="6045200"/>
            <a:ext cx="812800" cy="812800"/>
          </a:xfrm>
          <a:prstGeom prst="rect">
            <a:avLst/>
          </a:prstGeom>
        </p:spPr>
      </p:pic>
    </p:spTree>
    <p:extLst>
      <p:ext uri="{BB962C8B-B14F-4D97-AF65-F5344CB8AC3E}">
        <p14:creationId xmlns:p14="http://schemas.microsoft.com/office/powerpoint/2010/main" val="184059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6642824" y="587828"/>
            <a:ext cx="5200341" cy="5927272"/>
          </a:xfrm>
        </p:spPr>
      </p:pic>
      <p:sp>
        <p:nvSpPr>
          <p:cNvPr id="5" name="Content Placeholder 2"/>
          <p:cNvSpPr txBox="1">
            <a:spLocks/>
          </p:cNvSpPr>
          <p:nvPr/>
        </p:nvSpPr>
        <p:spPr>
          <a:xfrm>
            <a:off x="767443" y="587828"/>
            <a:ext cx="5761081" cy="3383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The solubility of gases in liquids tends to decrease as the temperature rises.</a:t>
            </a:r>
          </a:p>
          <a:p>
            <a:r>
              <a:rPr lang="en-US" dirty="0" smtClean="0"/>
              <a:t>This has serious environmental implications.  Oxygen dissolved in water is crucial for survival of aquatic life.  If ocean temperatures increase </a:t>
            </a:r>
            <a:r>
              <a:rPr lang="en-US" dirty="0" smtClean="0">
                <a:sym typeface="Wingdings"/>
              </a:rPr>
              <a:t> </a:t>
            </a:r>
            <a:r>
              <a:rPr lang="en-US" dirty="0" smtClean="0"/>
              <a:t> less oxygen dissolved in the water </a:t>
            </a:r>
            <a:r>
              <a:rPr lang="en-US" dirty="0" smtClean="0">
                <a:sym typeface="Wingdings"/>
              </a:rPr>
              <a:t> suffocation</a:t>
            </a:r>
            <a:endParaRPr lang="en-US" sz="2400" dirty="0" smtClean="0">
              <a:sym typeface="Wingdings"/>
            </a:endParaRPr>
          </a:p>
        </p:txBody>
      </p:sp>
      <p:pic>
        <p:nvPicPr>
          <p:cNvPr id="6" name="Picture 5"/>
          <p:cNvPicPr>
            <a:picLocks noChangeAspect="1"/>
          </p:cNvPicPr>
          <p:nvPr/>
        </p:nvPicPr>
        <p:blipFill>
          <a:blip r:embed="rId5"/>
          <a:stretch>
            <a:fillRect/>
          </a:stretch>
        </p:blipFill>
        <p:spPr>
          <a:xfrm>
            <a:off x="2367462" y="4408716"/>
            <a:ext cx="1921969" cy="212954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76732"/>
            <a:ext cx="812800" cy="812800"/>
          </a:xfrm>
          <a:prstGeom prst="rect">
            <a:avLst/>
          </a:prstGeom>
        </p:spPr>
      </p:pic>
    </p:spTree>
    <p:extLst>
      <p:ext uri="{BB962C8B-B14F-4D97-AF65-F5344CB8AC3E}">
        <p14:creationId xmlns:p14="http://schemas.microsoft.com/office/powerpoint/2010/main" val="72726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785" y="574393"/>
            <a:ext cx="11222627" cy="5155972"/>
          </a:xfrm>
        </p:spPr>
        <p:txBody>
          <a:bodyPr/>
          <a:lstStyle/>
          <a:p>
            <a:r>
              <a:rPr lang="en-US" dirty="0" smtClean="0"/>
              <a:t>Pressure affects the solubility of gases in liquids.  Increased pressure increases the solubility.</a:t>
            </a:r>
          </a:p>
          <a:p>
            <a:r>
              <a:rPr lang="en-US" dirty="0" smtClean="0"/>
              <a:t>A sealed bottle of pop </a:t>
            </a:r>
            <a:r>
              <a:rPr lang="en-CA" dirty="0" smtClean="0"/>
              <a:t>is under high pressure.  CO</a:t>
            </a:r>
            <a:r>
              <a:rPr lang="en-CA" baseline="-25000" dirty="0" smtClean="0"/>
              <a:t>2</a:t>
            </a:r>
            <a:r>
              <a:rPr lang="en-CA" dirty="0" smtClean="0"/>
              <a:t> is soluble at this temperature and pressure so no bubbles are visible, indicating the gas is dissolved.  When the bottle is opened, pressure reduces, CO</a:t>
            </a:r>
            <a:r>
              <a:rPr lang="en-CA" baseline="-25000" dirty="0" smtClean="0"/>
              <a:t>2</a:t>
            </a:r>
            <a:r>
              <a:rPr lang="en-CA" dirty="0" smtClean="0"/>
              <a:t> is less soluble and bubbles form as undissolved CO</a:t>
            </a:r>
            <a:r>
              <a:rPr lang="en-CA" baseline="-25000" dirty="0" smtClean="0"/>
              <a:t>2</a:t>
            </a:r>
            <a:r>
              <a:rPr lang="en-CA" dirty="0" smtClean="0"/>
              <a:t> is released.</a:t>
            </a:r>
            <a:r>
              <a:rPr lang="en-US" dirty="0" smtClean="0"/>
              <a:t> </a:t>
            </a:r>
          </a:p>
          <a:p>
            <a:endParaRPr lang="en-US" dirty="0"/>
          </a:p>
        </p:txBody>
      </p:sp>
      <p:pic>
        <p:nvPicPr>
          <p:cNvPr id="6" name="Picture 5"/>
          <p:cNvPicPr>
            <a:picLocks noChangeAspect="1"/>
          </p:cNvPicPr>
          <p:nvPr/>
        </p:nvPicPr>
        <p:blipFill>
          <a:blip r:embed="rId4"/>
          <a:stretch>
            <a:fillRect/>
          </a:stretch>
        </p:blipFill>
        <p:spPr>
          <a:xfrm>
            <a:off x="3861083" y="3167181"/>
            <a:ext cx="1359438" cy="3574991"/>
          </a:xfrm>
          <a:prstGeom prst="rect">
            <a:avLst/>
          </a:prstGeom>
        </p:spPr>
      </p:pic>
      <p:pic>
        <p:nvPicPr>
          <p:cNvPr id="7" name="Picture 6"/>
          <p:cNvPicPr>
            <a:picLocks noChangeAspect="1"/>
          </p:cNvPicPr>
          <p:nvPr/>
        </p:nvPicPr>
        <p:blipFill>
          <a:blip r:embed="rId5"/>
          <a:stretch>
            <a:fillRect/>
          </a:stretch>
        </p:blipFill>
        <p:spPr>
          <a:xfrm>
            <a:off x="5794648" y="3181984"/>
            <a:ext cx="3190844" cy="3545383"/>
          </a:xfrm>
          <a:prstGeom prst="rect">
            <a:avLst/>
          </a:prstGeom>
        </p:spPr>
      </p:pic>
      <p:sp>
        <p:nvSpPr>
          <p:cNvPr id="8" name="TextBox 7"/>
          <p:cNvSpPr txBox="1"/>
          <p:nvPr/>
        </p:nvSpPr>
        <p:spPr>
          <a:xfrm>
            <a:off x="1242977" y="3815217"/>
            <a:ext cx="2474671" cy="1938992"/>
          </a:xfrm>
          <a:prstGeom prst="rect">
            <a:avLst/>
          </a:prstGeom>
          <a:solidFill>
            <a:srgbClr val="FFC000"/>
          </a:solidFill>
        </p:spPr>
        <p:txBody>
          <a:bodyPr wrap="square" rtlCol="0">
            <a:spAutoFit/>
          </a:bodyPr>
          <a:lstStyle/>
          <a:p>
            <a:pPr algn="ctr"/>
            <a:r>
              <a:rPr lang="en-US" sz="2400" smtClean="0"/>
              <a:t>Sealed Bottle:</a:t>
            </a:r>
          </a:p>
          <a:p>
            <a:pPr algn="ctr"/>
            <a:r>
              <a:rPr lang="en-US" sz="2400" dirty="0" smtClean="0"/>
              <a:t>High Pressure = No bubbles.  All CO</a:t>
            </a:r>
            <a:r>
              <a:rPr lang="en-US" sz="2400" baseline="-25000" dirty="0" smtClean="0"/>
              <a:t>2</a:t>
            </a:r>
            <a:r>
              <a:rPr lang="en-US" sz="2400" dirty="0" smtClean="0"/>
              <a:t> gas is dissolved. </a:t>
            </a:r>
            <a:endParaRPr lang="en-US" sz="2400" dirty="0"/>
          </a:p>
        </p:txBody>
      </p:sp>
      <p:sp>
        <p:nvSpPr>
          <p:cNvPr id="9" name="TextBox 8"/>
          <p:cNvSpPr txBox="1"/>
          <p:nvPr/>
        </p:nvSpPr>
        <p:spPr>
          <a:xfrm>
            <a:off x="9146858" y="3630551"/>
            <a:ext cx="2381755" cy="2308324"/>
          </a:xfrm>
          <a:prstGeom prst="rect">
            <a:avLst/>
          </a:prstGeom>
          <a:solidFill>
            <a:srgbClr val="FFC000"/>
          </a:solidFill>
        </p:spPr>
        <p:txBody>
          <a:bodyPr wrap="square" rtlCol="0">
            <a:spAutoFit/>
          </a:bodyPr>
          <a:lstStyle/>
          <a:p>
            <a:pPr algn="ctr"/>
            <a:r>
              <a:rPr lang="en-US" sz="2400" dirty="0" smtClean="0"/>
              <a:t>Unsealed Bottle:</a:t>
            </a:r>
          </a:p>
          <a:p>
            <a:pPr algn="ctr"/>
            <a:r>
              <a:rPr lang="en-US" sz="2400" dirty="0" smtClean="0"/>
              <a:t>Lower Pressure = Bubbles form as undissolved CO</a:t>
            </a:r>
            <a:r>
              <a:rPr lang="en-US" sz="2400" baseline="-25000" dirty="0" smtClean="0"/>
              <a:t>2</a:t>
            </a:r>
            <a:r>
              <a:rPr lang="en-US" sz="2400" dirty="0" smtClean="0"/>
              <a:t> is released from the liquid. </a:t>
            </a:r>
            <a:endParaRPr lang="en-US" sz="2400"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42609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452"/>
            <a:ext cx="10515600" cy="1325563"/>
          </a:xfrm>
        </p:spPr>
        <p:txBody>
          <a:bodyPr/>
          <a:lstStyle/>
          <a:p>
            <a:r>
              <a:rPr lang="en-US" dirty="0" smtClean="0">
                <a:solidFill>
                  <a:srgbClr val="7030A0"/>
                </a:solidFill>
              </a:rPr>
              <a:t>Test Your </a:t>
            </a:r>
            <a:r>
              <a:rPr lang="en-US" sz="4000" dirty="0" smtClean="0">
                <a:solidFill>
                  <a:srgbClr val="7030A0"/>
                </a:solidFill>
              </a:rPr>
              <a:t>Understanding</a:t>
            </a:r>
            <a:endParaRPr lang="en-US" dirty="0">
              <a:solidFill>
                <a:srgbClr val="7030A0"/>
              </a:solidFill>
            </a:endParaRPr>
          </a:p>
        </p:txBody>
      </p:sp>
      <p:sp>
        <p:nvSpPr>
          <p:cNvPr id="3" name="Content Placeholder 2"/>
          <p:cNvSpPr>
            <a:spLocks noGrp="1"/>
          </p:cNvSpPr>
          <p:nvPr>
            <p:ph idx="1"/>
          </p:nvPr>
        </p:nvSpPr>
        <p:spPr>
          <a:xfrm>
            <a:off x="627528" y="1035502"/>
            <a:ext cx="5302627" cy="4351338"/>
          </a:xfrm>
        </p:spPr>
        <p:txBody>
          <a:bodyPr>
            <a:normAutofit/>
          </a:bodyPr>
          <a:lstStyle/>
          <a:p>
            <a:pPr marL="0" indent="0">
              <a:buNone/>
            </a:pPr>
            <a:r>
              <a:rPr lang="en-US" sz="3000" dirty="0" smtClean="0"/>
              <a:t>Given the following solubility curve, classify a solution that contains 10 g/ 100 g H</a:t>
            </a:r>
            <a:r>
              <a:rPr lang="en-US" sz="3000" baseline="-25000" dirty="0" smtClean="0"/>
              <a:t>2</a:t>
            </a:r>
            <a:r>
              <a:rPr lang="en-US" sz="3000" dirty="0" smtClean="0"/>
              <a:t>O of potassium chloride (</a:t>
            </a:r>
            <a:r>
              <a:rPr lang="en-US" sz="3000" dirty="0" err="1" smtClean="0"/>
              <a:t>KCl</a:t>
            </a:r>
            <a:r>
              <a:rPr lang="en-US" sz="3000" dirty="0" smtClean="0"/>
              <a:t>) at 50 ˚C.</a:t>
            </a:r>
          </a:p>
          <a:p>
            <a:pPr marL="0" indent="0">
              <a:buNone/>
            </a:pPr>
            <a:r>
              <a:rPr lang="en-US" sz="3000" dirty="0" smtClean="0"/>
              <a:t>(Click the correct answer)</a:t>
            </a:r>
            <a:endParaRPr lang="en-US" sz="3000" dirty="0"/>
          </a:p>
        </p:txBody>
      </p:sp>
      <p:pic>
        <p:nvPicPr>
          <p:cNvPr id="6" name="Picture 5"/>
          <p:cNvPicPr>
            <a:picLocks noChangeAspect="1"/>
          </p:cNvPicPr>
          <p:nvPr/>
        </p:nvPicPr>
        <p:blipFill>
          <a:blip r:embed="rId2"/>
          <a:stretch>
            <a:fillRect/>
          </a:stretch>
        </p:blipFill>
        <p:spPr>
          <a:xfrm>
            <a:off x="6329083" y="723925"/>
            <a:ext cx="5688106" cy="5839453"/>
          </a:xfrm>
          <a:prstGeom prst="rect">
            <a:avLst/>
          </a:prstGeom>
        </p:spPr>
      </p:pic>
      <p:sp>
        <p:nvSpPr>
          <p:cNvPr id="7" name="Rectangle 6"/>
          <p:cNvSpPr/>
          <p:nvPr/>
        </p:nvSpPr>
        <p:spPr>
          <a:xfrm>
            <a:off x="838200" y="3372090"/>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FF00"/>
                </a:solidFill>
              </a:rPr>
              <a:t>Saturated</a:t>
            </a:r>
            <a:endParaRPr lang="en-US" sz="3600">
              <a:solidFill>
                <a:srgbClr val="FFFF00"/>
              </a:solidFill>
            </a:endParaRPr>
          </a:p>
        </p:txBody>
      </p:sp>
      <p:sp>
        <p:nvSpPr>
          <p:cNvPr id="9" name="Rectangle 8"/>
          <p:cNvSpPr/>
          <p:nvPr/>
        </p:nvSpPr>
        <p:spPr>
          <a:xfrm>
            <a:off x="838197" y="4410997"/>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FF00"/>
                </a:solidFill>
              </a:rPr>
              <a:t>Unsaturated</a:t>
            </a:r>
            <a:endParaRPr lang="en-US" sz="3600" dirty="0">
              <a:solidFill>
                <a:srgbClr val="FFFF00"/>
              </a:solidFill>
            </a:endParaRPr>
          </a:p>
        </p:txBody>
      </p:sp>
      <p:sp>
        <p:nvSpPr>
          <p:cNvPr id="10" name="Rectangle 9"/>
          <p:cNvSpPr/>
          <p:nvPr/>
        </p:nvSpPr>
        <p:spPr>
          <a:xfrm>
            <a:off x="838198" y="5449904"/>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Super saturated</a:t>
            </a:r>
            <a:endParaRPr lang="en-US" sz="3600" dirty="0">
              <a:solidFill>
                <a:srgbClr val="FFFF00"/>
              </a:solidFill>
            </a:endParaRPr>
          </a:p>
        </p:txBody>
      </p:sp>
    </p:spTree>
    <p:extLst>
      <p:ext uri="{BB962C8B-B14F-4D97-AF65-F5344CB8AC3E}">
        <p14:creationId xmlns:p14="http://schemas.microsoft.com/office/powerpoint/2010/main" val="24595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144"/>
            <a:ext cx="10515600" cy="1325563"/>
          </a:xfrm>
        </p:spPr>
        <p:txBody>
          <a:bodyPr/>
          <a:lstStyle/>
          <a:p>
            <a:r>
              <a:rPr lang="en-US" dirty="0" smtClean="0">
                <a:solidFill>
                  <a:srgbClr val="7030A0"/>
                </a:solidFill>
              </a:rPr>
              <a:t>Test Your </a:t>
            </a:r>
            <a:r>
              <a:rPr lang="en-US" sz="4000" dirty="0" smtClean="0">
                <a:solidFill>
                  <a:srgbClr val="7030A0"/>
                </a:solidFill>
              </a:rPr>
              <a:t>Understanding</a:t>
            </a:r>
            <a:endParaRPr lang="en-US" dirty="0">
              <a:solidFill>
                <a:srgbClr val="7030A0"/>
              </a:solidFill>
            </a:endParaRPr>
          </a:p>
        </p:txBody>
      </p:sp>
      <p:sp>
        <p:nvSpPr>
          <p:cNvPr id="3" name="Content Placeholder 2"/>
          <p:cNvSpPr>
            <a:spLocks noGrp="1"/>
          </p:cNvSpPr>
          <p:nvPr>
            <p:ph idx="1"/>
          </p:nvPr>
        </p:nvSpPr>
        <p:spPr>
          <a:xfrm>
            <a:off x="228600" y="1196421"/>
            <a:ext cx="5885329" cy="4351338"/>
          </a:xfrm>
        </p:spPr>
        <p:txBody>
          <a:bodyPr>
            <a:normAutofit/>
          </a:bodyPr>
          <a:lstStyle/>
          <a:p>
            <a:pPr marL="0" indent="0">
              <a:buNone/>
            </a:pPr>
            <a:r>
              <a:rPr lang="en-US" sz="3400" dirty="0" smtClean="0"/>
              <a:t>The solution will be </a:t>
            </a:r>
            <a:r>
              <a:rPr lang="en-US" sz="3400" b="1" dirty="0" smtClean="0"/>
              <a:t>unsaturated </a:t>
            </a:r>
            <a:r>
              <a:rPr lang="en-US" sz="3400" dirty="0" smtClean="0"/>
              <a:t>at that temperature. as the point is below the curve for </a:t>
            </a:r>
            <a:r>
              <a:rPr lang="en-US" sz="3400" dirty="0" err="1" smtClean="0"/>
              <a:t>KCl</a:t>
            </a:r>
            <a:r>
              <a:rPr lang="en-US" sz="3400" dirty="0" smtClean="0"/>
              <a:t>.</a:t>
            </a:r>
            <a:endParaRPr lang="en-US" sz="3400" dirty="0"/>
          </a:p>
        </p:txBody>
      </p:sp>
      <p:sp>
        <p:nvSpPr>
          <p:cNvPr id="7" name="Rectangle 6"/>
          <p:cNvSpPr/>
          <p:nvPr/>
        </p:nvSpPr>
        <p:spPr>
          <a:xfrm>
            <a:off x="838200" y="3372090"/>
            <a:ext cx="4415117" cy="665804"/>
          </a:xfrm>
          <a:prstGeom prst="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bg1">
                    <a:lumMod val="85000"/>
                  </a:schemeClr>
                </a:solidFill>
              </a:rPr>
              <a:t>Saturated</a:t>
            </a:r>
            <a:endParaRPr lang="en-US" sz="3600">
              <a:solidFill>
                <a:schemeClr val="bg1">
                  <a:lumMod val="85000"/>
                </a:schemeClr>
              </a:solidFill>
            </a:endParaRPr>
          </a:p>
        </p:txBody>
      </p:sp>
      <p:sp>
        <p:nvSpPr>
          <p:cNvPr id="9" name="Rectangle 8"/>
          <p:cNvSpPr/>
          <p:nvPr/>
        </p:nvSpPr>
        <p:spPr>
          <a:xfrm>
            <a:off x="838197" y="4410997"/>
            <a:ext cx="4415117" cy="66580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FF00"/>
                </a:solidFill>
              </a:rPr>
              <a:t>Unsaturated</a:t>
            </a:r>
            <a:endParaRPr lang="en-US" sz="3600" dirty="0">
              <a:solidFill>
                <a:srgbClr val="FFFF00"/>
              </a:solidFill>
            </a:endParaRPr>
          </a:p>
        </p:txBody>
      </p:sp>
      <p:sp>
        <p:nvSpPr>
          <p:cNvPr id="10" name="Rectangle 9"/>
          <p:cNvSpPr/>
          <p:nvPr/>
        </p:nvSpPr>
        <p:spPr>
          <a:xfrm>
            <a:off x="838198" y="5449904"/>
            <a:ext cx="4415117" cy="665804"/>
          </a:xfrm>
          <a:prstGeom prst="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85000"/>
                  </a:schemeClr>
                </a:solidFill>
              </a:rPr>
              <a:t>Super saturated</a:t>
            </a:r>
            <a:endParaRPr lang="en-US" sz="3600" dirty="0">
              <a:solidFill>
                <a:schemeClr val="bg1">
                  <a:lumMod val="85000"/>
                </a:schemeClr>
              </a:solidFill>
            </a:endParaRPr>
          </a:p>
        </p:txBody>
      </p:sp>
      <p:pic>
        <p:nvPicPr>
          <p:cNvPr id="8" name="Picture 7"/>
          <p:cNvPicPr>
            <a:picLocks noChangeAspect="1"/>
          </p:cNvPicPr>
          <p:nvPr/>
        </p:nvPicPr>
        <p:blipFill>
          <a:blip r:embed="rId4"/>
          <a:stretch>
            <a:fillRect/>
          </a:stretch>
        </p:blipFill>
        <p:spPr>
          <a:xfrm>
            <a:off x="6329083" y="723925"/>
            <a:ext cx="5688106" cy="5839453"/>
          </a:xfrm>
          <a:prstGeom prst="rect">
            <a:avLst/>
          </a:prstGeom>
        </p:spPr>
      </p:pic>
      <p:sp>
        <p:nvSpPr>
          <p:cNvPr id="4" name="Oval 3"/>
          <p:cNvSpPr/>
          <p:nvPr/>
        </p:nvSpPr>
        <p:spPr>
          <a:xfrm>
            <a:off x="9341225" y="5547759"/>
            <a:ext cx="215152" cy="21515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3"/>
          </p:cNvCxnSpPr>
          <p:nvPr/>
        </p:nvCxnSpPr>
        <p:spPr>
          <a:xfrm>
            <a:off x="5253314" y="4743899"/>
            <a:ext cx="4087911" cy="911436"/>
          </a:xfrm>
          <a:prstGeom prst="straightConnector1">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9543" y="6156978"/>
            <a:ext cx="812800" cy="812800"/>
          </a:xfrm>
          <a:prstGeom prst="rect">
            <a:avLst/>
          </a:prstGeom>
        </p:spPr>
      </p:pic>
    </p:spTree>
    <p:extLst>
      <p:ext uri="{BB962C8B-B14F-4D97-AF65-F5344CB8AC3E}">
        <p14:creationId xmlns:p14="http://schemas.microsoft.com/office/powerpoint/2010/main" val="8306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144"/>
            <a:ext cx="10515600" cy="1325563"/>
          </a:xfrm>
        </p:spPr>
        <p:txBody>
          <a:bodyPr/>
          <a:lstStyle/>
          <a:p>
            <a:r>
              <a:rPr lang="en-US" dirty="0" smtClean="0">
                <a:solidFill>
                  <a:srgbClr val="7030A0"/>
                </a:solidFill>
              </a:rPr>
              <a:t>Test Your </a:t>
            </a:r>
            <a:r>
              <a:rPr lang="en-US" sz="4000" dirty="0" smtClean="0">
                <a:solidFill>
                  <a:srgbClr val="7030A0"/>
                </a:solidFill>
              </a:rPr>
              <a:t>Understanding</a:t>
            </a:r>
            <a:endParaRPr lang="en-US" dirty="0">
              <a:solidFill>
                <a:srgbClr val="7030A0"/>
              </a:solidFill>
            </a:endParaRPr>
          </a:p>
        </p:txBody>
      </p:sp>
      <p:sp>
        <p:nvSpPr>
          <p:cNvPr id="3" name="Content Placeholder 2"/>
          <p:cNvSpPr>
            <a:spLocks noGrp="1"/>
          </p:cNvSpPr>
          <p:nvPr>
            <p:ph idx="1"/>
          </p:nvPr>
        </p:nvSpPr>
        <p:spPr>
          <a:xfrm>
            <a:off x="470641" y="1242637"/>
            <a:ext cx="5141262" cy="4351338"/>
          </a:xfrm>
        </p:spPr>
        <p:txBody>
          <a:bodyPr>
            <a:normAutofit/>
          </a:bodyPr>
          <a:lstStyle/>
          <a:p>
            <a:pPr marL="0" indent="0">
              <a:buNone/>
            </a:pPr>
            <a:r>
              <a:rPr lang="en-US" sz="3000" dirty="0" smtClean="0"/>
              <a:t>What mass of solute is required to saturate a solution containing 50 g/100 g H</a:t>
            </a:r>
            <a:r>
              <a:rPr lang="en-US" sz="3000" baseline="-25000" dirty="0" smtClean="0"/>
              <a:t>2</a:t>
            </a:r>
            <a:r>
              <a:rPr lang="en-US" sz="3000" dirty="0" smtClean="0"/>
              <a:t>O of NaNO</a:t>
            </a:r>
            <a:r>
              <a:rPr lang="en-US" sz="3000" baseline="-25000" dirty="0" smtClean="0"/>
              <a:t>3</a:t>
            </a:r>
            <a:r>
              <a:rPr lang="en-US" sz="3000" dirty="0" smtClean="0"/>
              <a:t> at 10 ˚C?</a:t>
            </a:r>
            <a:endParaRPr lang="en-US" sz="3000" dirty="0"/>
          </a:p>
        </p:txBody>
      </p:sp>
      <p:sp>
        <p:nvSpPr>
          <p:cNvPr id="7" name="Rectangle 6"/>
          <p:cNvSpPr/>
          <p:nvPr/>
        </p:nvSpPr>
        <p:spPr>
          <a:xfrm>
            <a:off x="838197" y="3154447"/>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80 g/100 g H</a:t>
            </a:r>
            <a:r>
              <a:rPr lang="en-US" sz="3600" baseline="-25000" dirty="0" smtClean="0">
                <a:solidFill>
                  <a:srgbClr val="FFFF00"/>
                </a:solidFill>
              </a:rPr>
              <a:t>2</a:t>
            </a:r>
            <a:r>
              <a:rPr lang="en-US" sz="3600" dirty="0" smtClean="0">
                <a:solidFill>
                  <a:srgbClr val="FFFF00"/>
                </a:solidFill>
              </a:rPr>
              <a:t>O</a:t>
            </a:r>
            <a:endParaRPr lang="en-US" sz="3600" dirty="0">
              <a:solidFill>
                <a:srgbClr val="FFFF00"/>
              </a:solidFill>
            </a:endParaRPr>
          </a:p>
        </p:txBody>
      </p:sp>
      <p:sp>
        <p:nvSpPr>
          <p:cNvPr id="9" name="Rectangle 8"/>
          <p:cNvSpPr/>
          <p:nvPr/>
        </p:nvSpPr>
        <p:spPr>
          <a:xfrm>
            <a:off x="838197" y="4302175"/>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50 </a:t>
            </a:r>
            <a:r>
              <a:rPr lang="en-US" sz="3600" dirty="0">
                <a:solidFill>
                  <a:srgbClr val="FFFF00"/>
                </a:solidFill>
              </a:rPr>
              <a:t>g/100 g H</a:t>
            </a:r>
            <a:r>
              <a:rPr lang="en-US" sz="3600" baseline="-25000" dirty="0">
                <a:solidFill>
                  <a:srgbClr val="FFFF00"/>
                </a:solidFill>
              </a:rPr>
              <a:t>2</a:t>
            </a:r>
            <a:r>
              <a:rPr lang="en-US" sz="3600" dirty="0">
                <a:solidFill>
                  <a:srgbClr val="FFFF00"/>
                </a:solidFill>
              </a:rPr>
              <a:t>O</a:t>
            </a:r>
          </a:p>
        </p:txBody>
      </p:sp>
      <p:sp>
        <p:nvSpPr>
          <p:cNvPr id="10" name="Rectangle 9"/>
          <p:cNvSpPr/>
          <p:nvPr/>
        </p:nvSpPr>
        <p:spPr>
          <a:xfrm>
            <a:off x="838198" y="5449904"/>
            <a:ext cx="4415117" cy="66580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30 </a:t>
            </a:r>
            <a:r>
              <a:rPr lang="en-US" sz="3600" dirty="0">
                <a:solidFill>
                  <a:srgbClr val="FFFF00"/>
                </a:solidFill>
              </a:rPr>
              <a:t>g/100 g H</a:t>
            </a:r>
            <a:r>
              <a:rPr lang="en-US" sz="3600" baseline="-25000" dirty="0">
                <a:solidFill>
                  <a:srgbClr val="FFFF00"/>
                </a:solidFill>
              </a:rPr>
              <a:t>2</a:t>
            </a:r>
            <a:r>
              <a:rPr lang="en-US" sz="3600" dirty="0">
                <a:solidFill>
                  <a:srgbClr val="FFFF00"/>
                </a:solidFill>
              </a:rPr>
              <a:t>O</a:t>
            </a:r>
          </a:p>
        </p:txBody>
      </p:sp>
      <p:pic>
        <p:nvPicPr>
          <p:cNvPr id="8" name="Content Placeholder 3"/>
          <p:cNvPicPr>
            <a:picLocks noChangeAspect="1"/>
          </p:cNvPicPr>
          <p:nvPr/>
        </p:nvPicPr>
        <p:blipFill>
          <a:blip r:embed="rId2"/>
          <a:stretch>
            <a:fillRect/>
          </a:stretch>
        </p:blipFill>
        <p:spPr>
          <a:xfrm>
            <a:off x="5692080" y="537883"/>
            <a:ext cx="6342078" cy="5950406"/>
          </a:xfrm>
          <a:prstGeom prst="rect">
            <a:avLst/>
          </a:prstGeom>
          <a:solidFill>
            <a:schemeClr val="bg1"/>
          </a:solidFill>
        </p:spPr>
      </p:pic>
    </p:spTree>
    <p:extLst>
      <p:ext uri="{BB962C8B-B14F-4D97-AF65-F5344CB8AC3E}">
        <p14:creationId xmlns:p14="http://schemas.microsoft.com/office/powerpoint/2010/main" val="172825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144"/>
            <a:ext cx="10515600" cy="1325563"/>
          </a:xfrm>
        </p:spPr>
        <p:txBody>
          <a:bodyPr/>
          <a:lstStyle/>
          <a:p>
            <a:r>
              <a:rPr lang="en-US" dirty="0" smtClean="0">
                <a:solidFill>
                  <a:srgbClr val="7030A0"/>
                </a:solidFill>
              </a:rPr>
              <a:t>Test Your </a:t>
            </a:r>
            <a:r>
              <a:rPr lang="en-US" sz="4000" dirty="0" smtClean="0">
                <a:solidFill>
                  <a:srgbClr val="7030A0"/>
                </a:solidFill>
              </a:rPr>
              <a:t>Understanding</a:t>
            </a:r>
            <a:endParaRPr lang="en-US" dirty="0">
              <a:solidFill>
                <a:srgbClr val="7030A0"/>
              </a:solidFill>
            </a:endParaRPr>
          </a:p>
        </p:txBody>
      </p:sp>
      <p:sp>
        <p:nvSpPr>
          <p:cNvPr id="3" name="Content Placeholder 2"/>
          <p:cNvSpPr>
            <a:spLocks noGrp="1"/>
          </p:cNvSpPr>
          <p:nvPr>
            <p:ph idx="1"/>
          </p:nvPr>
        </p:nvSpPr>
        <p:spPr>
          <a:xfrm>
            <a:off x="766664" y="1591081"/>
            <a:ext cx="5141262" cy="3926540"/>
          </a:xfrm>
        </p:spPr>
        <p:txBody>
          <a:bodyPr>
            <a:normAutofit/>
          </a:bodyPr>
          <a:lstStyle/>
          <a:p>
            <a:pPr marL="0" indent="0">
              <a:buNone/>
            </a:pPr>
            <a:r>
              <a:rPr lang="en-US" sz="3200" dirty="0" smtClean="0"/>
              <a:t>30 g/100 g H</a:t>
            </a:r>
            <a:r>
              <a:rPr lang="en-US" sz="3200" baseline="-25000" dirty="0" smtClean="0"/>
              <a:t>2</a:t>
            </a:r>
            <a:r>
              <a:rPr lang="en-US" sz="3200" dirty="0" smtClean="0"/>
              <a:t>O is required to saturate the solution.</a:t>
            </a:r>
            <a:endParaRPr lang="en-US" sz="3200" dirty="0"/>
          </a:p>
        </p:txBody>
      </p:sp>
      <p:sp>
        <p:nvSpPr>
          <p:cNvPr id="7" name="Rectangle 6"/>
          <p:cNvSpPr/>
          <p:nvPr/>
        </p:nvSpPr>
        <p:spPr>
          <a:xfrm>
            <a:off x="838197" y="3154447"/>
            <a:ext cx="4415117" cy="665804"/>
          </a:xfrm>
          <a:prstGeom prst="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85000"/>
                  </a:schemeClr>
                </a:solidFill>
              </a:rPr>
              <a:t>80 g/100 g H</a:t>
            </a:r>
            <a:r>
              <a:rPr lang="en-US" sz="3600" baseline="-25000" dirty="0" smtClean="0">
                <a:solidFill>
                  <a:schemeClr val="bg1">
                    <a:lumMod val="85000"/>
                  </a:schemeClr>
                </a:solidFill>
              </a:rPr>
              <a:t>2</a:t>
            </a:r>
            <a:r>
              <a:rPr lang="en-US" sz="3600" dirty="0" smtClean="0">
                <a:solidFill>
                  <a:schemeClr val="bg1">
                    <a:lumMod val="85000"/>
                  </a:schemeClr>
                </a:solidFill>
              </a:rPr>
              <a:t>O</a:t>
            </a:r>
            <a:endParaRPr lang="en-US" sz="3600" dirty="0">
              <a:solidFill>
                <a:schemeClr val="bg1">
                  <a:lumMod val="85000"/>
                </a:schemeClr>
              </a:solidFill>
            </a:endParaRPr>
          </a:p>
        </p:txBody>
      </p:sp>
      <p:sp>
        <p:nvSpPr>
          <p:cNvPr id="9" name="Rectangle 8"/>
          <p:cNvSpPr/>
          <p:nvPr/>
        </p:nvSpPr>
        <p:spPr>
          <a:xfrm>
            <a:off x="838197" y="4302175"/>
            <a:ext cx="4415117" cy="665804"/>
          </a:xfrm>
          <a:prstGeom prst="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85000"/>
                  </a:schemeClr>
                </a:solidFill>
              </a:rPr>
              <a:t>50 </a:t>
            </a:r>
            <a:r>
              <a:rPr lang="en-US" sz="3600" dirty="0">
                <a:solidFill>
                  <a:schemeClr val="bg1">
                    <a:lumMod val="85000"/>
                  </a:schemeClr>
                </a:solidFill>
              </a:rPr>
              <a:t>g/100 g H</a:t>
            </a:r>
            <a:r>
              <a:rPr lang="en-US" sz="3600" baseline="-25000" dirty="0">
                <a:solidFill>
                  <a:schemeClr val="bg1">
                    <a:lumMod val="85000"/>
                  </a:schemeClr>
                </a:solidFill>
              </a:rPr>
              <a:t>2</a:t>
            </a:r>
            <a:r>
              <a:rPr lang="en-US" sz="3600" dirty="0">
                <a:solidFill>
                  <a:schemeClr val="bg1">
                    <a:lumMod val="85000"/>
                  </a:schemeClr>
                </a:solidFill>
              </a:rPr>
              <a:t>O</a:t>
            </a:r>
          </a:p>
        </p:txBody>
      </p:sp>
      <p:sp>
        <p:nvSpPr>
          <p:cNvPr id="10" name="Rectangle 9"/>
          <p:cNvSpPr/>
          <p:nvPr/>
        </p:nvSpPr>
        <p:spPr>
          <a:xfrm>
            <a:off x="838198" y="5449904"/>
            <a:ext cx="4415117" cy="66580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30 </a:t>
            </a:r>
            <a:r>
              <a:rPr lang="en-US" sz="3600" dirty="0">
                <a:solidFill>
                  <a:srgbClr val="FFFF00"/>
                </a:solidFill>
              </a:rPr>
              <a:t>g/100 g H</a:t>
            </a:r>
            <a:r>
              <a:rPr lang="en-US" sz="3600" baseline="-25000" dirty="0">
                <a:solidFill>
                  <a:srgbClr val="FFFF00"/>
                </a:solidFill>
              </a:rPr>
              <a:t>2</a:t>
            </a:r>
            <a:r>
              <a:rPr lang="en-US" sz="3600" dirty="0">
                <a:solidFill>
                  <a:srgbClr val="FFFF00"/>
                </a:solidFill>
              </a:rPr>
              <a:t>O</a:t>
            </a:r>
          </a:p>
        </p:txBody>
      </p:sp>
      <p:pic>
        <p:nvPicPr>
          <p:cNvPr id="8" name="Content Placeholder 3"/>
          <p:cNvPicPr>
            <a:picLocks noChangeAspect="1"/>
          </p:cNvPicPr>
          <p:nvPr/>
        </p:nvPicPr>
        <p:blipFill rotWithShape="1">
          <a:blip r:embed="rId4"/>
          <a:srcRect t="8485" r="43130" b="5694"/>
          <a:stretch/>
        </p:blipFill>
        <p:spPr>
          <a:xfrm>
            <a:off x="6440730" y="313844"/>
            <a:ext cx="4482764" cy="6347010"/>
          </a:xfrm>
          <a:prstGeom prst="rect">
            <a:avLst/>
          </a:prstGeom>
          <a:solidFill>
            <a:schemeClr val="bg1"/>
          </a:solidFill>
        </p:spPr>
      </p:pic>
      <p:sp>
        <p:nvSpPr>
          <p:cNvPr id="11" name="Oval 10"/>
          <p:cNvSpPr/>
          <p:nvPr/>
        </p:nvSpPr>
        <p:spPr>
          <a:xfrm>
            <a:off x="8193743" y="2939294"/>
            <a:ext cx="215152" cy="2151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93743" y="1098707"/>
            <a:ext cx="215152" cy="2151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12" idx="4"/>
            <a:endCxn id="11" idx="0"/>
          </p:cNvCxnSpPr>
          <p:nvPr/>
        </p:nvCxnSpPr>
        <p:spPr>
          <a:xfrm>
            <a:off x="8301319" y="1313860"/>
            <a:ext cx="0" cy="1625434"/>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016849" y="1313860"/>
            <a:ext cx="2799164" cy="523220"/>
          </a:xfrm>
          <a:prstGeom prst="rect">
            <a:avLst/>
          </a:prstGeom>
          <a:solidFill>
            <a:srgbClr val="00B050"/>
          </a:solidFill>
          <a:ln>
            <a:solidFill>
              <a:schemeClr val="tx1"/>
            </a:solidFill>
          </a:ln>
        </p:spPr>
        <p:txBody>
          <a:bodyPr wrap="none" rtlCol="0">
            <a:spAutoFit/>
          </a:bodyPr>
          <a:lstStyle/>
          <a:p>
            <a:r>
              <a:rPr lang="en-US" sz="2800" dirty="0" smtClean="0">
                <a:solidFill>
                  <a:srgbClr val="FFFF00"/>
                </a:solidFill>
              </a:rPr>
              <a:t>80 g – 50 g = 30 g </a:t>
            </a:r>
            <a:endParaRPr lang="en-US" sz="2800" dirty="0">
              <a:solidFill>
                <a:srgbClr val="FFFF00"/>
              </a:solidFill>
            </a:endParaRPr>
          </a:p>
        </p:txBody>
      </p:sp>
      <p:cxnSp>
        <p:nvCxnSpPr>
          <p:cNvPr id="14" name="Straight Arrow Connector 13"/>
          <p:cNvCxnSpPr>
            <a:endCxn id="6" idx="1"/>
          </p:cNvCxnSpPr>
          <p:nvPr/>
        </p:nvCxnSpPr>
        <p:spPr>
          <a:xfrm flipV="1">
            <a:off x="8301319" y="1575470"/>
            <a:ext cx="715530" cy="34394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0956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4515" y="1678303"/>
            <a:ext cx="6610816" cy="3498270"/>
          </a:xfrm>
        </p:spPr>
        <p:txBody>
          <a:bodyPr>
            <a:normAutofit/>
          </a:bodyPr>
          <a:lstStyle/>
          <a:p>
            <a:pPr marL="0" indent="0">
              <a:buNone/>
            </a:pPr>
            <a:r>
              <a:rPr lang="en-US" sz="3200" dirty="0" smtClean="0"/>
              <a:t>You have reached the end of this learning activity.  You will know that you have achieved the goals for this lesson when you can define solubility, describe the different categories of saturation and can read and interpret solubility curves. </a:t>
            </a:r>
            <a:endParaRPr lang="en-US" sz="3200" dirty="0"/>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Success!</a:t>
            </a:r>
            <a:endParaRPr lang="en-US"/>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9722" y="135929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21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Let the tap water run for two minutes in order to make sure that you get as cold a water temperature as possible. Add 250 mL of water to a glass. Add sugar to your water, ¼ teaspoon at a time. Record how much sugar you can add until it does not dissolve anymore. Repeat the experiment with the hottest possible water you can get from the hot water tap. Note the amount of sugar that dissolved. Now, predict how much sugar will dissolve if you use a solution of 125 mL of cold water mixed with 125 mL of hot water. Repeat the experiment with this lukewarm solution. According to your results, will the graph be linear or exponential? </a:t>
            </a:r>
          </a:p>
        </p:txBody>
      </p:sp>
    </p:spTree>
    <p:extLst>
      <p:ext uri="{BB962C8B-B14F-4D97-AF65-F5344CB8AC3E}">
        <p14:creationId xmlns:p14="http://schemas.microsoft.com/office/powerpoint/2010/main" val="1555778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187" y="1112409"/>
            <a:ext cx="7009641" cy="4763389"/>
          </a:xfrm>
        </p:spPr>
        <p:txBody>
          <a:bodyPr>
            <a:normAutofit/>
          </a:bodyPr>
          <a:lstStyle/>
          <a:p>
            <a:pPr marL="0" indent="0">
              <a:buNone/>
            </a:pPr>
            <a:r>
              <a:rPr lang="en-US" dirty="0" smtClean="0"/>
              <a:t>Solubility is a characteristic of a solute that describes its ability to </a:t>
            </a:r>
            <a:r>
              <a:rPr lang="en-US" b="1" dirty="0" smtClean="0"/>
              <a:t>dissolve</a:t>
            </a:r>
            <a:r>
              <a:rPr lang="en-US" dirty="0" smtClean="0"/>
              <a:t> in a given solvent.  Quantitatively, solubility describes the maximum amount of solute that will dissolve in a given quantity of solvent at a given temperature. Any extra solute that is added after the maximum is reached will no longer dissolve.</a:t>
            </a:r>
          </a:p>
          <a:p>
            <a:pPr marL="0" indent="0">
              <a:buNone/>
            </a:pPr>
            <a:r>
              <a:rPr lang="en-US" dirty="0" smtClean="0"/>
              <a:t>Typically, solubility is quantified as the maximum mass of solute that can be dissolved in 100 g of water at a given temperature. </a:t>
            </a:r>
            <a:endParaRPr lang="en-US" dirty="0"/>
          </a:p>
        </p:txBody>
      </p:sp>
      <p:pic>
        <p:nvPicPr>
          <p:cNvPr id="4" name="Picture 3"/>
          <p:cNvPicPr>
            <a:picLocks noChangeAspect="1"/>
          </p:cNvPicPr>
          <p:nvPr/>
        </p:nvPicPr>
        <p:blipFill rotWithShape="1">
          <a:blip r:embed="rId4"/>
          <a:srcRect l="7471" t="11970" r="6607" b="8229"/>
          <a:stretch/>
        </p:blipFill>
        <p:spPr>
          <a:xfrm>
            <a:off x="7846828" y="1112410"/>
            <a:ext cx="3721396" cy="476338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358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636904"/>
            <a:ext cx="10515600" cy="5702935"/>
          </a:xfrm>
        </p:spPr>
        <p:txBody>
          <a:bodyPr>
            <a:normAutofit/>
          </a:bodyPr>
          <a:lstStyle/>
          <a:p>
            <a:pPr marL="0" indent="0">
              <a:buNone/>
            </a:pPr>
            <a:r>
              <a:rPr lang="en-US" dirty="0" smtClean="0"/>
              <a:t>Typically solubility </a:t>
            </a:r>
            <a:r>
              <a:rPr lang="en-US" dirty="0"/>
              <a:t>is quantified as the maximum mass of solute that can be dissolved in 100 g of water at a given temperature.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This table shows that calcium is insoluble (does not dissolve) in water at 20 ˚C, while sucrose is very soluble in water at 20 ˚C as a maximum of 204.0 g of sucrose will dissolve in 100 g of water at that temperature.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16214142"/>
              </p:ext>
            </p:extLst>
          </p:nvPr>
        </p:nvGraphicFramePr>
        <p:xfrm>
          <a:off x="2026920" y="1898174"/>
          <a:ext cx="8869680" cy="1828800"/>
        </p:xfrm>
        <a:graphic>
          <a:graphicData uri="http://schemas.openxmlformats.org/drawingml/2006/table">
            <a:tbl>
              <a:tblPr firstRow="1" bandRow="1">
                <a:tableStyleId>{5C22544A-7EE6-4342-B048-85BDC9FD1C3A}</a:tableStyleId>
              </a:tblPr>
              <a:tblGrid>
                <a:gridCol w="3627120"/>
                <a:gridCol w="5242560"/>
              </a:tblGrid>
              <a:tr h="370840">
                <a:tc>
                  <a:txBody>
                    <a:bodyPr/>
                    <a:lstStyle/>
                    <a:p>
                      <a:pPr algn="ctr"/>
                      <a:r>
                        <a:rPr lang="en-US" sz="2400" dirty="0" smtClean="0"/>
                        <a:t>Compound</a:t>
                      </a:r>
                      <a:endParaRPr lang="en-US" sz="2400" dirty="0"/>
                    </a:p>
                  </a:txBody>
                  <a:tcPr/>
                </a:tc>
                <a:tc>
                  <a:txBody>
                    <a:bodyPr/>
                    <a:lstStyle/>
                    <a:p>
                      <a:pPr algn="ctr"/>
                      <a:r>
                        <a:rPr lang="en-US" sz="2400" dirty="0" smtClean="0"/>
                        <a:t>Solubility (g/100 g of H</a:t>
                      </a:r>
                      <a:r>
                        <a:rPr lang="en-US" sz="2400" baseline="-25000" dirty="0" smtClean="0"/>
                        <a:t>2</a:t>
                      </a:r>
                      <a:r>
                        <a:rPr lang="en-US" sz="2400" dirty="0" smtClean="0"/>
                        <a:t>O at 20 ˚</a:t>
                      </a:r>
                      <a:r>
                        <a:rPr lang="en-US" sz="2400" baseline="0" dirty="0" smtClean="0"/>
                        <a:t>C</a:t>
                      </a:r>
                      <a:r>
                        <a:rPr lang="en-US" sz="2400" dirty="0" smtClean="0"/>
                        <a:t>)</a:t>
                      </a:r>
                      <a:endParaRPr lang="en-US" sz="2400" dirty="0"/>
                    </a:p>
                  </a:txBody>
                  <a:tcPr/>
                </a:tc>
              </a:tr>
              <a:tr h="370840">
                <a:tc>
                  <a:txBody>
                    <a:bodyPr/>
                    <a:lstStyle/>
                    <a:p>
                      <a:pPr algn="ctr"/>
                      <a:r>
                        <a:rPr lang="en-US" sz="2400" dirty="0" smtClean="0"/>
                        <a:t>Calcium Carbonate - CaCO</a:t>
                      </a:r>
                      <a:r>
                        <a:rPr lang="en-US" sz="2400" baseline="-25000" dirty="0" smtClean="0"/>
                        <a:t>3</a:t>
                      </a:r>
                      <a:endParaRPr lang="en-US" sz="2400" baseline="-25000" dirty="0"/>
                    </a:p>
                  </a:txBody>
                  <a:tcPr/>
                </a:tc>
                <a:tc>
                  <a:txBody>
                    <a:bodyPr/>
                    <a:lstStyle/>
                    <a:p>
                      <a:pPr algn="ctr"/>
                      <a:r>
                        <a:rPr lang="en-US" sz="2400" dirty="0" smtClean="0"/>
                        <a:t>0.0</a:t>
                      </a:r>
                      <a:endParaRPr lang="en-US" sz="2400" dirty="0"/>
                    </a:p>
                  </a:txBody>
                  <a:tcPr/>
                </a:tc>
              </a:tr>
              <a:tr h="370840">
                <a:tc>
                  <a:txBody>
                    <a:bodyPr/>
                    <a:lstStyle/>
                    <a:p>
                      <a:pPr algn="ctr"/>
                      <a:r>
                        <a:rPr lang="en-US" sz="2400" dirty="0" smtClean="0"/>
                        <a:t>Sodium Chloride - </a:t>
                      </a:r>
                      <a:r>
                        <a:rPr lang="en-US" sz="2400" dirty="0" err="1" smtClean="0"/>
                        <a:t>NaCl</a:t>
                      </a:r>
                      <a:endParaRPr lang="en-US" sz="2400" dirty="0"/>
                    </a:p>
                  </a:txBody>
                  <a:tcPr/>
                </a:tc>
                <a:tc>
                  <a:txBody>
                    <a:bodyPr/>
                    <a:lstStyle/>
                    <a:p>
                      <a:pPr algn="ctr"/>
                      <a:r>
                        <a:rPr lang="en-US" sz="2400" dirty="0" smtClean="0"/>
                        <a:t>36.0</a:t>
                      </a:r>
                      <a:endParaRPr lang="en-US" sz="2400" dirty="0"/>
                    </a:p>
                  </a:txBody>
                  <a:tcPr/>
                </a:tc>
              </a:tr>
              <a:tr h="370840">
                <a:tc>
                  <a:txBody>
                    <a:bodyPr/>
                    <a:lstStyle/>
                    <a:p>
                      <a:pPr algn="ctr"/>
                      <a:r>
                        <a:rPr lang="en-US" sz="2400" dirty="0" smtClean="0"/>
                        <a:t>Sucrose - 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endParaRPr lang="en-US" sz="2400" baseline="0" dirty="0"/>
                    </a:p>
                  </a:txBody>
                  <a:tcPr/>
                </a:tc>
                <a:tc>
                  <a:txBody>
                    <a:bodyPr/>
                    <a:lstStyle/>
                    <a:p>
                      <a:pPr algn="ctr"/>
                      <a:r>
                        <a:rPr lang="en-US" sz="2400" dirty="0" smtClean="0"/>
                        <a:t>204.0</a:t>
                      </a:r>
                      <a:endParaRPr lang="en-US" sz="2400" dirty="0"/>
                    </a:p>
                  </a:txBody>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8560" y="5933439"/>
            <a:ext cx="812800" cy="812800"/>
          </a:xfrm>
          <a:prstGeom prst="rect">
            <a:avLst/>
          </a:prstGeom>
        </p:spPr>
      </p:pic>
    </p:spTree>
    <p:extLst>
      <p:ext uri="{BB962C8B-B14F-4D97-AF65-F5344CB8AC3E}">
        <p14:creationId xmlns:p14="http://schemas.microsoft.com/office/powerpoint/2010/main" val="13007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1581"/>
            <a:ext cx="10515600" cy="4351338"/>
          </a:xfrm>
        </p:spPr>
        <p:txBody>
          <a:bodyPr/>
          <a:lstStyle/>
          <a:p>
            <a:pPr marL="0" indent="0">
              <a:buNone/>
            </a:pPr>
            <a:r>
              <a:rPr lang="en-US" dirty="0" smtClean="0"/>
              <a:t>A solution that contains less than the maximum amount of solute that will dissolve is called an </a:t>
            </a:r>
            <a:r>
              <a:rPr lang="en-US" b="1" dirty="0" smtClean="0"/>
              <a:t>unsaturated solution</a:t>
            </a:r>
            <a:r>
              <a:rPr lang="en-US" dirty="0" smtClean="0"/>
              <a:t>.  As more solute is added the solution approaches the maximum amount of solute that will dissolve.  When the solution contains the maximum amount of solute in it that can dissolve is called a </a:t>
            </a:r>
            <a:r>
              <a:rPr lang="en-US" b="1" dirty="0" smtClean="0"/>
              <a:t>saturated solution</a:t>
            </a:r>
            <a:r>
              <a:rPr lang="en-US" dirty="0" smtClean="0"/>
              <a:t>. A solution with greater than the maximum amount of solute dissolved in it is called a supersaturated solution. </a:t>
            </a:r>
          </a:p>
        </p:txBody>
      </p:sp>
      <p:pic>
        <p:nvPicPr>
          <p:cNvPr id="6" name="Picture 5"/>
          <p:cNvPicPr>
            <a:picLocks noChangeAspect="1"/>
          </p:cNvPicPr>
          <p:nvPr/>
        </p:nvPicPr>
        <p:blipFill rotWithShape="1">
          <a:blip r:embed="rId4"/>
          <a:srcRect t="22869"/>
          <a:stretch/>
        </p:blipFill>
        <p:spPr>
          <a:xfrm>
            <a:off x="3366520" y="3422086"/>
            <a:ext cx="5458959" cy="315790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799" y="6030403"/>
            <a:ext cx="812800" cy="812800"/>
          </a:xfrm>
          <a:prstGeom prst="rect">
            <a:avLst/>
          </a:prstGeom>
        </p:spPr>
      </p:pic>
    </p:spTree>
    <p:extLst>
      <p:ext uri="{BB962C8B-B14F-4D97-AF65-F5344CB8AC3E}">
        <p14:creationId xmlns:p14="http://schemas.microsoft.com/office/powerpoint/2010/main" val="5387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02" y="506298"/>
            <a:ext cx="10469137" cy="4351338"/>
          </a:xfrm>
        </p:spPr>
        <p:txBody>
          <a:bodyPr>
            <a:normAutofit/>
          </a:bodyPr>
          <a:lstStyle/>
          <a:p>
            <a:pPr marL="0" indent="0">
              <a:buNone/>
            </a:pPr>
            <a:r>
              <a:rPr lang="en-US" sz="3200" dirty="0" smtClean="0"/>
              <a:t>To test the saturation level of a solution, you can add more solute to the solvent.  If the added solute dissolves then the solution is unsaturated. If the added solute does not dissolve then the solution is saturated.</a:t>
            </a:r>
          </a:p>
        </p:txBody>
      </p:sp>
      <p:pic>
        <p:nvPicPr>
          <p:cNvPr id="6" name="Picture 5"/>
          <p:cNvPicPr>
            <a:picLocks noChangeAspect="1"/>
          </p:cNvPicPr>
          <p:nvPr/>
        </p:nvPicPr>
        <p:blipFill rotWithShape="1">
          <a:blip r:embed="rId4"/>
          <a:srcRect l="3121" t="22869" r="39415" b="8475"/>
          <a:stretch/>
        </p:blipFill>
        <p:spPr>
          <a:xfrm>
            <a:off x="4110105" y="2469876"/>
            <a:ext cx="4060333" cy="3638359"/>
          </a:xfrm>
          <a:prstGeom prst="rect">
            <a:avLst/>
          </a:prstGeom>
        </p:spPr>
      </p:pic>
      <p:pic>
        <p:nvPicPr>
          <p:cNvPr id="2" name="Picture 1"/>
          <p:cNvPicPr>
            <a:picLocks noChangeAspect="1"/>
          </p:cNvPicPr>
          <p:nvPr/>
        </p:nvPicPr>
        <p:blipFill>
          <a:blip r:embed="rId5"/>
          <a:stretch>
            <a:fillRect/>
          </a:stretch>
        </p:blipFill>
        <p:spPr>
          <a:xfrm>
            <a:off x="493991" y="2961264"/>
            <a:ext cx="1514490" cy="2867674"/>
          </a:xfrm>
          <a:prstGeom prst="rect">
            <a:avLst/>
          </a:prstGeom>
        </p:spPr>
      </p:pic>
      <p:pic>
        <p:nvPicPr>
          <p:cNvPr id="5" name="Picture 4"/>
          <p:cNvPicPr>
            <a:picLocks noChangeAspect="1"/>
          </p:cNvPicPr>
          <p:nvPr/>
        </p:nvPicPr>
        <p:blipFill>
          <a:blip r:embed="rId5"/>
          <a:stretch>
            <a:fillRect/>
          </a:stretch>
        </p:blipFill>
        <p:spPr>
          <a:xfrm>
            <a:off x="10321731" y="2855219"/>
            <a:ext cx="1514490" cy="2867674"/>
          </a:xfrm>
          <a:prstGeom prst="rect">
            <a:avLst/>
          </a:prstGeom>
        </p:spPr>
      </p:pic>
      <p:sp>
        <p:nvSpPr>
          <p:cNvPr id="4" name="Right Arrow 3"/>
          <p:cNvSpPr/>
          <p:nvPr/>
        </p:nvSpPr>
        <p:spPr>
          <a:xfrm>
            <a:off x="1717289" y="3616036"/>
            <a:ext cx="2877014" cy="155813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Added solute dissolves</a:t>
            </a:r>
            <a:endParaRPr lang="en-US" sz="2800" dirty="0"/>
          </a:p>
        </p:txBody>
      </p:sp>
      <p:sp>
        <p:nvSpPr>
          <p:cNvPr id="8" name="Right Arrow 7"/>
          <p:cNvSpPr/>
          <p:nvPr/>
        </p:nvSpPr>
        <p:spPr>
          <a:xfrm flipH="1">
            <a:off x="7471316" y="3616036"/>
            <a:ext cx="3189249" cy="155813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Added Solute </a:t>
            </a:r>
            <a:r>
              <a:rPr lang="en-US" sz="2800" dirty="0" smtClean="0"/>
              <a:t>does not dissolve</a:t>
            </a:r>
            <a:endParaRPr lang="en-US" sz="28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4839" y="6108235"/>
            <a:ext cx="812800" cy="812800"/>
          </a:xfrm>
          <a:prstGeom prst="rect">
            <a:avLst/>
          </a:prstGeom>
        </p:spPr>
      </p:pic>
    </p:spTree>
    <p:extLst>
      <p:ext uri="{BB962C8B-B14F-4D97-AF65-F5344CB8AC3E}">
        <p14:creationId xmlns:p14="http://schemas.microsoft.com/office/powerpoint/2010/main" val="2274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81" y="746167"/>
            <a:ext cx="4856880" cy="5732124"/>
          </a:xfrm>
        </p:spPr>
        <p:txBody>
          <a:bodyPr>
            <a:normAutofit lnSpcReduction="10000"/>
          </a:bodyPr>
          <a:lstStyle/>
          <a:p>
            <a:pPr marL="0" indent="0">
              <a:buNone/>
            </a:pPr>
            <a:r>
              <a:rPr lang="en-US" dirty="0" smtClean="0"/>
              <a:t>Solubility is a measure of the amount of solute that can be dissolved in a given solvent at a given temperature.  As the temperature of the solvent changes, so does the ability of the solute to dissolve.  This relationship can be represented graphically by using a </a:t>
            </a:r>
            <a:r>
              <a:rPr lang="en-US" b="1" dirty="0" smtClean="0"/>
              <a:t>solubility curve.</a:t>
            </a:r>
            <a:r>
              <a:rPr lang="en-US" dirty="0" smtClean="0"/>
              <a:t> In the graph the solubility of sucrose increases as the temperature of the water increases.  Therefore, more sucrose will dissolve in 100 g of water as the temperature goes up.</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661" y="937988"/>
            <a:ext cx="6467923" cy="5082801"/>
          </a:xfrm>
          <a:prstGeom prst="rect">
            <a:avLst/>
          </a:prstGeom>
          <a:solidFill>
            <a:schemeClr val="bg1"/>
          </a:solid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2878" y="6020789"/>
            <a:ext cx="812800" cy="812800"/>
          </a:xfrm>
          <a:prstGeom prst="rect">
            <a:avLst/>
          </a:prstGeom>
        </p:spPr>
      </p:pic>
    </p:spTree>
    <p:extLst>
      <p:ext uri="{BB962C8B-B14F-4D97-AF65-F5344CB8AC3E}">
        <p14:creationId xmlns:p14="http://schemas.microsoft.com/office/powerpoint/2010/main" val="68503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008" y="920576"/>
            <a:ext cx="4556761" cy="5362413"/>
          </a:xfrm>
        </p:spPr>
        <p:txBody>
          <a:bodyPr>
            <a:normAutofit lnSpcReduction="10000"/>
          </a:bodyPr>
          <a:lstStyle/>
          <a:p>
            <a:pPr marL="514350" indent="-514350">
              <a:buFont typeface="+mj-lt"/>
              <a:buAutoNum type="arabicPeriod"/>
            </a:pPr>
            <a:r>
              <a:rPr lang="en-US" dirty="0" smtClean="0"/>
              <a:t>200 g of sucrose will dissolve in 100 g of water at 20 ˚C.  This solution will be saturated.</a:t>
            </a:r>
          </a:p>
          <a:p>
            <a:pPr marL="514350" indent="-514350">
              <a:buFont typeface="+mj-lt"/>
              <a:buAutoNum type="arabicPeriod"/>
            </a:pPr>
            <a:r>
              <a:rPr lang="en-US" dirty="0" smtClean="0"/>
              <a:t>If 100 g </a:t>
            </a:r>
            <a:r>
              <a:rPr lang="en-US" dirty="0"/>
              <a:t>of sucrose is added to 100 g of water at 20 ˚</a:t>
            </a:r>
            <a:r>
              <a:rPr lang="en-US" dirty="0" smtClean="0"/>
              <a:t>C, all of it will dissolve and the solution will be unsaturated.</a:t>
            </a:r>
          </a:p>
          <a:p>
            <a:pPr marL="514350" indent="-514350">
              <a:buFont typeface="+mj-lt"/>
              <a:buAutoNum type="arabicPeriod"/>
            </a:pPr>
            <a:r>
              <a:rPr lang="en-US" dirty="0" smtClean="0"/>
              <a:t>If 300 g of sucrose are added to 100 g of water </a:t>
            </a:r>
            <a:r>
              <a:rPr lang="en-US" dirty="0"/>
              <a:t>at at 20 ˚</a:t>
            </a:r>
            <a:r>
              <a:rPr lang="en-US" dirty="0" smtClean="0"/>
              <a:t>C</a:t>
            </a:r>
            <a:r>
              <a:rPr lang="en-US" dirty="0"/>
              <a:t> </a:t>
            </a:r>
            <a:r>
              <a:rPr lang="en-US" dirty="0" smtClean="0"/>
              <a:t>not all of the solute will dissolve.  The solution is saturated.</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129" y="746167"/>
            <a:ext cx="6935635" cy="5450351"/>
          </a:xfrm>
          <a:prstGeom prst="rect">
            <a:avLst/>
          </a:prstGeom>
          <a:solidFill>
            <a:schemeClr val="bg1"/>
          </a:solidFill>
        </p:spPr>
      </p:pic>
      <p:cxnSp>
        <p:nvCxnSpPr>
          <p:cNvPr id="11" name="Straight Connector 10"/>
          <p:cNvCxnSpPr/>
          <p:nvPr/>
        </p:nvCxnSpPr>
        <p:spPr>
          <a:xfrm flipH="1">
            <a:off x="6075336" y="3769969"/>
            <a:ext cx="1174249" cy="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9" idx="0"/>
          </p:cNvCxnSpPr>
          <p:nvPr/>
        </p:nvCxnSpPr>
        <p:spPr>
          <a:xfrm flipH="1">
            <a:off x="7249584" y="2955865"/>
            <a:ext cx="1751" cy="2499538"/>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205788" y="2955865"/>
            <a:ext cx="91093" cy="90000"/>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200532" y="4542931"/>
            <a:ext cx="91093" cy="90000"/>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91625" y="3720459"/>
            <a:ext cx="359394" cy="369332"/>
          </a:xfrm>
          <a:prstGeom prst="rect">
            <a:avLst/>
          </a:prstGeom>
          <a:noFill/>
        </p:spPr>
        <p:txBody>
          <a:bodyPr wrap="none" rtlCol="0">
            <a:spAutoFit/>
          </a:bodyPr>
          <a:lstStyle/>
          <a:p>
            <a:r>
              <a:rPr lang="en-US" smtClean="0"/>
              <a:t>1.</a:t>
            </a:r>
            <a:endParaRPr lang="en-US"/>
          </a:p>
        </p:txBody>
      </p:sp>
      <p:sp>
        <p:nvSpPr>
          <p:cNvPr id="22" name="TextBox 21"/>
          <p:cNvSpPr txBox="1"/>
          <p:nvPr/>
        </p:nvSpPr>
        <p:spPr>
          <a:xfrm>
            <a:off x="7294618" y="4358265"/>
            <a:ext cx="359394" cy="369332"/>
          </a:xfrm>
          <a:prstGeom prst="rect">
            <a:avLst/>
          </a:prstGeom>
          <a:noFill/>
        </p:spPr>
        <p:txBody>
          <a:bodyPr wrap="none" rtlCol="0">
            <a:spAutoFit/>
          </a:bodyPr>
          <a:lstStyle/>
          <a:p>
            <a:r>
              <a:rPr lang="en-US" dirty="0" smtClean="0"/>
              <a:t>2.</a:t>
            </a:r>
            <a:endParaRPr lang="en-US" dirty="0"/>
          </a:p>
        </p:txBody>
      </p:sp>
      <p:sp>
        <p:nvSpPr>
          <p:cNvPr id="23" name="TextBox 22"/>
          <p:cNvSpPr txBox="1"/>
          <p:nvPr/>
        </p:nvSpPr>
        <p:spPr>
          <a:xfrm>
            <a:off x="7291625" y="2771199"/>
            <a:ext cx="359394" cy="369332"/>
          </a:xfrm>
          <a:prstGeom prst="rect">
            <a:avLst/>
          </a:prstGeom>
          <a:noFill/>
        </p:spPr>
        <p:txBody>
          <a:bodyPr wrap="none" rtlCol="0">
            <a:spAutoFit/>
          </a:bodyPr>
          <a:lstStyle/>
          <a:p>
            <a:r>
              <a:rPr lang="en-US" dirty="0" smtClean="0"/>
              <a:t>3.</a:t>
            </a:r>
            <a:endParaRPr lang="en-US" dirty="0"/>
          </a:p>
        </p:txBody>
      </p:sp>
      <p:sp>
        <p:nvSpPr>
          <p:cNvPr id="24" name="Oval 23"/>
          <p:cNvSpPr/>
          <p:nvPr/>
        </p:nvSpPr>
        <p:spPr>
          <a:xfrm>
            <a:off x="7200530" y="3738889"/>
            <a:ext cx="91093" cy="90000"/>
          </a:xfrm>
          <a:prstGeom prst="ellipse">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6071827" y="4587931"/>
            <a:ext cx="1174249" cy="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026281" y="3000865"/>
            <a:ext cx="1174249" cy="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1815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501" y="1188176"/>
            <a:ext cx="4556761" cy="5362413"/>
          </a:xfrm>
        </p:spPr>
        <p:txBody>
          <a:bodyPr>
            <a:normAutofit/>
          </a:bodyPr>
          <a:lstStyle/>
          <a:p>
            <a:pPr marL="514350" indent="-514350">
              <a:buFont typeface="+mj-lt"/>
              <a:buAutoNum type="arabicPeriod"/>
            </a:pPr>
            <a:r>
              <a:rPr lang="en-US" dirty="0" smtClean="0"/>
              <a:t>At 40 ˚C, a solution of 300 g of sucrose would be </a:t>
            </a:r>
            <a:r>
              <a:rPr lang="en-US" dirty="0" smtClean="0"/>
              <a:t>saturated with excess undissolved solute.</a:t>
            </a:r>
            <a:endParaRPr lang="en-US" dirty="0" smtClean="0"/>
          </a:p>
          <a:p>
            <a:pPr marL="514350" indent="-514350">
              <a:buFont typeface="+mj-lt"/>
              <a:buAutoNum type="arabicPeriod"/>
            </a:pPr>
            <a:r>
              <a:rPr lang="en-US" dirty="0" smtClean="0"/>
              <a:t>If the solution were heated up to 62˚C, the solution would become saturated.</a:t>
            </a:r>
          </a:p>
          <a:p>
            <a:pPr marL="514350" indent="-514350">
              <a:buFont typeface="+mj-lt"/>
              <a:buAutoNum type="arabicPeriod"/>
            </a:pPr>
            <a:r>
              <a:rPr lang="en-US" dirty="0" smtClean="0"/>
              <a:t>If the solution were further heated to 80 ˚C, the solution would become unsaturated.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129" y="746167"/>
            <a:ext cx="6935635" cy="5450351"/>
          </a:xfrm>
          <a:prstGeom prst="rect">
            <a:avLst/>
          </a:prstGeom>
          <a:solidFill>
            <a:schemeClr val="bg1"/>
          </a:solidFill>
        </p:spPr>
      </p:pic>
      <p:sp>
        <p:nvSpPr>
          <p:cNvPr id="2" name="Oval 1"/>
          <p:cNvSpPr/>
          <p:nvPr/>
        </p:nvSpPr>
        <p:spPr>
          <a:xfrm>
            <a:off x="10554440" y="2870761"/>
            <a:ext cx="224223" cy="24072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87612" y="2870761"/>
            <a:ext cx="224223" cy="24072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H="1">
            <a:off x="8263548" y="2501429"/>
            <a:ext cx="1070811" cy="369332"/>
          </a:xfrm>
          <a:prstGeom prst="rect">
            <a:avLst/>
          </a:prstGeom>
        </p:spPr>
        <p:txBody>
          <a:bodyPr wrap="square">
            <a:spAutoFit/>
          </a:bodyPr>
          <a:lstStyle/>
          <a:p>
            <a:r>
              <a:rPr lang="en-US" dirty="0" smtClean="0">
                <a:solidFill>
                  <a:srgbClr val="FF0000"/>
                </a:solidFill>
              </a:rPr>
              <a:t>1</a:t>
            </a:r>
            <a:endParaRPr lang="en-US" dirty="0">
              <a:solidFill>
                <a:srgbClr val="FF0000"/>
              </a:solidFill>
            </a:endParaRPr>
          </a:p>
        </p:txBody>
      </p:sp>
      <p:sp>
        <p:nvSpPr>
          <p:cNvPr id="12" name="Oval 11"/>
          <p:cNvSpPr/>
          <p:nvPr/>
        </p:nvSpPr>
        <p:spPr>
          <a:xfrm>
            <a:off x="9600778" y="2870761"/>
            <a:ext cx="224223" cy="24072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9588552" y="2501429"/>
            <a:ext cx="1070811" cy="369332"/>
          </a:xfrm>
          <a:prstGeom prst="rect">
            <a:avLst/>
          </a:prstGeom>
        </p:spPr>
        <p:txBody>
          <a:bodyPr wrap="square">
            <a:spAutoFit/>
          </a:bodyPr>
          <a:lstStyle/>
          <a:p>
            <a:r>
              <a:rPr lang="en-US" smtClean="0">
                <a:solidFill>
                  <a:srgbClr val="FF0000"/>
                </a:solidFill>
              </a:rPr>
              <a:t>2</a:t>
            </a:r>
            <a:endParaRPr lang="en-US" dirty="0">
              <a:solidFill>
                <a:srgbClr val="FF0000"/>
              </a:solidFill>
            </a:endParaRPr>
          </a:p>
        </p:txBody>
      </p:sp>
      <p:sp>
        <p:nvSpPr>
          <p:cNvPr id="15" name="Rectangle 14"/>
          <p:cNvSpPr/>
          <p:nvPr/>
        </p:nvSpPr>
        <p:spPr>
          <a:xfrm flipH="1">
            <a:off x="10545198" y="2501429"/>
            <a:ext cx="1070811" cy="369332"/>
          </a:xfrm>
          <a:prstGeom prst="rect">
            <a:avLst/>
          </a:prstGeom>
        </p:spPr>
        <p:txBody>
          <a:bodyPr wrap="square">
            <a:spAutoFit/>
          </a:bodyPr>
          <a:lstStyle/>
          <a:p>
            <a:r>
              <a:rPr lang="en-US" dirty="0" smtClean="0">
                <a:solidFill>
                  <a:srgbClr val="FF0000"/>
                </a:solidFill>
              </a:rPr>
              <a:t>3</a:t>
            </a:r>
            <a:endParaRPr lang="en-US" dirty="0">
              <a:solidFill>
                <a:srgbClr val="FF0000"/>
              </a:solidFill>
            </a:endParaRPr>
          </a:p>
        </p:txBody>
      </p:sp>
      <p:cxnSp>
        <p:nvCxnSpPr>
          <p:cNvPr id="16" name="Straight Connector 15"/>
          <p:cNvCxnSpPr/>
          <p:nvPr/>
        </p:nvCxnSpPr>
        <p:spPr>
          <a:xfrm flipH="1" flipV="1">
            <a:off x="6111432" y="2979094"/>
            <a:ext cx="4547931" cy="16769"/>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7692" y="2995863"/>
            <a:ext cx="12031" cy="241972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712889" y="2995863"/>
            <a:ext cx="12031" cy="241972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59363" y="2995862"/>
            <a:ext cx="12031" cy="241972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5803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21840</TotalTime>
  <Words>1172</Words>
  <Application>Microsoft Macintosh PowerPoint</Application>
  <PresentationFormat>Widescreen</PresentationFormat>
  <Paragraphs>81</Paragraphs>
  <Slides>19</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Wingdings</vt:lpstr>
      <vt:lpstr>Arial</vt:lpstr>
      <vt:lpstr>Office Theme</vt:lpstr>
      <vt:lpstr>Solubility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Your Understanding</vt:lpstr>
      <vt:lpstr>Test Your Understanding</vt:lpstr>
      <vt:lpstr>Test Your Understanding</vt:lpstr>
      <vt:lpstr>Test Your Understanding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Solubility</dc:title>
  <dc:creator>Eli Fogle</dc:creator>
  <cp:lastModifiedBy>Eli Fogle</cp:lastModifiedBy>
  <cp:revision>56</cp:revision>
  <dcterms:created xsi:type="dcterms:W3CDTF">2016-10-27T16:04:29Z</dcterms:created>
  <dcterms:modified xsi:type="dcterms:W3CDTF">2016-11-11T21:03:46Z</dcterms:modified>
</cp:coreProperties>
</file>