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m4a" ContentType="audi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9"/>
    <p:restoredTop sz="94643"/>
  </p:normalViewPr>
  <p:slideViewPr>
    <p:cSldViewPr snapToGrid="0" snapToObjects="1">
      <p:cViewPr varScale="1">
        <p:scale>
          <a:sx n="96" d="100"/>
          <a:sy n="96" d="100"/>
        </p:scale>
        <p:origin x="200" y="1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7F455B-5039-2642-8EEF-EEEE80C2EB66}" type="doc">
      <dgm:prSet loTypeId="urn:microsoft.com/office/officeart/2005/8/layout/process1" loCatId="" qsTypeId="urn:microsoft.com/office/officeart/2005/8/quickstyle/simple4" qsCatId="simple" csTypeId="urn:microsoft.com/office/officeart/2005/8/colors/colorful1" csCatId="colorful" phldr="1"/>
      <dgm:spPr/>
    </dgm:pt>
    <dgm:pt modelId="{46A389BE-0242-D74C-87E0-3915435386C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Start with concentration and volume</a:t>
          </a:r>
          <a:r>
            <a:rPr lang="en-US" baseline="0" dirty="0" smtClean="0">
              <a:solidFill>
                <a:schemeClr val="tx1"/>
              </a:solidFill>
            </a:rPr>
            <a:t> of given substance.</a:t>
          </a:r>
          <a:endParaRPr lang="en-US" dirty="0">
            <a:solidFill>
              <a:schemeClr val="tx1"/>
            </a:solidFill>
          </a:endParaRPr>
        </a:p>
      </dgm:t>
    </dgm:pt>
    <dgm:pt modelId="{56CD232A-F305-0A44-BFCF-28A96E85D52C}" type="parTrans" cxnId="{7C86F97A-7B7E-3A4B-8C48-2D139E9882F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3863546-1FB4-6C49-90CE-AA6891708B60}" type="sibTrans" cxnId="{7C86F97A-7B7E-3A4B-8C48-2D139E9882FE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D75B2326-73A6-D740-A66F-EE8562B62C3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Convert</a:t>
          </a:r>
          <a:r>
            <a:rPr lang="en-US" baseline="0" dirty="0" smtClean="0">
              <a:solidFill>
                <a:schemeClr val="tx1"/>
              </a:solidFill>
            </a:rPr>
            <a:t> into amount in moles</a:t>
          </a:r>
          <a:endParaRPr lang="en-US" dirty="0">
            <a:solidFill>
              <a:schemeClr val="tx1"/>
            </a:solidFill>
          </a:endParaRPr>
        </a:p>
      </dgm:t>
    </dgm:pt>
    <dgm:pt modelId="{30137367-91DA-5445-9055-81F6A7737B20}" type="parTrans" cxnId="{8B3010D5-4147-F44A-B016-5684A3175CC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49E0AE0-5B71-FA44-848C-15D4D241779A}" type="sibTrans" cxnId="{8B3010D5-4147-F44A-B016-5684A3175CC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63138F0-6C6F-0946-AD2E-94AA9368244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Use mole ratio to determine amount</a:t>
          </a:r>
          <a:r>
            <a:rPr lang="en-US" baseline="0" dirty="0" smtClean="0">
              <a:solidFill>
                <a:schemeClr val="tx1"/>
              </a:solidFill>
            </a:rPr>
            <a:t> of substance required or produced</a:t>
          </a:r>
          <a:endParaRPr lang="en-US" dirty="0">
            <a:solidFill>
              <a:schemeClr val="tx1"/>
            </a:solidFill>
          </a:endParaRPr>
        </a:p>
      </dgm:t>
    </dgm:pt>
    <dgm:pt modelId="{1389D47F-AE56-374A-B03E-3B91F8364590}" type="parTrans" cxnId="{F6C1E181-CA75-E34B-A13F-F724AE68861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D91D8BE-AD3A-1048-A0CE-C756A496231C}" type="sibTrans" cxnId="{F6C1E181-CA75-E34B-A13F-F724AE68861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AC09C6D-BCEE-2D45-AD88-F2CF74ED1CB7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Convert amount in moles into volume or concentration</a:t>
          </a:r>
          <a:endParaRPr lang="en-US" dirty="0">
            <a:solidFill>
              <a:schemeClr val="tx1"/>
            </a:solidFill>
          </a:endParaRPr>
        </a:p>
      </dgm:t>
    </dgm:pt>
    <dgm:pt modelId="{50F20223-089A-7347-A128-45006704D61F}" type="parTrans" cxnId="{5B332366-C053-8949-A6DE-BF62EAC03FB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83AA220-B594-8F43-BFF7-737C229BE3C7}" type="sibTrans" cxnId="{5B332366-C053-8949-A6DE-BF62EAC03FB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7258D00-2700-4B45-9372-86573C3E6997}" type="pres">
      <dgm:prSet presAssocID="{B97F455B-5039-2642-8EEF-EEEE80C2EB66}" presName="Name0" presStyleCnt="0">
        <dgm:presLayoutVars>
          <dgm:dir/>
          <dgm:resizeHandles val="exact"/>
        </dgm:presLayoutVars>
      </dgm:prSet>
      <dgm:spPr/>
    </dgm:pt>
    <dgm:pt modelId="{1D9D398A-3F95-3543-B19D-1330297420FB}" type="pres">
      <dgm:prSet presAssocID="{46A389BE-0242-D74C-87E0-3915435386CD}" presName="node" presStyleLbl="node1" presStyleIdx="0" presStyleCnt="4">
        <dgm:presLayoutVars>
          <dgm:bulletEnabled val="1"/>
        </dgm:presLayoutVars>
      </dgm:prSet>
      <dgm:spPr/>
    </dgm:pt>
    <dgm:pt modelId="{54AC5483-F40B-984B-8BC5-CF23473E55F8}" type="pres">
      <dgm:prSet presAssocID="{83863546-1FB4-6C49-90CE-AA6891708B60}" presName="sibTrans" presStyleLbl="sibTrans2D1" presStyleIdx="0" presStyleCnt="3"/>
      <dgm:spPr/>
    </dgm:pt>
    <dgm:pt modelId="{D00BDE91-7122-ED4E-850A-A74B10F7F748}" type="pres">
      <dgm:prSet presAssocID="{83863546-1FB4-6C49-90CE-AA6891708B60}" presName="connectorText" presStyleLbl="sibTrans2D1" presStyleIdx="0" presStyleCnt="3"/>
      <dgm:spPr/>
    </dgm:pt>
    <dgm:pt modelId="{A590C2CE-4E70-2C46-A782-DEE7AFF36353}" type="pres">
      <dgm:prSet presAssocID="{D75B2326-73A6-D740-A66F-EE8562B62C3A}" presName="node" presStyleLbl="node1" presStyleIdx="1" presStyleCnt="4">
        <dgm:presLayoutVars>
          <dgm:bulletEnabled val="1"/>
        </dgm:presLayoutVars>
      </dgm:prSet>
      <dgm:spPr/>
    </dgm:pt>
    <dgm:pt modelId="{3279DA74-B8F7-3443-842D-967A37468122}" type="pres">
      <dgm:prSet presAssocID="{349E0AE0-5B71-FA44-848C-15D4D241779A}" presName="sibTrans" presStyleLbl="sibTrans2D1" presStyleIdx="1" presStyleCnt="3"/>
      <dgm:spPr/>
    </dgm:pt>
    <dgm:pt modelId="{DC16C15A-48DB-394A-8497-F933257B1872}" type="pres">
      <dgm:prSet presAssocID="{349E0AE0-5B71-FA44-848C-15D4D241779A}" presName="connectorText" presStyleLbl="sibTrans2D1" presStyleIdx="1" presStyleCnt="3"/>
      <dgm:spPr/>
    </dgm:pt>
    <dgm:pt modelId="{64E65711-6A8F-1849-8347-184D250BDBEB}" type="pres">
      <dgm:prSet presAssocID="{663138F0-6C6F-0946-AD2E-94AA9368244B}" presName="node" presStyleLbl="node1" presStyleIdx="2" presStyleCnt="4" custLinFactNeighborY="-1066">
        <dgm:presLayoutVars>
          <dgm:bulletEnabled val="1"/>
        </dgm:presLayoutVars>
      </dgm:prSet>
      <dgm:spPr/>
    </dgm:pt>
    <dgm:pt modelId="{98AD6EF3-32EB-624E-90D0-41943D58A6C3}" type="pres">
      <dgm:prSet presAssocID="{4D91D8BE-AD3A-1048-A0CE-C756A496231C}" presName="sibTrans" presStyleLbl="sibTrans2D1" presStyleIdx="2" presStyleCnt="3"/>
      <dgm:spPr/>
    </dgm:pt>
    <dgm:pt modelId="{49B85EC5-5169-D943-ADD5-3DE4BAA893F9}" type="pres">
      <dgm:prSet presAssocID="{4D91D8BE-AD3A-1048-A0CE-C756A496231C}" presName="connectorText" presStyleLbl="sibTrans2D1" presStyleIdx="2" presStyleCnt="3"/>
      <dgm:spPr/>
    </dgm:pt>
    <dgm:pt modelId="{F36B53C3-A73B-4F4B-B32E-41AEF50B6770}" type="pres">
      <dgm:prSet presAssocID="{CAC09C6D-BCEE-2D45-AD88-F2CF74ED1CB7}" presName="node" presStyleLbl="node1" presStyleIdx="3" presStyleCnt="4">
        <dgm:presLayoutVars>
          <dgm:bulletEnabled val="1"/>
        </dgm:presLayoutVars>
      </dgm:prSet>
      <dgm:spPr/>
    </dgm:pt>
  </dgm:ptLst>
  <dgm:cxnLst>
    <dgm:cxn modelId="{BD112D21-CE5C-1540-A37D-ED065AA6D1CF}" type="presOf" srcId="{83863546-1FB4-6C49-90CE-AA6891708B60}" destId="{54AC5483-F40B-984B-8BC5-CF23473E55F8}" srcOrd="0" destOrd="0" presId="urn:microsoft.com/office/officeart/2005/8/layout/process1"/>
    <dgm:cxn modelId="{9705C285-F280-E24C-A64A-5EAFFBE49C3F}" type="presOf" srcId="{CAC09C6D-BCEE-2D45-AD88-F2CF74ED1CB7}" destId="{F36B53C3-A73B-4F4B-B32E-41AEF50B6770}" srcOrd="0" destOrd="0" presId="urn:microsoft.com/office/officeart/2005/8/layout/process1"/>
    <dgm:cxn modelId="{46FF6DA6-A311-E84B-9739-7A2B157354C2}" type="presOf" srcId="{4D91D8BE-AD3A-1048-A0CE-C756A496231C}" destId="{98AD6EF3-32EB-624E-90D0-41943D58A6C3}" srcOrd="0" destOrd="0" presId="urn:microsoft.com/office/officeart/2005/8/layout/process1"/>
    <dgm:cxn modelId="{D455E7A4-854C-744A-B5B4-D438CBE8F88F}" type="presOf" srcId="{349E0AE0-5B71-FA44-848C-15D4D241779A}" destId="{3279DA74-B8F7-3443-842D-967A37468122}" srcOrd="0" destOrd="0" presId="urn:microsoft.com/office/officeart/2005/8/layout/process1"/>
    <dgm:cxn modelId="{5B332366-C053-8949-A6DE-BF62EAC03FBF}" srcId="{B97F455B-5039-2642-8EEF-EEEE80C2EB66}" destId="{CAC09C6D-BCEE-2D45-AD88-F2CF74ED1CB7}" srcOrd="3" destOrd="0" parTransId="{50F20223-089A-7347-A128-45006704D61F}" sibTransId="{B83AA220-B594-8F43-BFF7-737C229BE3C7}"/>
    <dgm:cxn modelId="{6BF79D22-3523-2E4A-B0A6-5B8CC14824F7}" type="presOf" srcId="{83863546-1FB4-6C49-90CE-AA6891708B60}" destId="{D00BDE91-7122-ED4E-850A-A74B10F7F748}" srcOrd="1" destOrd="0" presId="urn:microsoft.com/office/officeart/2005/8/layout/process1"/>
    <dgm:cxn modelId="{DD62C5CC-E70A-1A41-9330-436277E81F5B}" type="presOf" srcId="{D75B2326-73A6-D740-A66F-EE8562B62C3A}" destId="{A590C2CE-4E70-2C46-A782-DEE7AFF36353}" srcOrd="0" destOrd="0" presId="urn:microsoft.com/office/officeart/2005/8/layout/process1"/>
    <dgm:cxn modelId="{132B7B26-DA59-6A47-9E9F-D2A03C1598EC}" type="presOf" srcId="{349E0AE0-5B71-FA44-848C-15D4D241779A}" destId="{DC16C15A-48DB-394A-8497-F933257B1872}" srcOrd="1" destOrd="0" presId="urn:microsoft.com/office/officeart/2005/8/layout/process1"/>
    <dgm:cxn modelId="{7C86F97A-7B7E-3A4B-8C48-2D139E9882FE}" srcId="{B97F455B-5039-2642-8EEF-EEEE80C2EB66}" destId="{46A389BE-0242-D74C-87E0-3915435386CD}" srcOrd="0" destOrd="0" parTransId="{56CD232A-F305-0A44-BFCF-28A96E85D52C}" sibTransId="{83863546-1FB4-6C49-90CE-AA6891708B60}"/>
    <dgm:cxn modelId="{F6C1E181-CA75-E34B-A13F-F724AE688611}" srcId="{B97F455B-5039-2642-8EEF-EEEE80C2EB66}" destId="{663138F0-6C6F-0946-AD2E-94AA9368244B}" srcOrd="2" destOrd="0" parTransId="{1389D47F-AE56-374A-B03E-3B91F8364590}" sibTransId="{4D91D8BE-AD3A-1048-A0CE-C756A496231C}"/>
    <dgm:cxn modelId="{21C1E976-F70B-AB4D-8E94-34C39E63F493}" type="presOf" srcId="{B97F455B-5039-2642-8EEF-EEEE80C2EB66}" destId="{47258D00-2700-4B45-9372-86573C3E6997}" srcOrd="0" destOrd="0" presId="urn:microsoft.com/office/officeart/2005/8/layout/process1"/>
    <dgm:cxn modelId="{79D45643-A553-5E4E-9C04-B21DF2E084E1}" type="presOf" srcId="{46A389BE-0242-D74C-87E0-3915435386CD}" destId="{1D9D398A-3F95-3543-B19D-1330297420FB}" srcOrd="0" destOrd="0" presId="urn:microsoft.com/office/officeart/2005/8/layout/process1"/>
    <dgm:cxn modelId="{8B3010D5-4147-F44A-B016-5684A3175CC0}" srcId="{B97F455B-5039-2642-8EEF-EEEE80C2EB66}" destId="{D75B2326-73A6-D740-A66F-EE8562B62C3A}" srcOrd="1" destOrd="0" parTransId="{30137367-91DA-5445-9055-81F6A7737B20}" sibTransId="{349E0AE0-5B71-FA44-848C-15D4D241779A}"/>
    <dgm:cxn modelId="{B89C2DF5-D097-D44E-B8C5-8215BA9BE3B2}" type="presOf" srcId="{4D91D8BE-AD3A-1048-A0CE-C756A496231C}" destId="{49B85EC5-5169-D943-ADD5-3DE4BAA893F9}" srcOrd="1" destOrd="0" presId="urn:microsoft.com/office/officeart/2005/8/layout/process1"/>
    <dgm:cxn modelId="{4F598A77-7835-1F41-B702-50207806653B}" type="presOf" srcId="{663138F0-6C6F-0946-AD2E-94AA9368244B}" destId="{64E65711-6A8F-1849-8347-184D250BDBEB}" srcOrd="0" destOrd="0" presId="urn:microsoft.com/office/officeart/2005/8/layout/process1"/>
    <dgm:cxn modelId="{B4E4C332-F37C-9F42-AAD5-52B74F55B283}" type="presParOf" srcId="{47258D00-2700-4B45-9372-86573C3E6997}" destId="{1D9D398A-3F95-3543-B19D-1330297420FB}" srcOrd="0" destOrd="0" presId="urn:microsoft.com/office/officeart/2005/8/layout/process1"/>
    <dgm:cxn modelId="{AEE76B63-93EA-B04B-8B1C-698D57693F05}" type="presParOf" srcId="{47258D00-2700-4B45-9372-86573C3E6997}" destId="{54AC5483-F40B-984B-8BC5-CF23473E55F8}" srcOrd="1" destOrd="0" presId="urn:microsoft.com/office/officeart/2005/8/layout/process1"/>
    <dgm:cxn modelId="{5AB2EECB-F4FC-7541-A60C-9EFDEB9C58AB}" type="presParOf" srcId="{54AC5483-F40B-984B-8BC5-CF23473E55F8}" destId="{D00BDE91-7122-ED4E-850A-A74B10F7F748}" srcOrd="0" destOrd="0" presId="urn:microsoft.com/office/officeart/2005/8/layout/process1"/>
    <dgm:cxn modelId="{E0A83735-0430-3547-9170-DC857C0D1E93}" type="presParOf" srcId="{47258D00-2700-4B45-9372-86573C3E6997}" destId="{A590C2CE-4E70-2C46-A782-DEE7AFF36353}" srcOrd="2" destOrd="0" presId="urn:microsoft.com/office/officeart/2005/8/layout/process1"/>
    <dgm:cxn modelId="{C0A6254D-DC6F-1940-885D-50AA998B7316}" type="presParOf" srcId="{47258D00-2700-4B45-9372-86573C3E6997}" destId="{3279DA74-B8F7-3443-842D-967A37468122}" srcOrd="3" destOrd="0" presId="urn:microsoft.com/office/officeart/2005/8/layout/process1"/>
    <dgm:cxn modelId="{D2E02612-2BFD-FE40-957F-3BD70249CDDC}" type="presParOf" srcId="{3279DA74-B8F7-3443-842D-967A37468122}" destId="{DC16C15A-48DB-394A-8497-F933257B1872}" srcOrd="0" destOrd="0" presId="urn:microsoft.com/office/officeart/2005/8/layout/process1"/>
    <dgm:cxn modelId="{26D91274-D9B4-5341-A5F4-1CECF16299E5}" type="presParOf" srcId="{47258D00-2700-4B45-9372-86573C3E6997}" destId="{64E65711-6A8F-1849-8347-184D250BDBEB}" srcOrd="4" destOrd="0" presId="urn:microsoft.com/office/officeart/2005/8/layout/process1"/>
    <dgm:cxn modelId="{66B3E54C-4917-264F-8823-303599E73096}" type="presParOf" srcId="{47258D00-2700-4B45-9372-86573C3E6997}" destId="{98AD6EF3-32EB-624E-90D0-41943D58A6C3}" srcOrd="5" destOrd="0" presId="urn:microsoft.com/office/officeart/2005/8/layout/process1"/>
    <dgm:cxn modelId="{5EF43C52-48BA-094B-B2AB-1927611EB553}" type="presParOf" srcId="{98AD6EF3-32EB-624E-90D0-41943D58A6C3}" destId="{49B85EC5-5169-D943-ADD5-3DE4BAA893F9}" srcOrd="0" destOrd="0" presId="urn:microsoft.com/office/officeart/2005/8/layout/process1"/>
    <dgm:cxn modelId="{910B145C-C198-3445-B120-AE431C8C8C10}" type="presParOf" srcId="{47258D00-2700-4B45-9372-86573C3E6997}" destId="{F36B53C3-A73B-4F4B-B32E-41AEF50B677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9D398A-3F95-3543-B19D-1330297420FB}">
      <dsp:nvSpPr>
        <dsp:cNvPr id="0" name=""/>
        <dsp:cNvSpPr/>
      </dsp:nvSpPr>
      <dsp:spPr>
        <a:xfrm>
          <a:off x="4743" y="1314114"/>
          <a:ext cx="2073985" cy="1536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Start with concentration and volume</a:t>
          </a:r>
          <a:r>
            <a:rPr lang="en-US" sz="1800" kern="1200" baseline="0" dirty="0" smtClean="0">
              <a:solidFill>
                <a:schemeClr val="tx1"/>
              </a:solidFill>
            </a:rPr>
            <a:t> of given substance.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9732" y="1359103"/>
        <a:ext cx="1984007" cy="1446067"/>
      </dsp:txXfrm>
    </dsp:sp>
    <dsp:sp modelId="{54AC5483-F40B-984B-8BC5-CF23473E55F8}">
      <dsp:nvSpPr>
        <dsp:cNvPr id="0" name=""/>
        <dsp:cNvSpPr/>
      </dsp:nvSpPr>
      <dsp:spPr>
        <a:xfrm>
          <a:off x="2286127" y="1824962"/>
          <a:ext cx="439684" cy="5143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olidFill>
              <a:schemeClr val="tx1"/>
            </a:solidFill>
          </a:endParaRPr>
        </a:p>
      </dsp:txBody>
      <dsp:txXfrm>
        <a:off x="2286127" y="1927832"/>
        <a:ext cx="307779" cy="308608"/>
      </dsp:txXfrm>
    </dsp:sp>
    <dsp:sp modelId="{A590C2CE-4E70-2C46-A782-DEE7AFF36353}">
      <dsp:nvSpPr>
        <dsp:cNvPr id="0" name=""/>
        <dsp:cNvSpPr/>
      </dsp:nvSpPr>
      <dsp:spPr>
        <a:xfrm>
          <a:off x="2908323" y="1314114"/>
          <a:ext cx="2073985" cy="1536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Convert</a:t>
          </a:r>
          <a:r>
            <a:rPr lang="en-US" sz="1800" kern="1200" baseline="0" dirty="0" smtClean="0">
              <a:solidFill>
                <a:schemeClr val="tx1"/>
              </a:solidFill>
            </a:rPr>
            <a:t> into amount in moles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953312" y="1359103"/>
        <a:ext cx="1984007" cy="1446067"/>
      </dsp:txXfrm>
    </dsp:sp>
    <dsp:sp modelId="{3279DA74-B8F7-3443-842D-967A37468122}">
      <dsp:nvSpPr>
        <dsp:cNvPr id="0" name=""/>
        <dsp:cNvSpPr/>
      </dsp:nvSpPr>
      <dsp:spPr>
        <a:xfrm rot="21580614">
          <a:off x="5189703" y="1816705"/>
          <a:ext cx="439691" cy="5143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</a:endParaRPr>
        </a:p>
      </dsp:txBody>
      <dsp:txXfrm>
        <a:off x="5189704" y="1919947"/>
        <a:ext cx="307784" cy="308608"/>
      </dsp:txXfrm>
    </dsp:sp>
    <dsp:sp modelId="{64E65711-6A8F-1849-8347-184D250BDBEB}">
      <dsp:nvSpPr>
        <dsp:cNvPr id="0" name=""/>
        <dsp:cNvSpPr/>
      </dsp:nvSpPr>
      <dsp:spPr>
        <a:xfrm>
          <a:off x="5811902" y="1297740"/>
          <a:ext cx="2073985" cy="1536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Use mole ratio to determine amount</a:t>
          </a:r>
          <a:r>
            <a:rPr lang="en-US" sz="1800" kern="1200" baseline="0" dirty="0" smtClean="0">
              <a:solidFill>
                <a:schemeClr val="tx1"/>
              </a:solidFill>
            </a:rPr>
            <a:t> of substance required or produced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856891" y="1342729"/>
        <a:ext cx="1984007" cy="1446067"/>
      </dsp:txXfrm>
    </dsp:sp>
    <dsp:sp modelId="{98AD6EF3-32EB-624E-90D0-41943D58A6C3}">
      <dsp:nvSpPr>
        <dsp:cNvPr id="0" name=""/>
        <dsp:cNvSpPr/>
      </dsp:nvSpPr>
      <dsp:spPr>
        <a:xfrm rot="19386">
          <a:off x="8093282" y="1816845"/>
          <a:ext cx="439691" cy="5143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chemeClr val="tx1"/>
            </a:solidFill>
          </a:endParaRPr>
        </a:p>
      </dsp:txBody>
      <dsp:txXfrm>
        <a:off x="8093283" y="1919343"/>
        <a:ext cx="307784" cy="308608"/>
      </dsp:txXfrm>
    </dsp:sp>
    <dsp:sp modelId="{F36B53C3-A73B-4F4B-B32E-41AEF50B6770}">
      <dsp:nvSpPr>
        <dsp:cNvPr id="0" name=""/>
        <dsp:cNvSpPr/>
      </dsp:nvSpPr>
      <dsp:spPr>
        <a:xfrm>
          <a:off x="8715482" y="1314114"/>
          <a:ext cx="2073985" cy="1536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Convert amount in moles into volume or concentration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8760471" y="1359103"/>
        <a:ext cx="1984007" cy="1446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D2AF-F1B9-7D41-9D8B-8DA76D793B95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D43D-AE69-F34A-8461-E851F9A17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0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D2AF-F1B9-7D41-9D8B-8DA76D793B95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D43D-AE69-F34A-8461-E851F9A17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1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D2AF-F1B9-7D41-9D8B-8DA76D793B95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D43D-AE69-F34A-8461-E851F9A17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D2AF-F1B9-7D41-9D8B-8DA76D793B95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D43D-AE69-F34A-8461-E851F9A17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D2AF-F1B9-7D41-9D8B-8DA76D793B95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D43D-AE69-F34A-8461-E851F9A17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7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D2AF-F1B9-7D41-9D8B-8DA76D793B95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D43D-AE69-F34A-8461-E851F9A17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7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D2AF-F1B9-7D41-9D8B-8DA76D793B95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D43D-AE69-F34A-8461-E851F9A17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1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D2AF-F1B9-7D41-9D8B-8DA76D793B95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D43D-AE69-F34A-8461-E851F9A17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2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D2AF-F1B9-7D41-9D8B-8DA76D793B95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D43D-AE69-F34A-8461-E851F9A17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0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D2AF-F1B9-7D41-9D8B-8DA76D793B95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D43D-AE69-F34A-8461-E851F9A17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D2AF-F1B9-7D41-9D8B-8DA76D793B95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FD43D-AE69-F34A-8461-E851F9A17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9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6D2AF-F1B9-7D41-9D8B-8DA76D793B95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FD43D-AE69-F34A-8461-E851F9A17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9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1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1" Type="http://schemas.microsoft.com/office/2007/relationships/media" Target="../media/media5.m4a"/><Relationship Id="rId2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1" Type="http://schemas.microsoft.com/office/2007/relationships/media" Target="../media/media6.m4a"/><Relationship Id="rId2" Type="http://schemas.openxmlformats.org/officeDocument/2006/relationships/audio" Target="../media/media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891" y="270164"/>
            <a:ext cx="112035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Given the following reaction that produces solid barium sulfate and aqueous sodium chloride </a:t>
            </a:r>
            <a:r>
              <a:rPr lang="en-US" sz="2400" dirty="0" smtClean="0"/>
              <a:t>determine the volume of 0.42 </a:t>
            </a:r>
            <a:r>
              <a:rPr lang="en-US" sz="2400" dirty="0" err="1" smtClean="0"/>
              <a:t>mol</a:t>
            </a:r>
            <a:r>
              <a:rPr lang="en-US" sz="2400" dirty="0" smtClean="0"/>
              <a:t>/L Na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that is required to react completely with all of the barium ions in 500.0 mL of a 0.100 </a:t>
            </a:r>
            <a:r>
              <a:rPr lang="en-US" sz="2400" dirty="0" err="1" smtClean="0"/>
              <a:t>mol</a:t>
            </a:r>
            <a:r>
              <a:rPr lang="en-US" sz="2400" dirty="0" smtClean="0"/>
              <a:t>/L BaCl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solution </a:t>
            </a:r>
          </a:p>
          <a:p>
            <a:endParaRPr lang="en-US" sz="2400" b="1" dirty="0" smtClean="0">
              <a:effectLst/>
            </a:endParaRPr>
          </a:p>
          <a:p>
            <a:pPr algn="ctr"/>
            <a:r>
              <a:rPr lang="en-US" sz="2400" b="1" dirty="0" smtClean="0">
                <a:effectLst/>
              </a:rPr>
              <a:t>BaCl</a:t>
            </a:r>
            <a:r>
              <a:rPr lang="en-US" sz="2400" b="1" baseline="-25000" dirty="0" smtClean="0">
                <a:effectLst/>
              </a:rPr>
              <a:t>2</a:t>
            </a:r>
            <a:r>
              <a:rPr lang="en-US" sz="2400" b="1" dirty="0" smtClean="0">
                <a:effectLst/>
              </a:rPr>
              <a:t> (</a:t>
            </a:r>
            <a:r>
              <a:rPr lang="en-US" sz="2400" b="1" dirty="0" err="1" smtClean="0">
                <a:effectLst/>
              </a:rPr>
              <a:t>aq</a:t>
            </a:r>
            <a:r>
              <a:rPr lang="en-US" sz="2400" b="1" dirty="0" smtClean="0">
                <a:effectLst/>
              </a:rPr>
              <a:t>) + Na</a:t>
            </a:r>
            <a:r>
              <a:rPr lang="en-US" sz="2400" b="1" baseline="-25000" dirty="0" smtClean="0">
                <a:effectLst/>
              </a:rPr>
              <a:t>2</a:t>
            </a:r>
            <a:r>
              <a:rPr lang="en-US" sz="2400" b="1" dirty="0" smtClean="0">
                <a:effectLst/>
              </a:rPr>
              <a:t>SO</a:t>
            </a:r>
            <a:r>
              <a:rPr lang="en-US" sz="2400" b="1" baseline="-25000" dirty="0" smtClean="0">
                <a:effectLst/>
              </a:rPr>
              <a:t>4</a:t>
            </a:r>
            <a:r>
              <a:rPr lang="en-US" sz="2400" b="1" dirty="0" smtClean="0">
                <a:effectLst/>
              </a:rPr>
              <a:t> (</a:t>
            </a:r>
            <a:r>
              <a:rPr lang="en-US" sz="2400" b="1" dirty="0" err="1" smtClean="0">
                <a:effectLst/>
              </a:rPr>
              <a:t>aq</a:t>
            </a:r>
            <a:r>
              <a:rPr lang="en-US" sz="2400" b="1" dirty="0" smtClean="0">
                <a:effectLst/>
              </a:rPr>
              <a:t>) --&gt; BaSO</a:t>
            </a:r>
            <a:r>
              <a:rPr lang="en-US" sz="2400" b="1" baseline="-25000" dirty="0" smtClean="0">
                <a:effectLst/>
              </a:rPr>
              <a:t>4</a:t>
            </a:r>
            <a:r>
              <a:rPr lang="en-US" sz="2400" b="1" dirty="0" smtClean="0">
                <a:effectLst/>
              </a:rPr>
              <a:t> (s) + 2 </a:t>
            </a:r>
            <a:r>
              <a:rPr lang="en-US" sz="2400" b="1" dirty="0" err="1" smtClean="0">
                <a:effectLst/>
              </a:rPr>
              <a:t>NaCl</a:t>
            </a:r>
            <a:r>
              <a:rPr lang="en-US" sz="2400" b="1" dirty="0" smtClean="0">
                <a:effectLst/>
              </a:rPr>
              <a:t> (</a:t>
            </a:r>
            <a:r>
              <a:rPr lang="en-US" sz="2400" b="1" dirty="0" err="1" smtClean="0">
                <a:effectLst/>
              </a:rPr>
              <a:t>aq</a:t>
            </a:r>
            <a:r>
              <a:rPr lang="en-US" sz="2400" b="1" dirty="0" smtClean="0">
                <a:effectLst/>
              </a:rPr>
              <a:t>)</a:t>
            </a:r>
            <a:r>
              <a:rPr lang="en-US" sz="2400" dirty="0" smtClean="0">
                <a:effectLst/>
              </a:rPr>
              <a:t/>
            </a:r>
            <a:br>
              <a:rPr lang="en-US" sz="2400" dirty="0" smtClean="0">
                <a:effectLst/>
              </a:rPr>
            </a:br>
            <a:endParaRPr lang="en-US" sz="2400" dirty="0" smtClean="0">
              <a:effectLst/>
            </a:endParaRPr>
          </a:p>
          <a:p>
            <a:endParaRPr lang="en-US" sz="24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69028942"/>
              </p:ext>
            </p:extLst>
          </p:nvPr>
        </p:nvGraphicFramePr>
        <p:xfrm>
          <a:off x="786568" y="1349081"/>
          <a:ext cx="10794211" cy="4164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74379" y="6045200"/>
            <a:ext cx="812800" cy="81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5218" y="4825170"/>
            <a:ext cx="10026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NOTE: Slides contain audio explanation.  Click on the speaker icon to play audio on each slide. 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0800984" y="5296350"/>
            <a:ext cx="583961" cy="89241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30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0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173" y="219264"/>
            <a:ext cx="1120356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1. List known and unknown values</a:t>
            </a:r>
            <a:r>
              <a:rPr lang="en-US" sz="2800" dirty="0" smtClean="0">
                <a:solidFill>
                  <a:srgbClr val="00B050"/>
                </a:solidFill>
                <a:effectLst/>
              </a:rPr>
              <a:t/>
            </a:r>
            <a:br>
              <a:rPr lang="en-US" sz="2800" dirty="0" smtClean="0">
                <a:solidFill>
                  <a:srgbClr val="00B050"/>
                </a:solidFill>
                <a:effectLst/>
              </a:rPr>
            </a:br>
            <a:endParaRPr lang="en-US" sz="2800" dirty="0" smtClean="0">
              <a:solidFill>
                <a:srgbClr val="00B050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45"/>
          <a:stretch/>
        </p:blipFill>
        <p:spPr>
          <a:xfrm>
            <a:off x="796434" y="834817"/>
            <a:ext cx="8625526" cy="2508324"/>
          </a:xfrm>
          <a:prstGeom prst="rect">
            <a:avLst/>
          </a:prstGeom>
          <a:ln>
            <a:noFill/>
          </a:ln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9009" y="587181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5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426" y="219264"/>
            <a:ext cx="1120356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effectLst/>
              </a:rPr>
              <a:t>2. Convert Units to L</a:t>
            </a:r>
            <a:br>
              <a:rPr lang="en-US" sz="2800" dirty="0" smtClean="0">
                <a:solidFill>
                  <a:srgbClr val="00B050"/>
                </a:solidFill>
                <a:effectLst/>
              </a:rPr>
            </a:br>
            <a:endParaRPr lang="en-US" sz="2800" dirty="0" smtClean="0">
              <a:solidFill>
                <a:srgbClr val="00B050"/>
              </a:solidFill>
              <a:effectLst/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17"/>
          <a:stretch/>
        </p:blipFill>
        <p:spPr>
          <a:xfrm>
            <a:off x="2032446" y="993843"/>
            <a:ext cx="8625526" cy="4002226"/>
          </a:xfrm>
          <a:prstGeom prst="rect">
            <a:avLst/>
          </a:prstGeom>
          <a:ln>
            <a:noFill/>
          </a:ln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9200" y="5951330"/>
            <a:ext cx="812800" cy="81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0419" y="5185873"/>
            <a:ext cx="10169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Therefore, the volume of barium chloride solution is 0.500 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75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426" y="219264"/>
            <a:ext cx="1120356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effectLst/>
              </a:rPr>
              <a:t>3. Solve </a:t>
            </a:r>
            <a:r>
              <a:rPr lang="en-US" sz="2800" dirty="0" smtClean="0">
                <a:solidFill>
                  <a:srgbClr val="00B050"/>
                </a:solidFill>
              </a:rPr>
              <a:t>for the amount, in moles, of BaCl</a:t>
            </a:r>
            <a:r>
              <a:rPr lang="en-US" sz="2800" baseline="-25000" dirty="0" smtClean="0">
                <a:solidFill>
                  <a:srgbClr val="00B050"/>
                </a:solidFill>
              </a:rPr>
              <a:t>2 </a:t>
            </a:r>
            <a:r>
              <a:rPr lang="en-US" sz="2800" dirty="0" smtClean="0">
                <a:solidFill>
                  <a:srgbClr val="00B050"/>
                </a:solidFill>
              </a:rPr>
              <a:t>in 0.500 L of 0.100 </a:t>
            </a:r>
            <a:r>
              <a:rPr lang="en-US" sz="2800" dirty="0" err="1" smtClean="0">
                <a:solidFill>
                  <a:srgbClr val="00B050"/>
                </a:solidFill>
              </a:rPr>
              <a:t>mol</a:t>
            </a:r>
            <a:r>
              <a:rPr lang="en-US" sz="2800" dirty="0" smtClean="0">
                <a:solidFill>
                  <a:srgbClr val="00B050"/>
                </a:solidFill>
              </a:rPr>
              <a:t>/L solution</a:t>
            </a:r>
            <a:r>
              <a:rPr lang="en-US" sz="2800" dirty="0" smtClean="0">
                <a:solidFill>
                  <a:srgbClr val="00B050"/>
                </a:solidFill>
                <a:effectLst/>
              </a:rPr>
              <a:t/>
            </a:r>
            <a:br>
              <a:rPr lang="en-US" sz="2800" dirty="0" smtClean="0">
                <a:solidFill>
                  <a:srgbClr val="00B050"/>
                </a:solidFill>
                <a:effectLst/>
              </a:rPr>
            </a:br>
            <a:endParaRPr lang="en-US" sz="2800" dirty="0" smtClean="0">
              <a:solidFill>
                <a:srgbClr val="00B050"/>
              </a:solidFill>
              <a:effectLst/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2622" y="4824745"/>
            <a:ext cx="10165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Therefore, 0.0500 </a:t>
            </a:r>
            <a:r>
              <a:rPr lang="en-US" sz="3200" dirty="0" err="1" smtClean="0"/>
              <a:t>mol</a:t>
            </a:r>
            <a:r>
              <a:rPr lang="en-US" sz="3200" dirty="0" smtClean="0"/>
              <a:t> of barium chloride are present in 0.500 L of a 0.1 </a:t>
            </a:r>
            <a:r>
              <a:rPr lang="en-US" sz="3200" dirty="0" err="1" smtClean="0"/>
              <a:t>mol</a:t>
            </a:r>
            <a:r>
              <a:rPr lang="en-US" sz="3200" dirty="0" smtClean="0"/>
              <a:t>/L solution.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79" r="39718" b="476"/>
          <a:stretch/>
        </p:blipFill>
        <p:spPr>
          <a:xfrm>
            <a:off x="3108151" y="1258956"/>
            <a:ext cx="6474115" cy="3366053"/>
          </a:xfrm>
          <a:prstGeom prst="rect">
            <a:avLst/>
          </a:prstGeom>
          <a:ln>
            <a:noFill/>
          </a:ln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9200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9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426" y="219264"/>
            <a:ext cx="1120356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effectLst/>
              </a:rPr>
              <a:t>4. Use the mole ratio to determine the amount of Na</a:t>
            </a:r>
            <a:r>
              <a:rPr lang="en-US" sz="2800" baseline="-25000" dirty="0" smtClean="0">
                <a:solidFill>
                  <a:srgbClr val="00B050"/>
                </a:solidFill>
                <a:effectLst/>
              </a:rPr>
              <a:t>2</a:t>
            </a:r>
            <a:r>
              <a:rPr lang="en-US" sz="2800" dirty="0" smtClean="0">
                <a:solidFill>
                  <a:srgbClr val="00B050"/>
                </a:solidFill>
                <a:effectLst/>
              </a:rPr>
              <a:t>SO</a:t>
            </a:r>
            <a:r>
              <a:rPr lang="en-US" sz="2800" baseline="-25000" dirty="0" smtClean="0">
                <a:solidFill>
                  <a:srgbClr val="00B050"/>
                </a:solidFill>
                <a:effectLst/>
              </a:rPr>
              <a:t>4</a:t>
            </a:r>
            <a:r>
              <a:rPr lang="en-US" sz="2800" dirty="0" smtClean="0">
                <a:solidFill>
                  <a:srgbClr val="00B050"/>
                </a:solidFill>
                <a:effectLst/>
              </a:rPr>
              <a:t> required to react with 0.0500 </a:t>
            </a:r>
            <a:r>
              <a:rPr lang="en-US" sz="2800" dirty="0" err="1" smtClean="0">
                <a:solidFill>
                  <a:srgbClr val="00B050"/>
                </a:solidFill>
                <a:effectLst/>
              </a:rPr>
              <a:t>mol</a:t>
            </a:r>
            <a:r>
              <a:rPr lang="en-US" sz="2800" dirty="0" smtClean="0">
                <a:solidFill>
                  <a:srgbClr val="00B050"/>
                </a:solidFill>
                <a:effectLst/>
              </a:rPr>
              <a:t> BaCl</a:t>
            </a:r>
            <a:r>
              <a:rPr lang="en-US" sz="2800" baseline="-25000" dirty="0" smtClean="0">
                <a:solidFill>
                  <a:srgbClr val="00B050"/>
                </a:solidFill>
                <a:effectLst/>
              </a:rPr>
              <a:t>2</a:t>
            </a:r>
            <a:r>
              <a:rPr lang="en-US" sz="2800" b="1" baseline="-25000" dirty="0" smtClean="0">
                <a:solidFill>
                  <a:srgbClr val="00B050"/>
                </a:solidFill>
                <a:effectLst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effectLst/>
              </a:rPr>
              <a:t/>
            </a:r>
            <a:br>
              <a:rPr lang="en-US" sz="2800" dirty="0" smtClean="0">
                <a:solidFill>
                  <a:srgbClr val="00B050"/>
                </a:solidFill>
                <a:effectLst/>
              </a:rPr>
            </a:br>
            <a:endParaRPr lang="en-US" sz="2800" dirty="0" smtClean="0">
              <a:solidFill>
                <a:srgbClr val="00B050"/>
              </a:solidFill>
              <a:effectLst/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1085" y="4373218"/>
            <a:ext cx="10388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Therefore, 0.0500 </a:t>
            </a:r>
            <a:r>
              <a:rPr lang="en-US" sz="3200" dirty="0" err="1" smtClean="0"/>
              <a:t>mol</a:t>
            </a:r>
            <a:r>
              <a:rPr lang="en-US" sz="3200" dirty="0" smtClean="0"/>
              <a:t> of </a:t>
            </a:r>
            <a:r>
              <a:rPr lang="en-US" sz="3200" dirty="0" smtClean="0">
                <a:effectLst/>
              </a:rPr>
              <a:t>Na</a:t>
            </a:r>
            <a:r>
              <a:rPr lang="en-US" sz="3200" baseline="-25000" dirty="0" smtClean="0">
                <a:effectLst/>
              </a:rPr>
              <a:t>2</a:t>
            </a:r>
            <a:r>
              <a:rPr lang="en-US" sz="3200" dirty="0" smtClean="0">
                <a:effectLst/>
              </a:rPr>
              <a:t>SO</a:t>
            </a:r>
            <a:r>
              <a:rPr lang="en-US" sz="3200" baseline="-25000" dirty="0" smtClean="0">
                <a:effectLst/>
              </a:rPr>
              <a:t>4 </a:t>
            </a:r>
            <a:r>
              <a:rPr lang="en-US" sz="3200" dirty="0" smtClean="0"/>
              <a:t>are required to react with 0.0500 </a:t>
            </a:r>
            <a:r>
              <a:rPr lang="en-US" sz="3200" dirty="0" err="1" smtClean="0"/>
              <a:t>mol</a:t>
            </a:r>
            <a:r>
              <a:rPr lang="en-US" sz="3200" dirty="0" smtClean="0"/>
              <a:t> of </a:t>
            </a:r>
            <a:r>
              <a:rPr lang="en-US" sz="3200" dirty="0" smtClean="0">
                <a:effectLst/>
              </a:rPr>
              <a:t>BaCl</a:t>
            </a:r>
            <a:r>
              <a:rPr lang="en-US" sz="3200" baseline="-25000" dirty="0" smtClean="0">
                <a:effectLst/>
              </a:rPr>
              <a:t>2.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01" b="66966"/>
          <a:stretch/>
        </p:blipFill>
        <p:spPr>
          <a:xfrm>
            <a:off x="3683176" y="1674920"/>
            <a:ext cx="5138531" cy="2114476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79200" y="59513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8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3426" y="219264"/>
            <a:ext cx="1120356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effectLst/>
              </a:rPr>
              <a:t>5. Determine the volume of 0.42 </a:t>
            </a:r>
            <a:r>
              <a:rPr lang="en-US" sz="2800" dirty="0" err="1" smtClean="0">
                <a:solidFill>
                  <a:srgbClr val="00B050"/>
                </a:solidFill>
                <a:effectLst/>
              </a:rPr>
              <a:t>mol</a:t>
            </a:r>
            <a:r>
              <a:rPr lang="en-US" sz="2800" dirty="0" smtClean="0">
                <a:solidFill>
                  <a:srgbClr val="00B050"/>
                </a:solidFill>
                <a:effectLst/>
              </a:rPr>
              <a:t>/L Na</a:t>
            </a:r>
            <a:r>
              <a:rPr lang="en-US" sz="2800" baseline="-25000" dirty="0" smtClean="0">
                <a:solidFill>
                  <a:srgbClr val="00B050"/>
                </a:solidFill>
                <a:effectLst/>
              </a:rPr>
              <a:t>2</a:t>
            </a:r>
            <a:r>
              <a:rPr lang="en-US" sz="2800" dirty="0" smtClean="0">
                <a:solidFill>
                  <a:srgbClr val="00B050"/>
                </a:solidFill>
                <a:effectLst/>
              </a:rPr>
              <a:t>SO</a:t>
            </a:r>
            <a:r>
              <a:rPr lang="en-US" sz="2800" baseline="-25000" dirty="0" smtClean="0">
                <a:solidFill>
                  <a:srgbClr val="00B050"/>
                </a:solidFill>
                <a:effectLst/>
              </a:rPr>
              <a:t>4</a:t>
            </a:r>
            <a:r>
              <a:rPr lang="en-US" sz="2800" dirty="0" smtClean="0">
                <a:solidFill>
                  <a:srgbClr val="00B050"/>
                </a:solidFill>
                <a:effectLst/>
              </a:rPr>
              <a:t> solution that contains 0.0500 </a:t>
            </a:r>
            <a:r>
              <a:rPr lang="en-US" sz="2800" dirty="0" err="1" smtClean="0">
                <a:solidFill>
                  <a:srgbClr val="00B050"/>
                </a:solidFill>
                <a:effectLst/>
              </a:rPr>
              <a:t>mol</a:t>
            </a:r>
            <a:r>
              <a:rPr lang="en-US" sz="2800" dirty="0" smtClean="0">
                <a:solidFill>
                  <a:srgbClr val="00B050"/>
                </a:solidFill>
                <a:effectLst/>
              </a:rPr>
              <a:t> of Na</a:t>
            </a:r>
            <a:r>
              <a:rPr lang="en-US" sz="2800" baseline="-25000" dirty="0" smtClean="0">
                <a:solidFill>
                  <a:srgbClr val="00B050"/>
                </a:solidFill>
                <a:effectLst/>
              </a:rPr>
              <a:t>2</a:t>
            </a:r>
            <a:r>
              <a:rPr lang="en-US" sz="2800" dirty="0" smtClean="0">
                <a:solidFill>
                  <a:srgbClr val="00B050"/>
                </a:solidFill>
                <a:effectLst/>
              </a:rPr>
              <a:t>SO</a:t>
            </a:r>
            <a:r>
              <a:rPr lang="en-US" sz="2800" baseline="-25000" dirty="0" smtClean="0">
                <a:solidFill>
                  <a:srgbClr val="00B050"/>
                </a:solidFill>
                <a:effectLst/>
              </a:rPr>
              <a:t>4</a:t>
            </a:r>
            <a:r>
              <a:rPr lang="en-US" sz="2800" dirty="0" smtClean="0">
                <a:solidFill>
                  <a:srgbClr val="00B050"/>
                </a:solidFill>
                <a:effectLst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effectLst/>
              </a:rPr>
              <a:t/>
            </a:r>
            <a:br>
              <a:rPr lang="en-US" sz="2800" dirty="0" smtClean="0">
                <a:solidFill>
                  <a:srgbClr val="00B050"/>
                </a:solidFill>
                <a:effectLst/>
              </a:rPr>
            </a:br>
            <a:endParaRPr lang="en-US" sz="2800" dirty="0" smtClean="0">
              <a:solidFill>
                <a:srgbClr val="00B050"/>
              </a:solidFill>
              <a:effectLst/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953" y="5085346"/>
            <a:ext cx="10708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Therefore, the minimum volume of 0.42 </a:t>
            </a:r>
            <a:r>
              <a:rPr lang="en-US" sz="3200" dirty="0" err="1" smtClean="0"/>
              <a:t>mol</a:t>
            </a:r>
            <a:r>
              <a:rPr lang="en-US" sz="3200" dirty="0" smtClean="0"/>
              <a:t>/L </a:t>
            </a:r>
            <a:r>
              <a:rPr lang="en-US" sz="3200" dirty="0" smtClean="0">
                <a:effectLst/>
              </a:rPr>
              <a:t>Na</a:t>
            </a:r>
            <a:r>
              <a:rPr lang="en-US" sz="3200" baseline="-25000" dirty="0" smtClean="0">
                <a:effectLst/>
              </a:rPr>
              <a:t>2</a:t>
            </a:r>
            <a:r>
              <a:rPr lang="en-US" sz="3200" dirty="0" smtClean="0">
                <a:effectLst/>
              </a:rPr>
              <a:t>SO</a:t>
            </a:r>
            <a:r>
              <a:rPr lang="en-US" sz="3200" baseline="-25000" dirty="0" smtClean="0">
                <a:effectLst/>
              </a:rPr>
              <a:t>4 </a:t>
            </a:r>
            <a:r>
              <a:rPr lang="en-US" sz="3200" dirty="0" smtClean="0"/>
              <a:t> </a:t>
            </a:r>
            <a:r>
              <a:rPr lang="en-US" sz="3200" dirty="0" smtClean="0"/>
              <a:t>solution required to react with 500 mL of 0.100 </a:t>
            </a:r>
            <a:r>
              <a:rPr lang="en-US" sz="3200" dirty="0" err="1" smtClean="0"/>
              <a:t>mol</a:t>
            </a:r>
            <a:r>
              <a:rPr lang="en-US" sz="3200" dirty="0" smtClean="0"/>
              <a:t>/L </a:t>
            </a:r>
            <a:r>
              <a:rPr lang="en-US" sz="3200" dirty="0" smtClean="0">
                <a:effectLst/>
              </a:rPr>
              <a:t>BaCl</a:t>
            </a:r>
            <a:r>
              <a:rPr lang="en-US" sz="3200" baseline="-25000" dirty="0" smtClean="0">
                <a:effectLst/>
              </a:rPr>
              <a:t>2</a:t>
            </a:r>
            <a:r>
              <a:rPr lang="en-US" sz="3200" dirty="0" smtClean="0">
                <a:effectLst/>
              </a:rPr>
              <a:t> solution is 0.12 L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79" r="20679"/>
          <a:stretch/>
        </p:blipFill>
        <p:spPr>
          <a:xfrm>
            <a:off x="3236049" y="1321502"/>
            <a:ext cx="6218320" cy="3763844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34193" y="599841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249</Words>
  <Application>Microsoft Macintosh PowerPoint</Application>
  <PresentationFormat>Widescreen</PresentationFormat>
  <Paragraphs>17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 Fogle</dc:creator>
  <cp:lastModifiedBy>Eli Fogle</cp:lastModifiedBy>
  <cp:revision>6</cp:revision>
  <dcterms:created xsi:type="dcterms:W3CDTF">2016-11-17T19:06:17Z</dcterms:created>
  <dcterms:modified xsi:type="dcterms:W3CDTF">2016-11-17T20:09:16Z</dcterms:modified>
</cp:coreProperties>
</file>