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rels" ContentType="application/vnd.openxmlformats-package.relationships+xml"/>
  <Default Extension="m4a" ContentType="audio/mp4"/>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66" r:id="rId5"/>
    <p:sldId id="259" r:id="rId6"/>
    <p:sldId id="264" r:id="rId7"/>
    <p:sldId id="265" r:id="rId8"/>
    <p:sldId id="260"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4"/>
    <p:restoredTop sz="94643"/>
  </p:normalViewPr>
  <p:slideViewPr>
    <p:cSldViewPr snapToGrid="0" snapToObjects="1">
      <p:cViewPr varScale="1">
        <p:scale>
          <a:sx n="58" d="100"/>
          <a:sy n="58" d="100"/>
        </p:scale>
        <p:origin x="224" y="19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78588-B286-5044-8307-21A35DAF3E99}" type="datetimeFigureOut">
              <a:rPr lang="en-US" smtClean="0"/>
              <a:t>11/24/16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EFD84-65DF-3A4B-A415-C9F200E3CAB3}" type="slidenum">
              <a:rPr lang="en-US" smtClean="0"/>
              <a:t>‹#›</a:t>
            </a:fld>
            <a:endParaRPr lang="en-US"/>
          </a:p>
        </p:txBody>
      </p:sp>
    </p:spTree>
    <p:extLst>
      <p:ext uri="{BB962C8B-B14F-4D97-AF65-F5344CB8AC3E}">
        <p14:creationId xmlns:p14="http://schemas.microsoft.com/office/powerpoint/2010/main" val="8063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EFD84-65DF-3A4B-A415-C9F200E3CAB3}" type="slidenum">
              <a:rPr lang="en-US" smtClean="0"/>
              <a:t>3</a:t>
            </a:fld>
            <a:endParaRPr lang="en-US"/>
          </a:p>
        </p:txBody>
      </p:sp>
    </p:spTree>
    <p:extLst>
      <p:ext uri="{BB962C8B-B14F-4D97-AF65-F5344CB8AC3E}">
        <p14:creationId xmlns:p14="http://schemas.microsoft.com/office/powerpoint/2010/main" val="104060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7A19D25C-198B-EB43-A014-51C1176EC41D}" type="datetimeFigureOut">
              <a:rPr lang="en-US" smtClean="0"/>
              <a:t>11/24/16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252484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A19D25C-198B-EB43-A014-51C1176EC41D}" type="datetimeFigureOut">
              <a:rPr lang="en-US" smtClean="0"/>
              <a:t>11/24/16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940387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A19D25C-198B-EB43-A014-51C1176EC41D}" type="datetimeFigureOut">
              <a:rPr lang="en-US" smtClean="0"/>
              <a:t>11/24/16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175478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A19D25C-198B-EB43-A014-51C1176EC41D}" type="datetimeFigureOut">
              <a:rPr lang="en-US" smtClean="0"/>
              <a:t>11/24/16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80689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7A19D25C-198B-EB43-A014-51C1176EC41D}" type="datetimeFigureOut">
              <a:rPr lang="en-US" smtClean="0"/>
              <a:t>11/24/16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127304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7A19D25C-198B-EB43-A014-51C1176EC41D}" type="datetimeFigureOut">
              <a:rPr lang="en-US" smtClean="0"/>
              <a:t>11/24/16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70059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7A19D25C-198B-EB43-A014-51C1176EC41D}" type="datetimeFigureOut">
              <a:rPr lang="en-US" smtClean="0"/>
              <a:t>11/24/16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28588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7A19D25C-198B-EB43-A014-51C1176EC41D}" type="datetimeFigureOut">
              <a:rPr lang="en-US" smtClean="0"/>
              <a:t>11/24/16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927385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9D25C-198B-EB43-A014-51C1176EC41D}" type="datetimeFigureOut">
              <a:rPr lang="en-US" smtClean="0"/>
              <a:t>11/24/16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132796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A19D25C-198B-EB43-A014-51C1176EC41D}" type="datetimeFigureOut">
              <a:rPr lang="en-US" smtClean="0"/>
              <a:t>11/24/16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6835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A19D25C-198B-EB43-A014-51C1176EC41D}" type="datetimeFigureOut">
              <a:rPr lang="en-US" smtClean="0"/>
              <a:t>11/24/16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6EC29-F561-5E49-9870-D161E45866B4}" type="slidenum">
              <a:rPr lang="en-US" smtClean="0"/>
              <a:t>‹#›</a:t>
            </a:fld>
            <a:endParaRPr lang="en-US"/>
          </a:p>
        </p:txBody>
      </p:sp>
    </p:spTree>
    <p:extLst>
      <p:ext uri="{BB962C8B-B14F-4D97-AF65-F5344CB8AC3E}">
        <p14:creationId xmlns:p14="http://schemas.microsoft.com/office/powerpoint/2010/main" val="18528946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9D25C-198B-EB43-A014-51C1176EC41D}" type="datetimeFigureOut">
              <a:rPr lang="en-US" smtClean="0"/>
              <a:t>11/24/16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6EC29-F561-5E49-9870-D161E45866B4}" type="slidenum">
              <a:rPr lang="en-US" smtClean="0"/>
              <a:t>‹#›</a:t>
            </a:fld>
            <a:endParaRPr lang="en-US"/>
          </a:p>
        </p:txBody>
      </p:sp>
    </p:spTree>
    <p:extLst>
      <p:ext uri="{BB962C8B-B14F-4D97-AF65-F5344CB8AC3E}">
        <p14:creationId xmlns:p14="http://schemas.microsoft.com/office/powerpoint/2010/main" val="1743479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tiff"/><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iff"/><Relationship Id="rId5" Type="http://schemas.openxmlformats.org/officeDocument/2006/relationships/image" Target="../media/image5.gif"/><Relationship Id="rId6"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6.gif"/><Relationship Id="rId6"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4.mp4"/><Relationship Id="rId2" Type="http://schemas.openxmlformats.org/officeDocument/2006/relationships/video" Target="../media/media4.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tiff"/><Relationship Id="rId5"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tiff"/><Relationship Id="rId5"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1"/>
            <a:ext cx="6170341" cy="6858001"/>
          </a:xfrm>
          <a:prstGeom prst="rect">
            <a:avLst/>
          </a:prstGeom>
        </p:spPr>
      </p:pic>
      <p:pic>
        <p:nvPicPr>
          <p:cNvPr id="6" name="Picture 5"/>
          <p:cNvPicPr>
            <a:picLocks noChangeAspect="1"/>
          </p:cNvPicPr>
          <p:nvPr/>
        </p:nvPicPr>
        <p:blipFill>
          <a:blip r:embed="rId4"/>
          <a:stretch>
            <a:fillRect/>
          </a:stretch>
        </p:blipFill>
        <p:spPr>
          <a:xfrm>
            <a:off x="6170341" y="0"/>
            <a:ext cx="6021659"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724" y="6284885"/>
            <a:ext cx="1286486" cy="530584"/>
          </a:xfrm>
          <a:prstGeom prst="rect">
            <a:avLst/>
          </a:prstGeom>
        </p:spPr>
      </p:pic>
      <p:sp>
        <p:nvSpPr>
          <p:cNvPr id="2" name="Title 1"/>
          <p:cNvSpPr>
            <a:spLocks noGrp="1"/>
          </p:cNvSpPr>
          <p:nvPr>
            <p:ph type="ctrTitle"/>
          </p:nvPr>
        </p:nvSpPr>
        <p:spPr>
          <a:xfrm>
            <a:off x="3085170" y="2955676"/>
            <a:ext cx="6193406" cy="946645"/>
          </a:xfrm>
          <a:solidFill>
            <a:srgbClr val="FFFF00"/>
          </a:solidFill>
        </p:spPr>
        <p:txBody>
          <a:bodyPr/>
          <a:lstStyle/>
          <a:p>
            <a:r>
              <a:rPr lang="en-US" dirty="0" smtClean="0"/>
              <a:t>Properties of Gases</a:t>
            </a:r>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02669"/>
            <a:ext cx="812800" cy="812800"/>
          </a:xfrm>
          <a:prstGeom prst="rect">
            <a:avLst/>
          </a:prstGeom>
        </p:spPr>
      </p:pic>
    </p:spTree>
    <p:extLst>
      <p:ext uri="{BB962C8B-B14F-4D97-AF65-F5344CB8AC3E}">
        <p14:creationId xmlns:p14="http://schemas.microsoft.com/office/powerpoint/2010/main" val="7182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964" y="2386366"/>
            <a:ext cx="7529119" cy="3930944"/>
          </a:xfrm>
        </p:spPr>
        <p:txBody>
          <a:bodyPr>
            <a:normAutofit/>
          </a:bodyPr>
          <a:lstStyle/>
          <a:p>
            <a:pPr lvl="1"/>
            <a:r>
              <a:rPr lang="en-US" dirty="0" smtClean="0"/>
              <a:t>They are relatively far apart from each other, compared to the particles in liquids and gases.  Between the particles is empty space.</a:t>
            </a:r>
          </a:p>
          <a:p>
            <a:pPr lvl="1"/>
            <a:r>
              <a:rPr lang="en-US" dirty="0" smtClean="0"/>
              <a:t>Gases can be compressed due to the spaces between particles.</a:t>
            </a:r>
            <a:endParaRPr lang="en-US" dirty="0" smtClean="0"/>
          </a:p>
          <a:p>
            <a:pPr lvl="1"/>
            <a:r>
              <a:rPr lang="en-US" dirty="0" smtClean="0"/>
              <a:t>Gas particles in a container spread out to fill the entire volume.</a:t>
            </a:r>
          </a:p>
          <a:p>
            <a:pPr lvl="1"/>
            <a:r>
              <a:rPr lang="en-US" dirty="0" smtClean="0"/>
              <a:t>They move constantly in a rapid and random motion.</a:t>
            </a:r>
          </a:p>
          <a:p>
            <a:pPr lvl="1"/>
            <a:r>
              <a:rPr lang="en-US" dirty="0" smtClean="0"/>
              <a:t>When gas particles collide they bounce off each other. </a:t>
            </a:r>
          </a:p>
        </p:txBody>
      </p:sp>
      <p:pic>
        <p:nvPicPr>
          <p:cNvPr id="4" name="Picture 3"/>
          <p:cNvPicPr>
            <a:picLocks noChangeAspect="1"/>
          </p:cNvPicPr>
          <p:nvPr/>
        </p:nvPicPr>
        <p:blipFill>
          <a:blip r:embed="rId4"/>
          <a:stretch>
            <a:fillRect/>
          </a:stretch>
        </p:blipFill>
        <p:spPr>
          <a:xfrm>
            <a:off x="8043269" y="516873"/>
            <a:ext cx="3693074" cy="245589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35039" y="3120105"/>
            <a:ext cx="3012721" cy="3445585"/>
          </a:xfrm>
          <a:prstGeom prst="rect">
            <a:avLst/>
          </a:prstGeom>
        </p:spPr>
      </p:pic>
      <p:sp>
        <p:nvSpPr>
          <p:cNvPr id="6" name="Title 1"/>
          <p:cNvSpPr>
            <a:spLocks noGrp="1"/>
          </p:cNvSpPr>
          <p:nvPr>
            <p:ph type="title"/>
          </p:nvPr>
        </p:nvSpPr>
        <p:spPr>
          <a:xfrm>
            <a:off x="127627" y="0"/>
            <a:ext cx="10515600" cy="1325563"/>
          </a:xfrm>
        </p:spPr>
        <p:txBody>
          <a:bodyPr/>
          <a:lstStyle/>
          <a:p>
            <a:r>
              <a:rPr lang="en-US" dirty="0" smtClean="0"/>
              <a:t>Properties of Gases</a:t>
            </a:r>
            <a:endParaRPr lang="en-US" dirty="0"/>
          </a:p>
        </p:txBody>
      </p:sp>
      <p:sp>
        <p:nvSpPr>
          <p:cNvPr id="7" name="Rectangle 6"/>
          <p:cNvSpPr/>
          <p:nvPr/>
        </p:nvSpPr>
        <p:spPr>
          <a:xfrm>
            <a:off x="434715" y="1244238"/>
            <a:ext cx="8000324" cy="954107"/>
          </a:xfrm>
          <a:prstGeom prst="rect">
            <a:avLst/>
          </a:prstGeom>
        </p:spPr>
        <p:txBody>
          <a:bodyPr wrap="square">
            <a:spAutoFit/>
          </a:bodyPr>
          <a:lstStyle/>
          <a:p>
            <a:r>
              <a:rPr lang="en-US" sz="2800" dirty="0" smtClean="0"/>
              <a:t>Particles of matter in their gaseous state have the </a:t>
            </a:r>
            <a:r>
              <a:rPr lang="en-US" sz="2800" smtClean="0"/>
              <a:t>following properties:</a:t>
            </a:r>
            <a:endParaRPr lang="en-US" sz="2800" dirty="0" smtClean="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6031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103" y="104932"/>
            <a:ext cx="10515600" cy="1100711"/>
          </a:xfrm>
        </p:spPr>
        <p:txBody>
          <a:bodyPr/>
          <a:lstStyle/>
          <a:p>
            <a:r>
              <a:rPr lang="en-US" dirty="0" smtClean="0"/>
              <a:t>Gas Pressure</a:t>
            </a:r>
            <a:endParaRPr lang="en-US" dirty="0"/>
          </a:p>
        </p:txBody>
      </p:sp>
      <p:sp>
        <p:nvSpPr>
          <p:cNvPr id="3" name="Content Placeholder 2"/>
          <p:cNvSpPr>
            <a:spLocks noGrp="1"/>
          </p:cNvSpPr>
          <p:nvPr>
            <p:ph idx="1"/>
          </p:nvPr>
        </p:nvSpPr>
        <p:spPr>
          <a:xfrm>
            <a:off x="478806" y="1033450"/>
            <a:ext cx="11009243" cy="4063207"/>
          </a:xfrm>
        </p:spPr>
        <p:txBody>
          <a:bodyPr>
            <a:normAutofit/>
          </a:bodyPr>
          <a:lstStyle/>
          <a:p>
            <a:r>
              <a:rPr lang="en-US" sz="2400" dirty="0" smtClean="0"/>
              <a:t>Gas Pressure is the force exerted by the particles of a gas on the walls of a container, per unit of surface.  This force is caused by the movement of the particles within the container, as they collide with each other and the surface of the container.  </a:t>
            </a:r>
          </a:p>
          <a:p>
            <a:r>
              <a:rPr lang="en-US" sz="2400" dirty="0" smtClean="0"/>
              <a:t>Pressure is increased when the number of collisions increases this can be achieved in different ways:</a:t>
            </a:r>
          </a:p>
          <a:p>
            <a:endParaRPr lang="en-US" sz="2400" dirty="0"/>
          </a:p>
          <a:p>
            <a:endParaRPr lang="en-US" sz="2400" dirty="0" smtClean="0"/>
          </a:p>
          <a:p>
            <a:endParaRPr lang="en-US" sz="2400" dirty="0"/>
          </a:p>
          <a:p>
            <a:endParaRPr lang="en-US" sz="2400" dirty="0" smtClean="0"/>
          </a:p>
          <a:p>
            <a:pPr marL="0" indent="0">
              <a:buNone/>
            </a:pPr>
            <a:endParaRPr lang="en-US" sz="2400" dirty="0" smtClean="0"/>
          </a:p>
          <a:p>
            <a:endParaRPr lang="en-US" sz="2400" dirty="0"/>
          </a:p>
          <a:p>
            <a:endParaRPr lang="en-US" sz="2400" dirty="0" smtClean="0"/>
          </a:p>
          <a:p>
            <a:endParaRPr lang="en-US" sz="2400" dirty="0"/>
          </a:p>
          <a:p>
            <a:endParaRPr lang="en-US" sz="2400" dirty="0" smtClean="0"/>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63370" y="2738473"/>
            <a:ext cx="5037341" cy="2279396"/>
          </a:xfrm>
          <a:prstGeom prst="rect">
            <a:avLst/>
          </a:prstGeom>
        </p:spPr>
      </p:pic>
      <p:sp>
        <p:nvSpPr>
          <p:cNvPr id="5" name="Rectangle 4"/>
          <p:cNvSpPr/>
          <p:nvPr/>
        </p:nvSpPr>
        <p:spPr>
          <a:xfrm>
            <a:off x="266144" y="2828413"/>
            <a:ext cx="6524399" cy="2308324"/>
          </a:xfrm>
          <a:prstGeom prst="rect">
            <a:avLst/>
          </a:prstGeom>
        </p:spPr>
        <p:txBody>
          <a:bodyPr wrap="square">
            <a:spAutoFit/>
          </a:bodyPr>
          <a:lstStyle/>
          <a:p>
            <a:pPr marL="800100" lvl="1" indent="-342900">
              <a:buFont typeface="Courier New" charset="0"/>
              <a:buChar char="o"/>
            </a:pPr>
            <a:r>
              <a:rPr lang="en-US" sz="2400" dirty="0" smtClean="0"/>
              <a:t>more particles are added to a container  </a:t>
            </a:r>
            <a:r>
              <a:rPr lang="en-US" sz="2400" dirty="0" smtClean="0">
                <a:sym typeface="Wingdings"/>
              </a:rPr>
              <a:t></a:t>
            </a:r>
            <a:r>
              <a:rPr lang="en-US" sz="2400" dirty="0" smtClean="0"/>
              <a:t> more collisions.</a:t>
            </a:r>
          </a:p>
          <a:p>
            <a:pPr marL="800100" lvl="1" indent="-342900">
              <a:buFont typeface="Courier New" charset="0"/>
              <a:buChar char="o"/>
            </a:pPr>
            <a:r>
              <a:rPr lang="en-US" sz="2400" dirty="0" smtClean="0"/>
              <a:t>temperature increases </a:t>
            </a:r>
            <a:r>
              <a:rPr lang="en-US" sz="2400" dirty="0" smtClean="0">
                <a:sym typeface="Wingdings"/>
              </a:rPr>
              <a:t></a:t>
            </a:r>
            <a:r>
              <a:rPr lang="en-US" sz="2400" dirty="0" smtClean="0"/>
              <a:t> particles move faster </a:t>
            </a:r>
            <a:r>
              <a:rPr lang="en-US" sz="2400" dirty="0" smtClean="0">
                <a:sym typeface="Wingdings"/>
              </a:rPr>
              <a:t></a:t>
            </a:r>
            <a:r>
              <a:rPr lang="en-US" sz="2400" dirty="0" smtClean="0"/>
              <a:t> more collisions.</a:t>
            </a:r>
          </a:p>
          <a:p>
            <a:pPr marL="800100" lvl="1" indent="-342900">
              <a:buFont typeface="Courier New" charset="0"/>
              <a:buChar char="o"/>
            </a:pPr>
            <a:r>
              <a:rPr lang="en-US" sz="2400" dirty="0" smtClean="0"/>
              <a:t>volume decreases </a:t>
            </a:r>
            <a:r>
              <a:rPr lang="en-US" sz="2400" dirty="0" smtClean="0">
                <a:sym typeface="Wingdings"/>
              </a:rPr>
              <a:t></a:t>
            </a:r>
            <a:r>
              <a:rPr lang="en-US" sz="2400" dirty="0" smtClean="0"/>
              <a:t> less space for particles to move around in </a:t>
            </a:r>
            <a:r>
              <a:rPr lang="en-US" sz="2400" dirty="0" smtClean="0">
                <a:sym typeface="Wingdings"/>
              </a:rPr>
              <a:t></a:t>
            </a:r>
            <a:r>
              <a:rPr lang="en-US" sz="2400" dirty="0" smtClean="0"/>
              <a:t> more collisions.</a:t>
            </a:r>
            <a:endParaRPr lang="en-US" sz="2400" dirty="0" smtClean="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9686" y="5890782"/>
            <a:ext cx="812800" cy="812800"/>
          </a:xfrm>
          <a:prstGeom prst="rect">
            <a:avLst/>
          </a:prstGeom>
        </p:spPr>
      </p:pic>
      <p:sp>
        <p:nvSpPr>
          <p:cNvPr id="8" name="Rectangle 7"/>
          <p:cNvSpPr/>
          <p:nvPr/>
        </p:nvSpPr>
        <p:spPr>
          <a:xfrm>
            <a:off x="402053" y="5096853"/>
            <a:ext cx="11220368" cy="1200329"/>
          </a:xfrm>
          <a:prstGeom prst="rect">
            <a:avLst/>
          </a:prstGeom>
        </p:spPr>
        <p:txBody>
          <a:bodyPr wrap="square">
            <a:spAutoFit/>
          </a:bodyPr>
          <a:lstStyle/>
          <a:p>
            <a:pPr marL="342900" indent="-342900">
              <a:buFont typeface="Arial" charset="0"/>
              <a:buChar char="•"/>
            </a:pPr>
            <a:r>
              <a:rPr lang="en-US" sz="2400" dirty="0" smtClean="0"/>
              <a:t>Pressure is decreased when the number of collisions decreases.  Therefore, removing particles, reducing temperature  or increasing volume will all lead to fewer collisions and reduced pressure. </a:t>
            </a:r>
            <a:endParaRPr lang="en-US" sz="2400" dirty="0" smtClean="0"/>
          </a:p>
        </p:txBody>
      </p:sp>
    </p:spTree>
    <p:extLst>
      <p:ext uri="{BB962C8B-B14F-4D97-AF65-F5344CB8AC3E}">
        <p14:creationId xmlns:p14="http://schemas.microsoft.com/office/powerpoint/2010/main" val="1705994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92" y="0"/>
            <a:ext cx="10515600" cy="1325563"/>
          </a:xfrm>
        </p:spPr>
        <p:txBody>
          <a:bodyPr/>
          <a:lstStyle/>
          <a:p>
            <a:r>
              <a:rPr lang="en-US" dirty="0" smtClean="0"/>
              <a:t>Factors Affecting Gas Pressure</a:t>
            </a:r>
            <a:endParaRPr lang="en-US" dirty="0"/>
          </a:p>
        </p:txBody>
      </p:sp>
      <p:pic>
        <p:nvPicPr>
          <p:cNvPr id="4" name="Gas Pressure Increase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28301" y="1701876"/>
            <a:ext cx="6803098" cy="4490078"/>
          </a:xfrm>
        </p:spPr>
      </p:pic>
      <p:sp>
        <p:nvSpPr>
          <p:cNvPr id="5" name="TextBox 4"/>
          <p:cNvSpPr txBox="1"/>
          <p:nvPr/>
        </p:nvSpPr>
        <p:spPr>
          <a:xfrm>
            <a:off x="3502550" y="1125508"/>
            <a:ext cx="4854599" cy="400110"/>
          </a:xfrm>
          <a:prstGeom prst="rect">
            <a:avLst/>
          </a:prstGeom>
          <a:noFill/>
        </p:spPr>
        <p:txBody>
          <a:bodyPr wrap="none" rtlCol="0">
            <a:spAutoFit/>
          </a:bodyPr>
          <a:lstStyle/>
          <a:p>
            <a:r>
              <a:rPr lang="en-US" sz="2000" dirty="0" smtClean="0"/>
              <a:t>Hover over </a:t>
            </a:r>
            <a:r>
              <a:rPr lang="en-US" sz="2000" smtClean="0"/>
              <a:t>the image </a:t>
            </a:r>
            <a:r>
              <a:rPr lang="en-US" sz="2000" dirty="0" smtClean="0"/>
              <a:t>and click play to begin.</a:t>
            </a:r>
            <a:endParaRPr lang="en-US" sz="2000" dirty="0"/>
          </a:p>
        </p:txBody>
      </p:sp>
    </p:spTree>
    <p:extLst>
      <p:ext uri="{BB962C8B-B14F-4D97-AF65-F5344CB8AC3E}">
        <p14:creationId xmlns:p14="http://schemas.microsoft.com/office/powerpoint/2010/main" val="1328394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10515600" cy="1325563"/>
          </a:xfrm>
        </p:spPr>
        <p:txBody>
          <a:bodyPr/>
          <a:lstStyle/>
          <a:p>
            <a:r>
              <a:rPr lang="en-US" smtClean="0"/>
              <a:t>Measuring Pressure</a:t>
            </a:r>
            <a:endParaRPr lang="en-US"/>
          </a:p>
        </p:txBody>
      </p:sp>
      <p:sp>
        <p:nvSpPr>
          <p:cNvPr id="3" name="Content Placeholder 2"/>
          <p:cNvSpPr>
            <a:spLocks noGrp="1"/>
          </p:cNvSpPr>
          <p:nvPr>
            <p:ph idx="1"/>
          </p:nvPr>
        </p:nvSpPr>
        <p:spPr>
          <a:xfrm>
            <a:off x="838200" y="1325563"/>
            <a:ext cx="7124700" cy="4851400"/>
          </a:xfrm>
        </p:spPr>
        <p:txBody>
          <a:bodyPr>
            <a:normAutofit/>
          </a:bodyPr>
          <a:lstStyle/>
          <a:p>
            <a:r>
              <a:rPr lang="en-US" sz="3000" dirty="0" smtClean="0"/>
              <a:t>Pressure can be measured using different tools, including a pressure gauge or a barometer, which is used to measure atmospheric pressure.</a:t>
            </a:r>
          </a:p>
          <a:p>
            <a:r>
              <a:rPr lang="en-US" sz="3000" dirty="0" smtClean="0"/>
              <a:t>The standard units used to measure pressures is the </a:t>
            </a:r>
            <a:r>
              <a:rPr lang="en-US" sz="3000" dirty="0" err="1" smtClean="0"/>
              <a:t>pascal</a:t>
            </a:r>
            <a:r>
              <a:rPr lang="en-US" sz="3000" dirty="0" smtClean="0"/>
              <a:t> (Pa) or kilopascal (</a:t>
            </a:r>
            <a:r>
              <a:rPr lang="en-US" sz="3000" dirty="0" err="1" smtClean="0"/>
              <a:t>kPa</a:t>
            </a:r>
            <a:r>
              <a:rPr lang="en-US" sz="3000" dirty="0" smtClean="0"/>
              <a:t>); 1 </a:t>
            </a:r>
            <a:r>
              <a:rPr lang="en-US" sz="3000" dirty="0" err="1" smtClean="0"/>
              <a:t>kPa</a:t>
            </a:r>
            <a:r>
              <a:rPr lang="en-US" sz="3000" dirty="0" smtClean="0"/>
              <a:t> = 1000 Pa</a:t>
            </a:r>
          </a:p>
          <a:p>
            <a:r>
              <a:rPr lang="en-US" sz="3000" dirty="0" smtClean="0"/>
              <a:t>Other common units of pressure used are:</a:t>
            </a:r>
          </a:p>
          <a:p>
            <a:pPr lvl="1"/>
            <a:r>
              <a:rPr lang="en-US" sz="2600" dirty="0" smtClean="0"/>
              <a:t>atmospheres (</a:t>
            </a:r>
            <a:r>
              <a:rPr lang="en-US" sz="2600" dirty="0" err="1" smtClean="0"/>
              <a:t>atm</a:t>
            </a:r>
            <a:r>
              <a:rPr lang="en-US" sz="2600" dirty="0" smtClean="0"/>
              <a:t>); 1 </a:t>
            </a:r>
            <a:r>
              <a:rPr lang="en-US" sz="2600" dirty="0" err="1" smtClean="0"/>
              <a:t>atm</a:t>
            </a:r>
            <a:r>
              <a:rPr lang="en-US" sz="2600" dirty="0" smtClean="0"/>
              <a:t> = 101.3 </a:t>
            </a:r>
            <a:r>
              <a:rPr lang="en-US" sz="2600" dirty="0" err="1" smtClean="0"/>
              <a:t>kPa</a:t>
            </a:r>
            <a:endParaRPr lang="en-US" sz="2600" dirty="0" smtClean="0"/>
          </a:p>
          <a:p>
            <a:pPr lvl="1"/>
            <a:r>
              <a:rPr lang="en-US" sz="2600" dirty="0" smtClean="0"/>
              <a:t>millimeters of mercury (mm Hg);                    760 mm Hg = 101.3 </a:t>
            </a:r>
            <a:r>
              <a:rPr lang="en-US" sz="2600" dirty="0" err="1" smtClean="0"/>
              <a:t>kPa</a:t>
            </a:r>
            <a:r>
              <a:rPr lang="en-US" sz="2600" dirty="0" smtClean="0"/>
              <a:t> = 1 </a:t>
            </a:r>
            <a:r>
              <a:rPr lang="en-US" sz="2600" dirty="0" err="1" smtClean="0"/>
              <a:t>atm</a:t>
            </a:r>
            <a:endParaRPr lang="en-US" sz="2600" dirty="0"/>
          </a:p>
        </p:txBody>
      </p:sp>
      <p:pic>
        <p:nvPicPr>
          <p:cNvPr id="5" name="Picture 4"/>
          <p:cNvPicPr>
            <a:picLocks noChangeAspect="1"/>
          </p:cNvPicPr>
          <p:nvPr/>
        </p:nvPicPr>
        <p:blipFill>
          <a:blip r:embed="rId4"/>
          <a:stretch>
            <a:fillRect/>
          </a:stretch>
        </p:blipFill>
        <p:spPr>
          <a:xfrm>
            <a:off x="8204338" y="1706563"/>
            <a:ext cx="3574774" cy="357477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2712" y="6045200"/>
            <a:ext cx="812800" cy="812800"/>
          </a:xfrm>
          <a:prstGeom prst="rect">
            <a:avLst/>
          </a:prstGeom>
        </p:spPr>
      </p:pic>
    </p:spTree>
    <p:extLst>
      <p:ext uri="{BB962C8B-B14F-4D97-AF65-F5344CB8AC3E}">
        <p14:creationId xmlns:p14="http://schemas.microsoft.com/office/powerpoint/2010/main" val="205162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452"/>
            <a:ext cx="10515600" cy="1325563"/>
          </a:xfrm>
        </p:spPr>
        <p:txBody>
          <a:bodyPr/>
          <a:lstStyle/>
          <a:p>
            <a:r>
              <a:rPr lang="en-US" dirty="0" smtClean="0">
                <a:solidFill>
                  <a:srgbClr val="7030A0"/>
                </a:solidFill>
              </a:rPr>
              <a:t>Test Your </a:t>
            </a:r>
            <a:r>
              <a:rPr lang="en-US" sz="4000" dirty="0" smtClean="0">
                <a:solidFill>
                  <a:srgbClr val="7030A0"/>
                </a:solidFill>
              </a:rPr>
              <a:t>Understanding</a:t>
            </a:r>
            <a:endParaRPr lang="en-US" dirty="0">
              <a:solidFill>
                <a:srgbClr val="7030A0"/>
              </a:solidFill>
            </a:endParaRPr>
          </a:p>
        </p:txBody>
      </p:sp>
      <p:sp>
        <p:nvSpPr>
          <p:cNvPr id="3" name="Content Placeholder 2"/>
          <p:cNvSpPr>
            <a:spLocks noGrp="1"/>
          </p:cNvSpPr>
          <p:nvPr>
            <p:ph idx="1"/>
          </p:nvPr>
        </p:nvSpPr>
        <p:spPr>
          <a:xfrm>
            <a:off x="627528" y="1091391"/>
            <a:ext cx="11214702" cy="4094729"/>
          </a:xfrm>
        </p:spPr>
        <p:txBody>
          <a:bodyPr>
            <a:normAutofit/>
          </a:bodyPr>
          <a:lstStyle/>
          <a:p>
            <a:pPr marL="0" indent="0">
              <a:buNone/>
            </a:pPr>
            <a:r>
              <a:rPr lang="en-US" sz="3000" dirty="0" smtClean="0"/>
              <a:t>A pressure gauge records a pressure of 450 </a:t>
            </a:r>
            <a:r>
              <a:rPr lang="en-US" sz="3000" dirty="0" err="1" smtClean="0"/>
              <a:t>kPa</a:t>
            </a:r>
            <a:r>
              <a:rPr lang="en-US" sz="3000" dirty="0" smtClean="0"/>
              <a:t>.  What is this measurement expressed in units of atmospheres and mm Hg? (rounded to 2 significant figures) Click on the correct answer.</a:t>
            </a:r>
            <a:endParaRPr lang="en-US" sz="3000" dirty="0"/>
          </a:p>
        </p:txBody>
      </p:sp>
      <p:sp>
        <p:nvSpPr>
          <p:cNvPr id="7" name="Rectangle 6"/>
          <p:cNvSpPr/>
          <p:nvPr/>
        </p:nvSpPr>
        <p:spPr>
          <a:xfrm>
            <a:off x="795669" y="2749350"/>
            <a:ext cx="5032460" cy="789137"/>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3.4</a:t>
            </a:r>
            <a:r>
              <a:rPr lang="en-US" sz="3600" dirty="0" smtClean="0">
                <a:solidFill>
                  <a:srgbClr val="FFFF00"/>
                </a:solidFill>
              </a:rPr>
              <a:t> </a:t>
            </a:r>
            <a:r>
              <a:rPr lang="en-US" sz="3600" dirty="0" err="1" smtClean="0">
                <a:solidFill>
                  <a:srgbClr val="FFFF00"/>
                </a:solidFill>
              </a:rPr>
              <a:t>atm</a:t>
            </a:r>
            <a:r>
              <a:rPr lang="en-US" sz="3600" dirty="0" smtClean="0">
                <a:solidFill>
                  <a:srgbClr val="FFFF00"/>
                </a:solidFill>
              </a:rPr>
              <a:t>; 4.4x10</a:t>
            </a:r>
            <a:r>
              <a:rPr lang="en-US" sz="3600" baseline="30000" dirty="0" smtClean="0">
                <a:solidFill>
                  <a:srgbClr val="FFFF00"/>
                </a:solidFill>
              </a:rPr>
              <a:t>3</a:t>
            </a:r>
            <a:r>
              <a:rPr lang="en-US" sz="3600" dirty="0" smtClean="0">
                <a:solidFill>
                  <a:srgbClr val="FFFF00"/>
                </a:solidFill>
              </a:rPr>
              <a:t> mm Hg</a:t>
            </a:r>
            <a:endParaRPr lang="en-US" sz="3600" dirty="0">
              <a:solidFill>
                <a:srgbClr val="FFFF00"/>
              </a:solidFill>
            </a:endParaRPr>
          </a:p>
        </p:txBody>
      </p:sp>
      <p:sp>
        <p:nvSpPr>
          <p:cNvPr id="8" name="Rectangle 7"/>
          <p:cNvSpPr/>
          <p:nvPr/>
        </p:nvSpPr>
        <p:spPr>
          <a:xfrm>
            <a:off x="795669" y="4002416"/>
            <a:ext cx="5032460" cy="789137"/>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4.3 </a:t>
            </a:r>
            <a:r>
              <a:rPr lang="en-US" sz="3600" dirty="0" err="1" smtClean="0">
                <a:solidFill>
                  <a:srgbClr val="FFFF00"/>
                </a:solidFill>
              </a:rPr>
              <a:t>atm</a:t>
            </a:r>
            <a:r>
              <a:rPr lang="en-US" sz="3600" dirty="0" smtClean="0">
                <a:solidFill>
                  <a:srgbClr val="FFFF00"/>
                </a:solidFill>
              </a:rPr>
              <a:t>; </a:t>
            </a:r>
            <a:r>
              <a:rPr lang="en-US" sz="3600" dirty="0" smtClean="0">
                <a:solidFill>
                  <a:srgbClr val="FFFF00"/>
                </a:solidFill>
              </a:rPr>
              <a:t>4.3x10</a:t>
            </a:r>
            <a:r>
              <a:rPr lang="en-US" sz="3600" baseline="30000" dirty="0" smtClean="0">
                <a:solidFill>
                  <a:srgbClr val="FFFF00"/>
                </a:solidFill>
              </a:rPr>
              <a:t>3</a:t>
            </a:r>
            <a:r>
              <a:rPr lang="en-US" sz="3600" dirty="0" smtClean="0">
                <a:solidFill>
                  <a:srgbClr val="FFFF00"/>
                </a:solidFill>
              </a:rPr>
              <a:t> mm Hg</a:t>
            </a:r>
            <a:endParaRPr lang="en-US" sz="3600" dirty="0">
              <a:solidFill>
                <a:srgbClr val="FFFF00"/>
              </a:solidFill>
            </a:endParaRPr>
          </a:p>
        </p:txBody>
      </p:sp>
      <p:sp>
        <p:nvSpPr>
          <p:cNvPr id="11" name="Rectangle 10"/>
          <p:cNvSpPr/>
          <p:nvPr/>
        </p:nvSpPr>
        <p:spPr>
          <a:xfrm>
            <a:off x="795669" y="5186121"/>
            <a:ext cx="5032460" cy="789137"/>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4.4 </a:t>
            </a:r>
            <a:r>
              <a:rPr lang="en-US" sz="3600" dirty="0" err="1" smtClean="0">
                <a:solidFill>
                  <a:srgbClr val="FFFF00"/>
                </a:solidFill>
              </a:rPr>
              <a:t>atm</a:t>
            </a:r>
            <a:r>
              <a:rPr lang="en-US" sz="3600" dirty="0" smtClean="0">
                <a:solidFill>
                  <a:srgbClr val="FFFF00"/>
                </a:solidFill>
              </a:rPr>
              <a:t>; </a:t>
            </a:r>
            <a:r>
              <a:rPr lang="en-US" sz="3600" dirty="0" smtClean="0">
                <a:solidFill>
                  <a:srgbClr val="FFFF00"/>
                </a:solidFill>
              </a:rPr>
              <a:t>3.4x10</a:t>
            </a:r>
            <a:r>
              <a:rPr lang="en-US" sz="3600" baseline="30000" dirty="0" smtClean="0">
                <a:solidFill>
                  <a:srgbClr val="FFFF00"/>
                </a:solidFill>
              </a:rPr>
              <a:t>3</a:t>
            </a:r>
            <a:r>
              <a:rPr lang="en-US" sz="3600" dirty="0" smtClean="0">
                <a:solidFill>
                  <a:srgbClr val="FFFF00"/>
                </a:solidFill>
              </a:rPr>
              <a:t> mm Hg</a:t>
            </a:r>
            <a:endParaRPr lang="en-US" sz="3600" dirty="0">
              <a:solidFill>
                <a:srgbClr val="FFFF00"/>
              </a:solidFill>
            </a:endParaRPr>
          </a:p>
        </p:txBody>
      </p:sp>
    </p:spTree>
    <p:extLst>
      <p:ext uri="{BB962C8B-B14F-4D97-AF65-F5344CB8AC3E}">
        <p14:creationId xmlns:p14="http://schemas.microsoft.com/office/powerpoint/2010/main" val="1862098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452"/>
            <a:ext cx="10515600" cy="1325563"/>
          </a:xfrm>
        </p:spPr>
        <p:txBody>
          <a:bodyPr/>
          <a:lstStyle/>
          <a:p>
            <a:r>
              <a:rPr lang="en-US" dirty="0" smtClean="0">
                <a:solidFill>
                  <a:srgbClr val="7030A0"/>
                </a:solidFill>
              </a:rPr>
              <a:t>Answer</a:t>
            </a:r>
            <a:endParaRPr lang="en-US" dirty="0">
              <a:solidFill>
                <a:srgbClr val="7030A0"/>
              </a:solidFill>
            </a:endParaRPr>
          </a:p>
        </p:txBody>
      </p:sp>
      <p:sp>
        <p:nvSpPr>
          <p:cNvPr id="3" name="Content Placeholder 2"/>
          <p:cNvSpPr>
            <a:spLocks noGrp="1"/>
          </p:cNvSpPr>
          <p:nvPr>
            <p:ph idx="1"/>
          </p:nvPr>
        </p:nvSpPr>
        <p:spPr>
          <a:xfrm>
            <a:off x="317809" y="1113695"/>
            <a:ext cx="7184370" cy="1635656"/>
          </a:xfrm>
        </p:spPr>
        <p:txBody>
          <a:bodyPr>
            <a:normAutofit/>
          </a:bodyPr>
          <a:lstStyle/>
          <a:p>
            <a:pPr marL="0" indent="0">
              <a:buNone/>
            </a:pPr>
            <a:r>
              <a:rPr lang="en-US" sz="3000" dirty="0" smtClean="0"/>
              <a:t>A pressure gauge records a pressure of 450 </a:t>
            </a:r>
            <a:r>
              <a:rPr lang="en-US" sz="3000" dirty="0" err="1" smtClean="0"/>
              <a:t>kPa</a:t>
            </a:r>
            <a:r>
              <a:rPr lang="en-US" sz="3000" dirty="0" smtClean="0"/>
              <a:t>.  What is this measurement expressed in units of atmospheres and mm Hg?</a:t>
            </a:r>
          </a:p>
        </p:txBody>
      </p:sp>
      <p:sp>
        <p:nvSpPr>
          <p:cNvPr id="7" name="Rectangle 6"/>
          <p:cNvSpPr/>
          <p:nvPr/>
        </p:nvSpPr>
        <p:spPr>
          <a:xfrm>
            <a:off x="795669" y="2749350"/>
            <a:ext cx="5032460" cy="789137"/>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3.4 </a:t>
            </a:r>
            <a:r>
              <a:rPr lang="en-US" sz="3600" dirty="0" err="1" smtClean="0">
                <a:solidFill>
                  <a:srgbClr val="FFFF00"/>
                </a:solidFill>
              </a:rPr>
              <a:t>atm</a:t>
            </a:r>
            <a:r>
              <a:rPr lang="en-US" sz="3600" dirty="0" smtClean="0">
                <a:solidFill>
                  <a:srgbClr val="FFFF00"/>
                </a:solidFill>
              </a:rPr>
              <a:t>; 4.4x10</a:t>
            </a:r>
            <a:r>
              <a:rPr lang="en-US" sz="3600" baseline="30000" dirty="0" smtClean="0">
                <a:solidFill>
                  <a:srgbClr val="FFFF00"/>
                </a:solidFill>
              </a:rPr>
              <a:t>3</a:t>
            </a:r>
            <a:r>
              <a:rPr lang="en-US" sz="3600" dirty="0" smtClean="0">
                <a:solidFill>
                  <a:srgbClr val="FFFF00"/>
                </a:solidFill>
              </a:rPr>
              <a:t> mm Hg</a:t>
            </a:r>
            <a:endParaRPr lang="en-US" sz="3600" dirty="0">
              <a:solidFill>
                <a:srgbClr val="FFFF00"/>
              </a:solidFill>
            </a:endParaRPr>
          </a:p>
        </p:txBody>
      </p:sp>
      <p:sp>
        <p:nvSpPr>
          <p:cNvPr id="8" name="Rectangle 7"/>
          <p:cNvSpPr/>
          <p:nvPr/>
        </p:nvSpPr>
        <p:spPr>
          <a:xfrm>
            <a:off x="795669" y="4002416"/>
            <a:ext cx="5032460" cy="789137"/>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4.3 </a:t>
            </a:r>
            <a:r>
              <a:rPr lang="en-US" sz="3600" dirty="0" err="1" smtClean="0">
                <a:solidFill>
                  <a:srgbClr val="FFFF00"/>
                </a:solidFill>
              </a:rPr>
              <a:t>atm</a:t>
            </a:r>
            <a:r>
              <a:rPr lang="en-US" sz="3600" dirty="0" smtClean="0">
                <a:solidFill>
                  <a:srgbClr val="FFFF00"/>
                </a:solidFill>
              </a:rPr>
              <a:t>; 4.3x10</a:t>
            </a:r>
            <a:r>
              <a:rPr lang="en-US" sz="3600" baseline="30000" dirty="0" smtClean="0">
                <a:solidFill>
                  <a:srgbClr val="FFFF00"/>
                </a:solidFill>
              </a:rPr>
              <a:t>3</a:t>
            </a:r>
            <a:r>
              <a:rPr lang="en-US" sz="3600" dirty="0" smtClean="0">
                <a:solidFill>
                  <a:srgbClr val="FFFF00"/>
                </a:solidFill>
              </a:rPr>
              <a:t> mm Hg</a:t>
            </a:r>
            <a:endParaRPr lang="en-US" sz="3600" dirty="0">
              <a:solidFill>
                <a:srgbClr val="FFFF00"/>
              </a:solidFill>
            </a:endParaRPr>
          </a:p>
        </p:txBody>
      </p:sp>
      <p:sp>
        <p:nvSpPr>
          <p:cNvPr id="11" name="Rectangle 10"/>
          <p:cNvSpPr/>
          <p:nvPr/>
        </p:nvSpPr>
        <p:spPr>
          <a:xfrm>
            <a:off x="795669" y="5186121"/>
            <a:ext cx="5032460" cy="789137"/>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4.4 </a:t>
            </a:r>
            <a:r>
              <a:rPr lang="en-US" sz="3600" dirty="0" err="1" smtClean="0">
                <a:solidFill>
                  <a:srgbClr val="FFFF00"/>
                </a:solidFill>
              </a:rPr>
              <a:t>atm</a:t>
            </a:r>
            <a:r>
              <a:rPr lang="en-US" sz="3600" dirty="0" smtClean="0">
                <a:solidFill>
                  <a:srgbClr val="FFFF00"/>
                </a:solidFill>
              </a:rPr>
              <a:t>; 3.4x10</a:t>
            </a:r>
            <a:r>
              <a:rPr lang="en-US" sz="3600" baseline="30000" dirty="0" smtClean="0">
                <a:solidFill>
                  <a:srgbClr val="FFFF00"/>
                </a:solidFill>
              </a:rPr>
              <a:t>3</a:t>
            </a:r>
            <a:r>
              <a:rPr lang="en-US" sz="3600" dirty="0" smtClean="0">
                <a:solidFill>
                  <a:srgbClr val="FFFF00"/>
                </a:solidFill>
              </a:rPr>
              <a:t> mm Hg</a:t>
            </a:r>
            <a:endParaRPr lang="en-US" sz="3600" dirty="0">
              <a:solidFill>
                <a:srgbClr val="FFFF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9877" y="655587"/>
            <a:ext cx="4597400" cy="57658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2578" y="5975258"/>
            <a:ext cx="812800" cy="812800"/>
          </a:xfrm>
          <a:prstGeom prst="rect">
            <a:avLst/>
          </a:prstGeom>
        </p:spPr>
      </p:pic>
    </p:spTree>
    <p:extLst>
      <p:ext uri="{BB962C8B-B14F-4D97-AF65-F5344CB8AC3E}">
        <p14:creationId xmlns:p14="http://schemas.microsoft.com/office/powerpoint/2010/main" val="136635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13" y="0"/>
            <a:ext cx="10515600" cy="1325563"/>
          </a:xfrm>
        </p:spPr>
        <p:txBody>
          <a:bodyPr/>
          <a:lstStyle/>
          <a:p>
            <a:r>
              <a:rPr lang="en-US" dirty="0" smtClean="0"/>
              <a:t>Atmospheric Pressure</a:t>
            </a:r>
            <a:endParaRPr lang="en-US" dirty="0"/>
          </a:p>
        </p:txBody>
      </p:sp>
      <p:sp>
        <p:nvSpPr>
          <p:cNvPr id="3" name="Content Placeholder 2"/>
          <p:cNvSpPr>
            <a:spLocks noGrp="1"/>
          </p:cNvSpPr>
          <p:nvPr>
            <p:ph idx="1"/>
          </p:nvPr>
        </p:nvSpPr>
        <p:spPr>
          <a:xfrm>
            <a:off x="673309" y="1325563"/>
            <a:ext cx="6746823" cy="4727304"/>
          </a:xfrm>
        </p:spPr>
        <p:txBody>
          <a:bodyPr>
            <a:normAutofit fontScale="92500" lnSpcReduction="10000"/>
          </a:bodyPr>
          <a:lstStyle/>
          <a:p>
            <a:r>
              <a:rPr lang="en-US" dirty="0" smtClean="0"/>
              <a:t>Atmospheric pressure is the pressure of the air around you. This pressure is also sometimes called air pressure.</a:t>
            </a:r>
          </a:p>
          <a:p>
            <a:r>
              <a:rPr lang="en-US" dirty="0" smtClean="0"/>
              <a:t>Air is a mixture of gases which exert pressure on the Earth’s surface.  </a:t>
            </a:r>
          </a:p>
          <a:p>
            <a:r>
              <a:rPr lang="en-US" dirty="0" smtClean="0"/>
              <a:t>Atmospheric pressure is greatest at the lowest points on earth as the air is densest the closer to the surface it is.   This means there are more air molecules pushing down closer to the surface than at higher elevations.</a:t>
            </a:r>
          </a:p>
          <a:p>
            <a:r>
              <a:rPr lang="en-US" dirty="0" smtClean="0"/>
              <a:t> If you climb up a mountain, the atmospheric pressure is lower because the air is less dense. </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9701" y="3450458"/>
            <a:ext cx="3364042" cy="3315155"/>
          </a:xfrm>
          <a:prstGeom prst="rect">
            <a:avLst/>
          </a:prstGeom>
        </p:spPr>
      </p:pic>
      <p:pic>
        <p:nvPicPr>
          <p:cNvPr id="5" name="Picture 4"/>
          <p:cNvPicPr>
            <a:picLocks noChangeAspect="1"/>
          </p:cNvPicPr>
          <p:nvPr/>
        </p:nvPicPr>
        <p:blipFill>
          <a:blip r:embed="rId5"/>
          <a:stretch>
            <a:fillRect/>
          </a:stretch>
        </p:blipFill>
        <p:spPr>
          <a:xfrm>
            <a:off x="8079701" y="270995"/>
            <a:ext cx="3364042" cy="31794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52867"/>
            <a:ext cx="812800" cy="812800"/>
          </a:xfrm>
          <a:prstGeom prst="rect">
            <a:avLst/>
          </a:prstGeom>
        </p:spPr>
      </p:pic>
    </p:spTree>
    <p:extLst>
      <p:ext uri="{BB962C8B-B14F-4D97-AF65-F5344CB8AC3E}">
        <p14:creationId xmlns:p14="http://schemas.microsoft.com/office/powerpoint/2010/main" val="33763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472" y="1678303"/>
            <a:ext cx="7366859" cy="3498270"/>
          </a:xfrm>
        </p:spPr>
        <p:txBody>
          <a:bodyPr>
            <a:normAutofit lnSpcReduction="10000"/>
          </a:bodyPr>
          <a:lstStyle/>
          <a:p>
            <a:pPr marL="0" indent="0">
              <a:buNone/>
            </a:pPr>
            <a:r>
              <a:rPr lang="en-US" sz="3200" dirty="0" smtClean="0"/>
              <a:t>You have reached the end of this learning activity.  You will know that you have achieved the goals for this lesson when you can </a:t>
            </a:r>
            <a:r>
              <a:rPr lang="en-US" sz="3200" dirty="0" smtClean="0"/>
              <a:t>describe: the characteristics of gas particles, how different factors affect pressure, how pressure is measured and what factors contribute to </a:t>
            </a:r>
            <a:r>
              <a:rPr lang="en-US" sz="3200" smtClean="0"/>
              <a:t>atmospheric pressure.</a:t>
            </a:r>
            <a:endParaRPr lang="en-US" sz="3200" dirty="0"/>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Success!</a:t>
            </a:r>
            <a:endParaRPr lang="en-US"/>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9722" y="1359297"/>
            <a:ext cx="3523806" cy="4148667"/>
          </a:xfrm>
          <a:prstGeom prst="rect">
            <a:avLst/>
          </a:prstGeom>
        </p:spPr>
      </p:pic>
      <p:sp>
        <p:nvSpPr>
          <p:cNvPr id="6" name="Rectangle 5">
            <a:hlinkClick r:id="" action="ppaction://hlinkshowjump?jump=firstslide"/>
          </p:cNvPr>
          <p:cNvSpPr/>
          <p:nvPr/>
        </p:nvSpPr>
        <p:spPr>
          <a:xfrm>
            <a:off x="4186669" y="5616183"/>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Back to Start</a:t>
            </a:r>
            <a:endParaRPr lang="en-US" sz="32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10600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572</Words>
  <Application>Microsoft Macintosh PowerPoint</Application>
  <PresentationFormat>Widescreen</PresentationFormat>
  <Paragraphs>49</Paragraphs>
  <Slides>9</Slides>
  <Notes>1</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Calibri</vt:lpstr>
      <vt:lpstr>Calibri Light</vt:lpstr>
      <vt:lpstr>Courier New</vt:lpstr>
      <vt:lpstr>Wingdings</vt:lpstr>
      <vt:lpstr>Arial</vt:lpstr>
      <vt:lpstr>Office Theme</vt:lpstr>
      <vt:lpstr>Properties of Gases</vt:lpstr>
      <vt:lpstr>Properties of Gases</vt:lpstr>
      <vt:lpstr>Gas Pressure</vt:lpstr>
      <vt:lpstr>Factors Affecting Gas Pressure</vt:lpstr>
      <vt:lpstr>Measuring Pressure</vt:lpstr>
      <vt:lpstr>Test Your Understanding</vt:lpstr>
      <vt:lpstr>Answer</vt:lpstr>
      <vt:lpstr>Atmospheric Pressure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Properties of Gases</dc:title>
  <dc:creator>Eli Fogle</dc:creator>
  <cp:lastModifiedBy>Eli Fogle</cp:lastModifiedBy>
  <cp:revision>23</cp:revision>
  <dcterms:created xsi:type="dcterms:W3CDTF">2016-11-24T14:54:07Z</dcterms:created>
  <dcterms:modified xsi:type="dcterms:W3CDTF">2016-11-24T21:09:08Z</dcterms:modified>
</cp:coreProperties>
</file>